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3.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4.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1"/>
  </p:sldMasterIdLst>
  <p:notesMasterIdLst>
    <p:notesMasterId r:id="rId38"/>
  </p:notesMasterIdLst>
  <p:sldIdLst>
    <p:sldId id="263" r:id="rId2"/>
    <p:sldId id="282" r:id="rId3"/>
    <p:sldId id="283" r:id="rId4"/>
    <p:sldId id="374" r:id="rId5"/>
    <p:sldId id="286" r:id="rId6"/>
    <p:sldId id="274" r:id="rId7"/>
    <p:sldId id="291" r:id="rId8"/>
    <p:sldId id="273" r:id="rId9"/>
    <p:sldId id="272" r:id="rId10"/>
    <p:sldId id="288" r:id="rId11"/>
    <p:sldId id="289" r:id="rId12"/>
    <p:sldId id="300" r:id="rId13"/>
    <p:sldId id="295" r:id="rId14"/>
    <p:sldId id="294" r:id="rId15"/>
    <p:sldId id="290" r:id="rId16"/>
    <p:sldId id="280" r:id="rId17"/>
    <p:sldId id="287" r:id="rId18"/>
    <p:sldId id="292" r:id="rId19"/>
    <p:sldId id="299" r:id="rId20"/>
    <p:sldId id="297" r:id="rId21"/>
    <p:sldId id="293" r:id="rId22"/>
    <p:sldId id="279" r:id="rId23"/>
    <p:sldId id="298" r:id="rId24"/>
    <p:sldId id="375" r:id="rId25"/>
    <p:sldId id="376" r:id="rId26"/>
    <p:sldId id="281" r:id="rId27"/>
    <p:sldId id="377" r:id="rId28"/>
    <p:sldId id="301" r:id="rId29"/>
    <p:sldId id="303" r:id="rId30"/>
    <p:sldId id="302" r:id="rId31"/>
    <p:sldId id="304" r:id="rId32"/>
    <p:sldId id="311" r:id="rId33"/>
    <p:sldId id="308" r:id="rId34"/>
    <p:sldId id="309" r:id="rId35"/>
    <p:sldId id="310" r:id="rId36"/>
    <p:sldId id="269" r:id="rId37"/>
  </p:sldIdLst>
  <p:sldSz cx="12192000" cy="6858000"/>
  <p:notesSz cx="6858000" cy="9144000"/>
  <p:embeddedFontLst>
    <p:embeddedFont>
      <p:font typeface="Open Sans" panose="020B0606030504020204" pitchFamily="34" charset="0"/>
      <p:regular r:id="rId39"/>
      <p:bold r:id="rId40"/>
      <p:italic r:id="rId41"/>
      <p:boldItalic r:id="rId42"/>
    </p:embeddedFont>
    <p:embeddedFont>
      <p:font typeface="TheSansB W5 Plain" panose="020B0502050302020203" pitchFamily="34" charset="77"/>
      <p:regular r:id="rId43"/>
      <p:italic r:id="rId44"/>
    </p:embeddedFont>
  </p:embeddedFontLst>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62EE7B8-201D-6247-718A-2C3AE9C9C45B}" name="Jasmin Stoll" initials="" userId="S::js@neckarfreunde.de::c151e81b-45d2-4d83-8f61-00ae7278d925" providerId="AD"/>
  <p188:author id="{A7F9B5B9-9E11-82A3-F61C-BDB69292CFBF}" name="Andreas Rebholz" initials="AR" userId="S::rebholz@handwerk-bw.de::9bdb2d4e-796c-4abe-9f1c-2aded8284dee"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1316C"/>
    <a:srgbClr val="F4E250"/>
    <a:srgbClr val="134F87"/>
    <a:srgbClr val="A8D198"/>
    <a:srgbClr val="008AD1"/>
    <a:srgbClr val="C4E6F6"/>
    <a:srgbClr val="A4D8E3"/>
    <a:srgbClr val="A1B3DD"/>
    <a:srgbClr val="EEA425"/>
    <a:srgbClr val="86D58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299" autoAdjust="0"/>
    <p:restoredTop sz="94726"/>
  </p:normalViewPr>
  <p:slideViewPr>
    <p:cSldViewPr snapToGrid="0" snapToObjects="1">
      <p:cViewPr varScale="1">
        <p:scale>
          <a:sx n="120" d="100"/>
          <a:sy n="120" d="100"/>
        </p:scale>
        <p:origin x="1024"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4.fntdata"/><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font" Target="fonts/font2.fntdata"/><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microsoft.com/office/2018/10/relationships/authors" Targe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6.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5.fntdata"/><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Arbeitsblat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Arbeitsblat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Arbeitsblatt10.xlsx"/><Relationship Id="rId2" Type="http://schemas.microsoft.com/office/2011/relationships/chartColorStyle" Target="colors11.xml"/><Relationship Id="rId1" Type="http://schemas.microsoft.com/office/2011/relationships/chartStyle" Target="style1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Arbeitsblat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Arbeitsblat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Arbeitsblat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Arbeitsblat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Arbeitsblat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Arbeitsblat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Arbeitsblat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Arbeitsblat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pieChart>
        <c:varyColors val="1"/>
        <c:ser>
          <c:idx val="0"/>
          <c:order val="0"/>
          <c:tx>
            <c:strRef>
              <c:f>Tabelle1!$B$1</c:f>
              <c:strCache>
                <c:ptCount val="1"/>
                <c:pt idx="0">
                  <c:v>Verkauf</c:v>
                </c:pt>
              </c:strCache>
            </c:strRef>
          </c:tx>
          <c:dPt>
            <c:idx val="0"/>
            <c:bubble3D val="0"/>
            <c:spPr>
              <a:solidFill>
                <a:schemeClr val="accent5">
                  <a:shade val="58000"/>
                </a:schemeClr>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1-6E7A-A14C-8FC0-1A01C6FD1C9C}"/>
              </c:ext>
            </c:extLst>
          </c:dPt>
          <c:dPt>
            <c:idx val="1"/>
            <c:bubble3D val="0"/>
            <c:spPr>
              <a:solidFill>
                <a:schemeClr val="accent5">
                  <a:shade val="86000"/>
                </a:schemeClr>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2-6E7A-A14C-8FC0-1A01C6FD1C9C}"/>
              </c:ext>
            </c:extLst>
          </c:dPt>
          <c:dPt>
            <c:idx val="2"/>
            <c:bubble3D val="0"/>
            <c:spPr>
              <a:solidFill>
                <a:schemeClr val="accent5">
                  <a:tint val="86000"/>
                </a:schemeClr>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3-6E7A-A14C-8FC0-1A01C6FD1C9C}"/>
              </c:ext>
            </c:extLst>
          </c:dPt>
          <c:dPt>
            <c:idx val="3"/>
            <c:bubble3D val="0"/>
            <c:spPr>
              <a:solidFill>
                <a:schemeClr val="accent5">
                  <a:tint val="58000"/>
                </a:schemeClr>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4-6E7A-A14C-8FC0-1A01C6FD1C9C}"/>
              </c:ext>
            </c:extLst>
          </c:dPt>
          <c:dLbls>
            <c:dLbl>
              <c:idx val="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shade val="58000"/>
                        </a:schemeClr>
                      </a:solidFill>
                      <a:latin typeface="+mn-lt"/>
                      <a:ea typeface="+mn-ea"/>
                      <a:cs typeface="+mn-cs"/>
                    </a:defRPr>
                  </a:pPr>
                  <a:endParaRPr lang="de-DE"/>
                </a:p>
              </c:txPr>
              <c:dLblPos val="outEnd"/>
              <c:showLegendKey val="0"/>
              <c:showVal val="0"/>
              <c:showCatName val="1"/>
              <c:showSerName val="0"/>
              <c:showPercent val="1"/>
              <c:showBubbleSize val="0"/>
              <c:extLst>
                <c:ext xmlns:c16="http://schemas.microsoft.com/office/drawing/2014/chart" uri="{C3380CC4-5D6E-409C-BE32-E72D297353CC}">
                  <c16:uniqueId val="{00000001-6E7A-A14C-8FC0-1A01C6FD1C9C}"/>
                </c:ext>
              </c:extLst>
            </c:dLbl>
            <c:dLbl>
              <c:idx val="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shade val="86000"/>
                        </a:schemeClr>
                      </a:solidFill>
                      <a:latin typeface="+mn-lt"/>
                      <a:ea typeface="+mn-ea"/>
                      <a:cs typeface="+mn-cs"/>
                    </a:defRPr>
                  </a:pPr>
                  <a:endParaRPr lang="de-DE"/>
                </a:p>
              </c:txPr>
              <c:dLblPos val="outEnd"/>
              <c:showLegendKey val="0"/>
              <c:showVal val="0"/>
              <c:showCatName val="1"/>
              <c:showSerName val="0"/>
              <c:showPercent val="1"/>
              <c:showBubbleSize val="0"/>
              <c:extLst>
                <c:ext xmlns:c16="http://schemas.microsoft.com/office/drawing/2014/chart" uri="{C3380CC4-5D6E-409C-BE32-E72D297353CC}">
                  <c16:uniqueId val="{00000002-6E7A-A14C-8FC0-1A01C6FD1C9C}"/>
                </c:ext>
              </c:extLst>
            </c:dLbl>
            <c:dLbl>
              <c:idx val="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tint val="86000"/>
                        </a:schemeClr>
                      </a:solidFill>
                      <a:latin typeface="+mn-lt"/>
                      <a:ea typeface="+mn-ea"/>
                      <a:cs typeface="+mn-cs"/>
                    </a:defRPr>
                  </a:pPr>
                  <a:endParaRPr lang="de-DE"/>
                </a:p>
              </c:txPr>
              <c:dLblPos val="outEnd"/>
              <c:showLegendKey val="0"/>
              <c:showVal val="0"/>
              <c:showCatName val="1"/>
              <c:showSerName val="0"/>
              <c:showPercent val="1"/>
              <c:showBubbleSize val="0"/>
              <c:extLst>
                <c:ext xmlns:c16="http://schemas.microsoft.com/office/drawing/2014/chart" uri="{C3380CC4-5D6E-409C-BE32-E72D297353CC}">
                  <c16:uniqueId val="{00000003-6E7A-A14C-8FC0-1A01C6FD1C9C}"/>
                </c:ext>
              </c:extLst>
            </c:dLbl>
            <c:dLbl>
              <c:idx val="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tint val="58000"/>
                        </a:schemeClr>
                      </a:solidFill>
                      <a:latin typeface="+mn-lt"/>
                      <a:ea typeface="+mn-ea"/>
                      <a:cs typeface="+mn-cs"/>
                    </a:defRPr>
                  </a:pPr>
                  <a:endParaRPr lang="de-DE"/>
                </a:p>
              </c:txPr>
              <c:dLblPos val="outEnd"/>
              <c:showLegendKey val="0"/>
              <c:showVal val="0"/>
              <c:showCatName val="1"/>
              <c:showSerName val="0"/>
              <c:showPercent val="1"/>
              <c:showBubbleSize val="0"/>
              <c:extLst>
                <c:ext xmlns:c16="http://schemas.microsoft.com/office/drawing/2014/chart" uri="{C3380CC4-5D6E-409C-BE32-E72D297353CC}">
                  <c16:uniqueId val="{00000004-6E7A-A14C-8FC0-1A01C6FD1C9C}"/>
                </c:ext>
              </c:extLst>
            </c:dLbl>
            <c:spPr>
              <a:noFill/>
              <a:ln>
                <a:noFill/>
              </a:ln>
              <a:effectLst/>
            </c:spPr>
            <c:dLblPos val="outEnd"/>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Tabelle1!$A$2:$A$5</c:f>
              <c:strCache>
                <c:ptCount val="3"/>
                <c:pt idx="0">
                  <c:v>gering</c:v>
                </c:pt>
                <c:pt idx="1">
                  <c:v>mittel</c:v>
                </c:pt>
                <c:pt idx="2">
                  <c:v>hoch</c:v>
                </c:pt>
              </c:strCache>
            </c:strRef>
          </c:cat>
          <c:val>
            <c:numRef>
              <c:f>Tabelle1!$B$2:$B$5</c:f>
              <c:numCache>
                <c:formatCode>General</c:formatCode>
                <c:ptCount val="4"/>
                <c:pt idx="0">
                  <c:v>9.1</c:v>
                </c:pt>
                <c:pt idx="1">
                  <c:v>28.6</c:v>
                </c:pt>
                <c:pt idx="2">
                  <c:v>62.3</c:v>
                </c:pt>
              </c:numCache>
            </c:numRef>
          </c:val>
          <c:extLst>
            <c:ext xmlns:c16="http://schemas.microsoft.com/office/drawing/2014/chart" uri="{C3380CC4-5D6E-409C-BE32-E72D297353CC}">
              <c16:uniqueId val="{00000000-6E7A-A14C-8FC0-1A01C6FD1C9C}"/>
            </c:ext>
          </c:extLst>
        </c:ser>
        <c:dLbls>
          <c:dLblPos val="outEnd"/>
          <c:showLegendKey val="0"/>
          <c:showVal val="0"/>
          <c:showCatName val="0"/>
          <c:showSerName val="0"/>
          <c:showPercent val="1"/>
          <c:showBubbleSize val="0"/>
          <c:showLeaderLines val="1"/>
        </c:dLbls>
        <c:firstSliceAng val="0"/>
      </c:pie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de-DE"/>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pieChart>
        <c:varyColors val="1"/>
        <c:ser>
          <c:idx val="0"/>
          <c:order val="0"/>
          <c:tx>
            <c:strRef>
              <c:f>Tabelle1!$B$1</c:f>
              <c:strCache>
                <c:ptCount val="1"/>
                <c:pt idx="0">
                  <c:v>Verkauf</c:v>
                </c:pt>
              </c:strCache>
            </c:strRef>
          </c:tx>
          <c:dPt>
            <c:idx val="0"/>
            <c:bubble3D val="0"/>
            <c:spPr>
              <a:solidFill>
                <a:schemeClr val="accent5">
                  <a:shade val="58000"/>
                </a:schemeClr>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1-7BFB-5245-B272-14928DD9C6BF}"/>
              </c:ext>
            </c:extLst>
          </c:dPt>
          <c:dPt>
            <c:idx val="1"/>
            <c:bubble3D val="0"/>
            <c:spPr>
              <a:solidFill>
                <a:schemeClr val="accent5">
                  <a:shade val="86000"/>
                </a:schemeClr>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3-7BFB-5245-B272-14928DD9C6BF}"/>
              </c:ext>
            </c:extLst>
          </c:dPt>
          <c:dLbls>
            <c:dLbl>
              <c:idx val="0"/>
              <c:tx>
                <c:rich>
                  <a:bodyPr rot="0" spcFirstLastPara="1" vertOverflow="ellipsis" vert="horz" wrap="square" lIns="38100" tIns="19050" rIns="38100" bIns="19050" anchor="ctr" anchorCtr="1">
                    <a:noAutofit/>
                  </a:bodyPr>
                  <a:lstStyle/>
                  <a:p>
                    <a:pPr>
                      <a:defRPr sz="1330" b="1" i="0" u="none" strike="noStrike" kern="1200" spc="0" baseline="0">
                        <a:solidFill>
                          <a:schemeClr val="accent5"/>
                        </a:solidFill>
                        <a:latin typeface="+mn-lt"/>
                        <a:ea typeface="+mn-ea"/>
                        <a:cs typeface="+mn-cs"/>
                      </a:defRPr>
                    </a:pPr>
                    <a:fld id="{B88559EC-0A7B-144F-8FCC-142B804477C7}" type="CATEGORYNAME">
                      <a:rPr lang="en-US" smtClean="0"/>
                      <a:pPr>
                        <a:defRPr>
                          <a:solidFill>
                            <a:schemeClr val="accent5"/>
                          </a:solidFill>
                        </a:defRPr>
                      </a:pPr>
                      <a:t>[RUBRIKENNAME]</a:t>
                    </a:fld>
                    <a:r>
                      <a:rPr lang="en-US" baseline="0" dirty="0"/>
                      <a:t> </a:t>
                    </a:r>
                    <a:fld id="{32B654A7-78E3-AC4B-AC2A-A34971CB31F1}" type="PERCENTAGE">
                      <a:rPr lang="en-US" baseline="0" smtClean="0"/>
                      <a:pPr>
                        <a:defRPr>
                          <a:solidFill>
                            <a:schemeClr val="accent5"/>
                          </a:solidFill>
                        </a:defRPr>
                      </a:pPr>
                      <a:t>[PROZENTSATZ]</a:t>
                    </a:fld>
                    <a:endParaRPr lang="en-US" baseline="0" dirty="0"/>
                  </a:p>
                </c:rich>
              </c:tx>
              <c:spPr>
                <a:noFill/>
                <a:ln>
                  <a:noFill/>
                </a:ln>
                <a:effectLst/>
              </c:spPr>
              <c:txPr>
                <a:bodyPr rot="0" spcFirstLastPara="1" vertOverflow="ellipsis" vert="horz" wrap="square" lIns="38100" tIns="19050" rIns="38100" bIns="19050" anchor="ctr" anchorCtr="1">
                  <a:noAutofit/>
                </a:bodyPr>
                <a:lstStyle/>
                <a:p>
                  <a:pPr>
                    <a:defRPr sz="1330" b="1" i="0" u="none" strike="noStrike" kern="1200" spc="0" baseline="0">
                      <a:solidFill>
                        <a:schemeClr val="accent5"/>
                      </a:solidFill>
                      <a:latin typeface="+mn-lt"/>
                      <a:ea typeface="+mn-ea"/>
                      <a:cs typeface="+mn-cs"/>
                    </a:defRPr>
                  </a:pPr>
                  <a:endParaRPr lang="en-US"/>
                </a:p>
              </c:txPr>
              <c:dLblPos val="outEnd"/>
              <c:showLegendKey val="0"/>
              <c:showVal val="0"/>
              <c:showCatName val="1"/>
              <c:showSerName val="0"/>
              <c:showPercent val="1"/>
              <c:showBubbleSize val="0"/>
              <c:extLst>
                <c:ext xmlns:c15="http://schemas.microsoft.com/office/drawing/2012/chart" uri="{CE6537A1-D6FC-4f65-9D91-7224C49458BB}">
                  <c15:layout>
                    <c:manualLayout>
                      <c:w val="0.26347801923407771"/>
                      <c:h val="0.13817828062150303"/>
                    </c:manualLayout>
                  </c15:layout>
                  <c15:dlblFieldTable/>
                  <c15:showDataLabelsRange val="0"/>
                </c:ext>
                <c:ext xmlns:c16="http://schemas.microsoft.com/office/drawing/2014/chart" uri="{C3380CC4-5D6E-409C-BE32-E72D297353CC}">
                  <c16:uniqueId val="{00000001-7BFB-5245-B272-14928DD9C6BF}"/>
                </c:ext>
              </c:extLst>
            </c:dLbl>
            <c:dLbl>
              <c:idx val="1"/>
              <c:layout>
                <c:manualLayout>
                  <c:x val="-3.4384366017022848E-2"/>
                  <c:y val="0"/>
                </c:manualLayout>
              </c:layout>
              <c:tx>
                <c:rich>
                  <a:bodyPr rot="0" spcFirstLastPara="1" vertOverflow="ellipsis" vert="horz" wrap="square" lIns="38100" tIns="19050" rIns="38100" bIns="19050" anchor="ctr" anchorCtr="1">
                    <a:spAutoFit/>
                  </a:bodyPr>
                  <a:lstStyle/>
                  <a:p>
                    <a:pPr>
                      <a:defRPr sz="1330" b="1" i="0" u="none" strike="noStrike" kern="1200" spc="0" baseline="0">
                        <a:solidFill>
                          <a:schemeClr val="accent5">
                            <a:shade val="86000"/>
                          </a:schemeClr>
                        </a:solidFill>
                        <a:latin typeface="+mn-lt"/>
                        <a:ea typeface="+mn-ea"/>
                        <a:cs typeface="+mn-cs"/>
                      </a:defRPr>
                    </a:pPr>
                    <a:fld id="{3B16CB16-0415-3942-BE88-9F0E03015E12}" type="CATEGORYNAME">
                      <a:rPr lang="en-US" smtClean="0"/>
                      <a:pPr>
                        <a:defRPr>
                          <a:solidFill>
                            <a:schemeClr val="accent5">
                              <a:shade val="86000"/>
                            </a:schemeClr>
                          </a:solidFill>
                        </a:defRPr>
                      </a:pPr>
                      <a:t>[RUBRIKENNAME]</a:t>
                    </a:fld>
                    <a:r>
                      <a:rPr lang="en-US" baseline="0" dirty="0"/>
                      <a:t> </a:t>
                    </a:r>
                    <a:fld id="{0CAFC73A-9271-D842-AE11-0077DF2DFA5D}" type="PERCENTAGE">
                      <a:rPr lang="en-US" baseline="0" smtClean="0"/>
                      <a:pPr>
                        <a:defRPr>
                          <a:solidFill>
                            <a:schemeClr val="accent5">
                              <a:shade val="86000"/>
                            </a:schemeClr>
                          </a:solidFill>
                        </a:defRPr>
                      </a:pPr>
                      <a:t>[PROZENTSATZ]</a:t>
                    </a:fld>
                    <a:endParaRPr lang="en-US" baseline="0" dirty="0"/>
                  </a:p>
                </c:rich>
              </c:tx>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shade val="86000"/>
                        </a:schemeClr>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7BFB-5245-B272-14928DD9C6BF}"/>
                </c:ext>
              </c:extLst>
            </c:dLbl>
            <c:spPr>
              <a:noFill/>
              <a:ln>
                <a:noFill/>
              </a:ln>
              <a:effectLst/>
            </c:spPr>
            <c:dLblPos val="outEnd"/>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Tabelle1!$A$2:$A$3</c:f>
              <c:strCache>
                <c:ptCount val="2"/>
                <c:pt idx="0">
                  <c:v>ja</c:v>
                </c:pt>
                <c:pt idx="1">
                  <c:v>nein</c:v>
                </c:pt>
              </c:strCache>
            </c:strRef>
          </c:cat>
          <c:val>
            <c:numRef>
              <c:f>Tabelle1!$B$2:$B$3</c:f>
              <c:numCache>
                <c:formatCode>General</c:formatCode>
                <c:ptCount val="2"/>
                <c:pt idx="0">
                  <c:v>97.4</c:v>
                </c:pt>
                <c:pt idx="1">
                  <c:v>2.6</c:v>
                </c:pt>
              </c:numCache>
            </c:numRef>
          </c:val>
          <c:extLst>
            <c:ext xmlns:c16="http://schemas.microsoft.com/office/drawing/2014/chart" uri="{C3380CC4-5D6E-409C-BE32-E72D297353CC}">
              <c16:uniqueId val="{00000008-7BFB-5245-B272-14928DD9C6BF}"/>
            </c:ext>
          </c:extLst>
        </c:ser>
        <c:dLbls>
          <c:dLblPos val="outEnd"/>
          <c:showLegendKey val="0"/>
          <c:showVal val="0"/>
          <c:showCatName val="0"/>
          <c:showSerName val="0"/>
          <c:showPercent val="1"/>
          <c:showBubbleSize val="0"/>
          <c:showLeaderLines val="1"/>
        </c:dLbls>
        <c:firstSliceAng val="0"/>
      </c:pie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de-DE"/>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pieChart>
        <c:varyColors val="1"/>
        <c:ser>
          <c:idx val="0"/>
          <c:order val="0"/>
          <c:tx>
            <c:strRef>
              <c:f>Tabelle1!$B$1</c:f>
              <c:strCache>
                <c:ptCount val="1"/>
                <c:pt idx="0">
                  <c:v>Verkauf</c:v>
                </c:pt>
              </c:strCache>
            </c:strRef>
          </c:tx>
          <c:dPt>
            <c:idx val="0"/>
            <c:bubble3D val="0"/>
            <c:spPr>
              <a:solidFill>
                <a:schemeClr val="accent5">
                  <a:shade val="58000"/>
                </a:schemeClr>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1-7BFB-5245-B272-14928DD9C6BF}"/>
              </c:ext>
            </c:extLst>
          </c:dPt>
          <c:dPt>
            <c:idx val="1"/>
            <c:bubble3D val="0"/>
            <c:spPr>
              <a:solidFill>
                <a:schemeClr val="accent5">
                  <a:shade val="86000"/>
                </a:schemeClr>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3-7BFB-5245-B272-14928DD9C6BF}"/>
              </c:ext>
            </c:extLst>
          </c:dPt>
          <c:dLbls>
            <c:dLbl>
              <c:idx val="0"/>
              <c:tx>
                <c:rich>
                  <a:bodyPr rot="0" spcFirstLastPara="1" vertOverflow="ellipsis" vert="horz" wrap="square" lIns="38100" tIns="19050" rIns="38100" bIns="19050" anchor="ctr" anchorCtr="1">
                    <a:noAutofit/>
                  </a:bodyPr>
                  <a:lstStyle/>
                  <a:p>
                    <a:pPr>
                      <a:defRPr sz="1330" b="1" i="0" u="none" strike="noStrike" kern="1200" spc="0" baseline="0">
                        <a:solidFill>
                          <a:schemeClr val="accent5"/>
                        </a:solidFill>
                        <a:latin typeface="+mn-lt"/>
                        <a:ea typeface="+mn-ea"/>
                        <a:cs typeface="+mn-cs"/>
                      </a:defRPr>
                    </a:pPr>
                    <a:fld id="{B88559EC-0A7B-144F-8FCC-142B804477C7}" type="CATEGORYNAME">
                      <a:rPr lang="en-US" smtClean="0"/>
                      <a:pPr>
                        <a:defRPr>
                          <a:solidFill>
                            <a:schemeClr val="accent5"/>
                          </a:solidFill>
                        </a:defRPr>
                      </a:pPr>
                      <a:t>[RUBRIKENNAME]</a:t>
                    </a:fld>
                    <a:r>
                      <a:rPr lang="en-US" baseline="0" dirty="0"/>
                      <a:t> </a:t>
                    </a:r>
                    <a:fld id="{32B654A7-78E3-AC4B-AC2A-A34971CB31F1}" type="PERCENTAGE">
                      <a:rPr lang="en-US" baseline="0" smtClean="0"/>
                      <a:pPr>
                        <a:defRPr>
                          <a:solidFill>
                            <a:schemeClr val="accent5"/>
                          </a:solidFill>
                        </a:defRPr>
                      </a:pPr>
                      <a:t>[PROZENTSATZ]</a:t>
                    </a:fld>
                    <a:endParaRPr lang="en-US" baseline="0" dirty="0"/>
                  </a:p>
                </c:rich>
              </c:tx>
              <c:spPr>
                <a:noFill/>
                <a:ln>
                  <a:noFill/>
                </a:ln>
                <a:effectLst/>
              </c:spPr>
              <c:txPr>
                <a:bodyPr rot="0" spcFirstLastPara="1" vertOverflow="ellipsis" vert="horz" wrap="square" lIns="38100" tIns="19050" rIns="38100" bIns="19050" anchor="ctr" anchorCtr="1">
                  <a:noAutofit/>
                </a:bodyPr>
                <a:lstStyle/>
                <a:p>
                  <a:pPr>
                    <a:defRPr sz="1330" b="1" i="0" u="none" strike="noStrike" kern="1200" spc="0" baseline="0">
                      <a:solidFill>
                        <a:schemeClr val="accent5"/>
                      </a:solidFill>
                      <a:latin typeface="+mn-lt"/>
                      <a:ea typeface="+mn-ea"/>
                      <a:cs typeface="+mn-cs"/>
                    </a:defRPr>
                  </a:pPr>
                  <a:endParaRPr lang="en-US"/>
                </a:p>
              </c:txPr>
              <c:dLblPos val="outEnd"/>
              <c:showLegendKey val="0"/>
              <c:showVal val="0"/>
              <c:showCatName val="1"/>
              <c:showSerName val="0"/>
              <c:showPercent val="1"/>
              <c:showBubbleSize val="0"/>
              <c:extLst>
                <c:ext xmlns:c15="http://schemas.microsoft.com/office/drawing/2012/chart" uri="{CE6537A1-D6FC-4f65-9D91-7224C49458BB}">
                  <c15:layout>
                    <c:manualLayout>
                      <c:w val="0.26347801923407771"/>
                      <c:h val="0.13817828062150303"/>
                    </c:manualLayout>
                  </c15:layout>
                  <c15:dlblFieldTable/>
                  <c15:showDataLabelsRange val="0"/>
                </c:ext>
                <c:ext xmlns:c16="http://schemas.microsoft.com/office/drawing/2014/chart" uri="{C3380CC4-5D6E-409C-BE32-E72D297353CC}">
                  <c16:uniqueId val="{00000001-7BFB-5245-B272-14928DD9C6BF}"/>
                </c:ext>
              </c:extLst>
            </c:dLbl>
            <c:dLbl>
              <c:idx val="1"/>
              <c:layout>
                <c:manualLayout>
                  <c:x val="-3.4384366017022848E-2"/>
                  <c:y val="0"/>
                </c:manualLayout>
              </c:layout>
              <c:tx>
                <c:rich>
                  <a:bodyPr rot="0" spcFirstLastPara="1" vertOverflow="ellipsis" vert="horz" wrap="square" lIns="38100" tIns="19050" rIns="38100" bIns="19050" anchor="ctr" anchorCtr="1">
                    <a:spAutoFit/>
                  </a:bodyPr>
                  <a:lstStyle/>
                  <a:p>
                    <a:pPr>
                      <a:defRPr sz="1330" b="1" i="0" u="none" strike="noStrike" kern="1200" spc="0" baseline="0">
                        <a:solidFill>
                          <a:schemeClr val="accent5">
                            <a:shade val="86000"/>
                          </a:schemeClr>
                        </a:solidFill>
                        <a:latin typeface="+mn-lt"/>
                        <a:ea typeface="+mn-ea"/>
                        <a:cs typeface="+mn-cs"/>
                      </a:defRPr>
                    </a:pPr>
                    <a:fld id="{3B16CB16-0415-3942-BE88-9F0E03015E12}" type="CATEGORYNAME">
                      <a:rPr lang="en-US" smtClean="0"/>
                      <a:pPr>
                        <a:defRPr>
                          <a:solidFill>
                            <a:schemeClr val="accent5">
                              <a:shade val="86000"/>
                            </a:schemeClr>
                          </a:solidFill>
                        </a:defRPr>
                      </a:pPr>
                      <a:t>[RUBRIKENNAME]</a:t>
                    </a:fld>
                    <a:r>
                      <a:rPr lang="en-US" baseline="0" dirty="0"/>
                      <a:t> </a:t>
                    </a:r>
                    <a:fld id="{0CAFC73A-9271-D842-AE11-0077DF2DFA5D}" type="PERCENTAGE">
                      <a:rPr lang="en-US" baseline="0" smtClean="0"/>
                      <a:pPr>
                        <a:defRPr>
                          <a:solidFill>
                            <a:schemeClr val="accent5">
                              <a:shade val="86000"/>
                            </a:schemeClr>
                          </a:solidFill>
                        </a:defRPr>
                      </a:pPr>
                      <a:t>[PROZENTSATZ]</a:t>
                    </a:fld>
                    <a:endParaRPr lang="en-US" baseline="0" dirty="0"/>
                  </a:p>
                </c:rich>
              </c:tx>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shade val="86000"/>
                        </a:schemeClr>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7BFB-5245-B272-14928DD9C6BF}"/>
                </c:ext>
              </c:extLst>
            </c:dLbl>
            <c:spPr>
              <a:noFill/>
              <a:ln>
                <a:noFill/>
              </a:ln>
              <a:effectLst/>
            </c:spPr>
            <c:dLblPos val="outEnd"/>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Tabelle1!$A$2:$A$3</c:f>
              <c:strCache>
                <c:ptCount val="2"/>
                <c:pt idx="0">
                  <c:v>ja</c:v>
                </c:pt>
                <c:pt idx="1">
                  <c:v>nein</c:v>
                </c:pt>
              </c:strCache>
            </c:strRef>
          </c:cat>
          <c:val>
            <c:numRef>
              <c:f>Tabelle1!$B$2:$B$3</c:f>
              <c:numCache>
                <c:formatCode>General</c:formatCode>
                <c:ptCount val="2"/>
                <c:pt idx="0">
                  <c:v>94.8</c:v>
                </c:pt>
                <c:pt idx="1">
                  <c:v>5.2</c:v>
                </c:pt>
              </c:numCache>
            </c:numRef>
          </c:val>
          <c:extLst>
            <c:ext xmlns:c16="http://schemas.microsoft.com/office/drawing/2014/chart" uri="{C3380CC4-5D6E-409C-BE32-E72D297353CC}">
              <c16:uniqueId val="{00000008-7BFB-5245-B272-14928DD9C6BF}"/>
            </c:ext>
          </c:extLst>
        </c:ser>
        <c:dLbls>
          <c:dLblPos val="outEnd"/>
          <c:showLegendKey val="0"/>
          <c:showVal val="0"/>
          <c:showCatName val="0"/>
          <c:showSerName val="0"/>
          <c:showPercent val="1"/>
          <c:showBubbleSize val="0"/>
          <c:showLeaderLines val="1"/>
        </c:dLbls>
        <c:firstSliceAng val="0"/>
      </c:pie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de-DE"/>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pieChart>
        <c:varyColors val="1"/>
        <c:ser>
          <c:idx val="0"/>
          <c:order val="0"/>
          <c:tx>
            <c:strRef>
              <c:f>Tabelle1!$B$1</c:f>
              <c:strCache>
                <c:ptCount val="1"/>
                <c:pt idx="0">
                  <c:v>Verkauf</c:v>
                </c:pt>
              </c:strCache>
            </c:strRef>
          </c:tx>
          <c:dPt>
            <c:idx val="0"/>
            <c:bubble3D val="0"/>
            <c:spPr>
              <a:solidFill>
                <a:schemeClr val="accent5">
                  <a:shade val="58000"/>
                </a:schemeClr>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1-6E7A-A14C-8FC0-1A01C6FD1C9C}"/>
              </c:ext>
            </c:extLst>
          </c:dPt>
          <c:dPt>
            <c:idx val="1"/>
            <c:bubble3D val="0"/>
            <c:spPr>
              <a:solidFill>
                <a:schemeClr val="accent5">
                  <a:shade val="86000"/>
                </a:schemeClr>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2-6E7A-A14C-8FC0-1A01C6FD1C9C}"/>
              </c:ext>
            </c:extLst>
          </c:dPt>
          <c:dPt>
            <c:idx val="2"/>
            <c:bubble3D val="0"/>
            <c:spPr>
              <a:solidFill>
                <a:schemeClr val="accent5">
                  <a:tint val="86000"/>
                </a:schemeClr>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3-6E7A-A14C-8FC0-1A01C6FD1C9C}"/>
              </c:ext>
            </c:extLst>
          </c:dPt>
          <c:dPt>
            <c:idx val="3"/>
            <c:bubble3D val="0"/>
            <c:spPr>
              <a:solidFill>
                <a:schemeClr val="accent5">
                  <a:tint val="58000"/>
                </a:schemeClr>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4-6E7A-A14C-8FC0-1A01C6FD1C9C}"/>
              </c:ext>
            </c:extLst>
          </c:dPt>
          <c:dLbls>
            <c:dLbl>
              <c:idx val="0"/>
              <c:tx>
                <c:rich>
                  <a:bodyPr rot="0" spcFirstLastPara="1" vertOverflow="ellipsis" vert="horz" wrap="square" lIns="38100" tIns="19050" rIns="38100" bIns="19050" anchor="ctr" anchorCtr="1">
                    <a:noAutofit/>
                  </a:bodyPr>
                  <a:lstStyle/>
                  <a:p>
                    <a:pPr>
                      <a:defRPr sz="1330" b="1" i="0" u="none" strike="noStrike" kern="1200" spc="0" baseline="0">
                        <a:solidFill>
                          <a:schemeClr val="accent5"/>
                        </a:solidFill>
                        <a:latin typeface="+mn-lt"/>
                        <a:ea typeface="+mn-ea"/>
                        <a:cs typeface="+mn-cs"/>
                      </a:defRPr>
                    </a:pPr>
                    <a:fld id="{B88559EC-0A7B-144F-8FCC-142B804477C7}" type="CATEGORYNAME">
                      <a:rPr lang="en-US" smtClean="0"/>
                      <a:pPr>
                        <a:defRPr>
                          <a:solidFill>
                            <a:schemeClr val="accent5"/>
                          </a:solidFill>
                        </a:defRPr>
                      </a:pPr>
                      <a:t>[RUBRIKENNAME]</a:t>
                    </a:fld>
                    <a:r>
                      <a:rPr lang="en-US" baseline="0" dirty="0"/>
                      <a:t> </a:t>
                    </a:r>
                    <a:fld id="{32B654A7-78E3-AC4B-AC2A-A34971CB31F1}" type="PERCENTAGE">
                      <a:rPr lang="en-US" baseline="0" smtClean="0"/>
                      <a:pPr>
                        <a:defRPr>
                          <a:solidFill>
                            <a:schemeClr val="accent5"/>
                          </a:solidFill>
                        </a:defRPr>
                      </a:pPr>
                      <a:t>[PROZENTSATZ]</a:t>
                    </a:fld>
                    <a:endParaRPr lang="en-US" baseline="0" dirty="0"/>
                  </a:p>
                </c:rich>
              </c:tx>
              <c:spPr>
                <a:noFill/>
                <a:ln>
                  <a:noFill/>
                </a:ln>
                <a:effectLst/>
              </c:spPr>
              <c:txPr>
                <a:bodyPr rot="0" spcFirstLastPara="1" vertOverflow="ellipsis" vert="horz" wrap="square" lIns="38100" tIns="19050" rIns="38100" bIns="19050" anchor="ctr" anchorCtr="1">
                  <a:noAutofit/>
                </a:bodyPr>
                <a:lstStyle/>
                <a:p>
                  <a:pPr>
                    <a:defRPr sz="1330" b="1" i="0" u="none" strike="noStrike" kern="1200" spc="0" baseline="0">
                      <a:solidFill>
                        <a:schemeClr val="accent5"/>
                      </a:solidFill>
                      <a:latin typeface="+mn-lt"/>
                      <a:ea typeface="+mn-ea"/>
                      <a:cs typeface="+mn-cs"/>
                    </a:defRPr>
                  </a:pPr>
                  <a:endParaRPr lang="en-US"/>
                </a:p>
              </c:txPr>
              <c:dLblPos val="outEnd"/>
              <c:showLegendKey val="0"/>
              <c:showVal val="0"/>
              <c:showCatName val="1"/>
              <c:showSerName val="0"/>
              <c:showPercent val="1"/>
              <c:showBubbleSize val="0"/>
              <c:extLst>
                <c:ext xmlns:c15="http://schemas.microsoft.com/office/drawing/2012/chart" uri="{CE6537A1-D6FC-4f65-9D91-7224C49458BB}">
                  <c15:layout>
                    <c:manualLayout>
                      <c:w val="0.26347801923407771"/>
                      <c:h val="0.13817828062150303"/>
                    </c:manualLayout>
                  </c15:layout>
                  <c15:dlblFieldTable/>
                  <c15:showDataLabelsRange val="0"/>
                </c:ext>
                <c:ext xmlns:c16="http://schemas.microsoft.com/office/drawing/2014/chart" uri="{C3380CC4-5D6E-409C-BE32-E72D297353CC}">
                  <c16:uniqueId val="{00000001-6E7A-A14C-8FC0-1A01C6FD1C9C}"/>
                </c:ext>
              </c:extLst>
            </c:dLbl>
            <c:dLbl>
              <c:idx val="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shade val="86000"/>
                        </a:schemeClr>
                      </a:solidFill>
                      <a:latin typeface="+mn-lt"/>
                      <a:ea typeface="+mn-ea"/>
                      <a:cs typeface="+mn-cs"/>
                    </a:defRPr>
                  </a:pPr>
                  <a:endParaRPr lang="de-DE"/>
                </a:p>
              </c:txPr>
              <c:dLblPos val="outEnd"/>
              <c:showLegendKey val="0"/>
              <c:showVal val="0"/>
              <c:showCatName val="1"/>
              <c:showSerName val="0"/>
              <c:showPercent val="1"/>
              <c:showBubbleSize val="0"/>
              <c:extLst>
                <c:ext xmlns:c16="http://schemas.microsoft.com/office/drawing/2014/chart" uri="{C3380CC4-5D6E-409C-BE32-E72D297353CC}">
                  <c16:uniqueId val="{00000002-6E7A-A14C-8FC0-1A01C6FD1C9C}"/>
                </c:ext>
              </c:extLst>
            </c:dLbl>
            <c:dLbl>
              <c:idx val="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tint val="86000"/>
                        </a:schemeClr>
                      </a:solidFill>
                      <a:latin typeface="+mn-lt"/>
                      <a:ea typeface="+mn-ea"/>
                      <a:cs typeface="+mn-cs"/>
                    </a:defRPr>
                  </a:pPr>
                  <a:endParaRPr lang="de-DE"/>
                </a:p>
              </c:txPr>
              <c:dLblPos val="outEnd"/>
              <c:showLegendKey val="0"/>
              <c:showVal val="0"/>
              <c:showCatName val="1"/>
              <c:showSerName val="0"/>
              <c:showPercent val="1"/>
              <c:showBubbleSize val="0"/>
              <c:extLst>
                <c:ext xmlns:c16="http://schemas.microsoft.com/office/drawing/2014/chart" uri="{C3380CC4-5D6E-409C-BE32-E72D297353CC}">
                  <c16:uniqueId val="{00000003-6E7A-A14C-8FC0-1A01C6FD1C9C}"/>
                </c:ext>
              </c:extLst>
            </c:dLbl>
            <c:dLbl>
              <c:idx val="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tint val="58000"/>
                        </a:schemeClr>
                      </a:solidFill>
                      <a:latin typeface="+mn-lt"/>
                      <a:ea typeface="+mn-ea"/>
                      <a:cs typeface="+mn-cs"/>
                    </a:defRPr>
                  </a:pPr>
                  <a:endParaRPr lang="de-DE"/>
                </a:p>
              </c:txPr>
              <c:dLblPos val="outEnd"/>
              <c:showLegendKey val="0"/>
              <c:showVal val="0"/>
              <c:showCatName val="1"/>
              <c:showSerName val="0"/>
              <c:showPercent val="1"/>
              <c:showBubbleSize val="0"/>
              <c:extLst>
                <c:ext xmlns:c16="http://schemas.microsoft.com/office/drawing/2014/chart" uri="{C3380CC4-5D6E-409C-BE32-E72D297353CC}">
                  <c16:uniqueId val="{00000004-6E7A-A14C-8FC0-1A01C6FD1C9C}"/>
                </c:ext>
              </c:extLst>
            </c:dLbl>
            <c:spPr>
              <a:noFill/>
              <a:ln>
                <a:noFill/>
              </a:ln>
              <a:effectLst/>
            </c:spPr>
            <c:dLblPos val="outEnd"/>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Tabelle1!$A$2:$A$5</c:f>
              <c:strCache>
                <c:ptCount val="3"/>
                <c:pt idx="0">
                  <c:v>gering</c:v>
                </c:pt>
                <c:pt idx="1">
                  <c:v>mittel</c:v>
                </c:pt>
                <c:pt idx="2">
                  <c:v>hoch</c:v>
                </c:pt>
              </c:strCache>
            </c:strRef>
          </c:cat>
          <c:val>
            <c:numRef>
              <c:f>Tabelle1!$B$2:$B$5</c:f>
              <c:numCache>
                <c:formatCode>General</c:formatCode>
                <c:ptCount val="4"/>
                <c:pt idx="0">
                  <c:v>4.3</c:v>
                </c:pt>
                <c:pt idx="1">
                  <c:v>39.1</c:v>
                </c:pt>
                <c:pt idx="2">
                  <c:v>56.5</c:v>
                </c:pt>
              </c:numCache>
            </c:numRef>
          </c:val>
          <c:extLst>
            <c:ext xmlns:c16="http://schemas.microsoft.com/office/drawing/2014/chart" uri="{C3380CC4-5D6E-409C-BE32-E72D297353CC}">
              <c16:uniqueId val="{00000000-6E7A-A14C-8FC0-1A01C6FD1C9C}"/>
            </c:ext>
          </c:extLst>
        </c:ser>
        <c:dLbls>
          <c:dLblPos val="outEnd"/>
          <c:showLegendKey val="0"/>
          <c:showVal val="0"/>
          <c:showCatName val="0"/>
          <c:showSerName val="0"/>
          <c:showPercent val="1"/>
          <c:showBubbleSize val="0"/>
          <c:showLeaderLines val="1"/>
        </c:dLbls>
        <c:firstSliceAng val="0"/>
      </c:pie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de-DE"/>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pieChart>
        <c:varyColors val="1"/>
        <c:ser>
          <c:idx val="0"/>
          <c:order val="0"/>
          <c:tx>
            <c:strRef>
              <c:f>Tabelle1!$B$1</c:f>
              <c:strCache>
                <c:ptCount val="1"/>
                <c:pt idx="0">
                  <c:v>Verkauf</c:v>
                </c:pt>
              </c:strCache>
            </c:strRef>
          </c:tx>
          <c:dPt>
            <c:idx val="0"/>
            <c:bubble3D val="0"/>
            <c:spPr>
              <a:solidFill>
                <a:schemeClr val="accent5">
                  <a:shade val="58000"/>
                </a:schemeClr>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1-6E7A-A14C-8FC0-1A01C6FD1C9C}"/>
              </c:ext>
            </c:extLst>
          </c:dPt>
          <c:dPt>
            <c:idx val="1"/>
            <c:bubble3D val="0"/>
            <c:spPr>
              <a:solidFill>
                <a:schemeClr val="accent5">
                  <a:shade val="86000"/>
                </a:schemeClr>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2-6E7A-A14C-8FC0-1A01C6FD1C9C}"/>
              </c:ext>
            </c:extLst>
          </c:dPt>
          <c:dPt>
            <c:idx val="2"/>
            <c:bubble3D val="0"/>
            <c:spPr>
              <a:solidFill>
                <a:schemeClr val="accent5">
                  <a:tint val="86000"/>
                </a:schemeClr>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3-6E7A-A14C-8FC0-1A01C6FD1C9C}"/>
              </c:ext>
            </c:extLst>
          </c:dPt>
          <c:dPt>
            <c:idx val="3"/>
            <c:bubble3D val="0"/>
            <c:spPr>
              <a:solidFill>
                <a:schemeClr val="accent5">
                  <a:tint val="58000"/>
                </a:schemeClr>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4-6E7A-A14C-8FC0-1A01C6FD1C9C}"/>
              </c:ext>
            </c:extLst>
          </c:dPt>
          <c:dLbls>
            <c:dLbl>
              <c:idx val="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shade val="58000"/>
                        </a:schemeClr>
                      </a:solidFill>
                      <a:latin typeface="+mn-lt"/>
                      <a:ea typeface="+mn-ea"/>
                      <a:cs typeface="+mn-cs"/>
                    </a:defRPr>
                  </a:pPr>
                  <a:endParaRPr lang="de-DE"/>
                </a:p>
              </c:txPr>
              <c:dLblPos val="outEnd"/>
              <c:showLegendKey val="0"/>
              <c:showVal val="0"/>
              <c:showCatName val="1"/>
              <c:showSerName val="0"/>
              <c:showPercent val="1"/>
              <c:showBubbleSize val="0"/>
              <c:extLst>
                <c:ext xmlns:c16="http://schemas.microsoft.com/office/drawing/2014/chart" uri="{C3380CC4-5D6E-409C-BE32-E72D297353CC}">
                  <c16:uniqueId val="{00000001-6E7A-A14C-8FC0-1A01C6FD1C9C}"/>
                </c:ext>
              </c:extLst>
            </c:dLbl>
            <c:dLbl>
              <c:idx val="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shade val="86000"/>
                        </a:schemeClr>
                      </a:solidFill>
                      <a:latin typeface="+mn-lt"/>
                      <a:ea typeface="+mn-ea"/>
                      <a:cs typeface="+mn-cs"/>
                    </a:defRPr>
                  </a:pPr>
                  <a:endParaRPr lang="de-DE"/>
                </a:p>
              </c:txPr>
              <c:dLblPos val="outEnd"/>
              <c:showLegendKey val="0"/>
              <c:showVal val="0"/>
              <c:showCatName val="1"/>
              <c:showSerName val="0"/>
              <c:showPercent val="1"/>
              <c:showBubbleSize val="0"/>
              <c:extLst>
                <c:ext xmlns:c16="http://schemas.microsoft.com/office/drawing/2014/chart" uri="{C3380CC4-5D6E-409C-BE32-E72D297353CC}">
                  <c16:uniqueId val="{00000002-6E7A-A14C-8FC0-1A01C6FD1C9C}"/>
                </c:ext>
              </c:extLst>
            </c:dLbl>
            <c:dLbl>
              <c:idx val="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tint val="86000"/>
                        </a:schemeClr>
                      </a:solidFill>
                      <a:latin typeface="+mn-lt"/>
                      <a:ea typeface="+mn-ea"/>
                      <a:cs typeface="+mn-cs"/>
                    </a:defRPr>
                  </a:pPr>
                  <a:endParaRPr lang="de-DE"/>
                </a:p>
              </c:txPr>
              <c:dLblPos val="outEnd"/>
              <c:showLegendKey val="0"/>
              <c:showVal val="0"/>
              <c:showCatName val="1"/>
              <c:showSerName val="0"/>
              <c:showPercent val="1"/>
              <c:showBubbleSize val="0"/>
              <c:extLst>
                <c:ext xmlns:c16="http://schemas.microsoft.com/office/drawing/2014/chart" uri="{C3380CC4-5D6E-409C-BE32-E72D297353CC}">
                  <c16:uniqueId val="{00000003-6E7A-A14C-8FC0-1A01C6FD1C9C}"/>
                </c:ext>
              </c:extLst>
            </c:dLbl>
            <c:dLbl>
              <c:idx val="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tint val="58000"/>
                        </a:schemeClr>
                      </a:solidFill>
                      <a:latin typeface="+mn-lt"/>
                      <a:ea typeface="+mn-ea"/>
                      <a:cs typeface="+mn-cs"/>
                    </a:defRPr>
                  </a:pPr>
                  <a:endParaRPr lang="de-DE"/>
                </a:p>
              </c:txPr>
              <c:dLblPos val="outEnd"/>
              <c:showLegendKey val="0"/>
              <c:showVal val="0"/>
              <c:showCatName val="1"/>
              <c:showSerName val="0"/>
              <c:showPercent val="1"/>
              <c:showBubbleSize val="0"/>
              <c:extLst>
                <c:ext xmlns:c16="http://schemas.microsoft.com/office/drawing/2014/chart" uri="{C3380CC4-5D6E-409C-BE32-E72D297353CC}">
                  <c16:uniqueId val="{00000004-6E7A-A14C-8FC0-1A01C6FD1C9C}"/>
                </c:ext>
              </c:extLst>
            </c:dLbl>
            <c:spPr>
              <a:noFill/>
              <a:ln>
                <a:noFill/>
              </a:ln>
              <a:effectLst/>
            </c:spPr>
            <c:dLblPos val="outEnd"/>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Tabelle1!$A$2:$A$5</c:f>
              <c:strCache>
                <c:ptCount val="3"/>
                <c:pt idx="1">
                  <c:v>mittel</c:v>
                </c:pt>
                <c:pt idx="2">
                  <c:v>hoch</c:v>
                </c:pt>
              </c:strCache>
            </c:strRef>
          </c:cat>
          <c:val>
            <c:numRef>
              <c:f>Tabelle1!$B$2:$B$5</c:f>
              <c:numCache>
                <c:formatCode>General</c:formatCode>
                <c:ptCount val="4"/>
                <c:pt idx="1">
                  <c:v>35.9</c:v>
                </c:pt>
                <c:pt idx="2">
                  <c:v>64.099999999999994</c:v>
                </c:pt>
              </c:numCache>
            </c:numRef>
          </c:val>
          <c:extLst>
            <c:ext xmlns:c16="http://schemas.microsoft.com/office/drawing/2014/chart" uri="{C3380CC4-5D6E-409C-BE32-E72D297353CC}">
              <c16:uniqueId val="{00000000-6E7A-A14C-8FC0-1A01C6FD1C9C}"/>
            </c:ext>
          </c:extLst>
        </c:ser>
        <c:dLbls>
          <c:dLblPos val="outEnd"/>
          <c:showLegendKey val="0"/>
          <c:showVal val="0"/>
          <c:showCatName val="0"/>
          <c:showSerName val="0"/>
          <c:showPercent val="1"/>
          <c:showBubbleSize val="0"/>
          <c:showLeaderLines val="1"/>
        </c:dLbls>
        <c:firstSliceAng val="0"/>
      </c:pie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de-DE"/>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pieChart>
        <c:varyColors val="1"/>
        <c:ser>
          <c:idx val="0"/>
          <c:order val="0"/>
          <c:tx>
            <c:strRef>
              <c:f>Tabelle1!$B$1</c:f>
              <c:strCache>
                <c:ptCount val="1"/>
                <c:pt idx="0">
                  <c:v>Verkauf</c:v>
                </c:pt>
              </c:strCache>
            </c:strRef>
          </c:tx>
          <c:dPt>
            <c:idx val="0"/>
            <c:bubble3D val="0"/>
            <c:spPr>
              <a:solidFill>
                <a:schemeClr val="accent5">
                  <a:shade val="58000"/>
                </a:schemeClr>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1-6E7A-A14C-8FC0-1A01C6FD1C9C}"/>
              </c:ext>
            </c:extLst>
          </c:dPt>
          <c:dPt>
            <c:idx val="1"/>
            <c:bubble3D val="0"/>
            <c:spPr>
              <a:solidFill>
                <a:schemeClr val="accent5">
                  <a:shade val="86000"/>
                </a:schemeClr>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2-6E7A-A14C-8FC0-1A01C6FD1C9C}"/>
              </c:ext>
            </c:extLst>
          </c:dPt>
          <c:dPt>
            <c:idx val="2"/>
            <c:bubble3D val="0"/>
            <c:spPr>
              <a:solidFill>
                <a:schemeClr val="accent5">
                  <a:tint val="86000"/>
                </a:schemeClr>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3-6E7A-A14C-8FC0-1A01C6FD1C9C}"/>
              </c:ext>
            </c:extLst>
          </c:dPt>
          <c:dPt>
            <c:idx val="3"/>
            <c:bubble3D val="0"/>
            <c:spPr>
              <a:solidFill>
                <a:schemeClr val="accent5">
                  <a:tint val="58000"/>
                </a:schemeClr>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4-6E7A-A14C-8FC0-1A01C6FD1C9C}"/>
              </c:ext>
            </c:extLst>
          </c:dPt>
          <c:dLbls>
            <c:dLbl>
              <c:idx val="0"/>
              <c:layout>
                <c:manualLayout>
                  <c:x val="7.8145055752145091E-3"/>
                  <c:y val="-2.6323610580393156E-4"/>
                </c:manualLayout>
              </c:layout>
              <c:tx>
                <c:rich>
                  <a:bodyPr rot="0" spcFirstLastPara="1" vertOverflow="ellipsis" vert="horz" wrap="square" lIns="38100" tIns="19050" rIns="38100" bIns="19050" anchor="ctr" anchorCtr="1">
                    <a:noAutofit/>
                  </a:bodyPr>
                  <a:lstStyle/>
                  <a:p>
                    <a:pPr>
                      <a:defRPr sz="1330" b="1" i="0" u="none" strike="noStrike" kern="1200" spc="0" baseline="0">
                        <a:solidFill>
                          <a:schemeClr val="accent5"/>
                        </a:solidFill>
                        <a:latin typeface="+mn-lt"/>
                        <a:ea typeface="+mn-ea"/>
                        <a:cs typeface="+mn-cs"/>
                      </a:defRPr>
                    </a:pPr>
                    <a:fld id="{BF011281-F106-A445-B8F8-81BB6A22047C}" type="CATEGORYNAME">
                      <a:rPr lang="en-US" smtClean="0"/>
                      <a:pPr>
                        <a:defRPr>
                          <a:solidFill>
                            <a:schemeClr val="accent5"/>
                          </a:solidFill>
                        </a:defRPr>
                      </a:pPr>
                      <a:t>[RUBRIKENNAME]</a:t>
                    </a:fld>
                    <a:r>
                      <a:rPr lang="en-US" baseline="0" dirty="0"/>
                      <a:t> </a:t>
                    </a:r>
                    <a:fld id="{3E315F13-3376-424C-BA66-2296CC873D0D}" type="PERCENTAGE">
                      <a:rPr lang="en-US" baseline="0" smtClean="0"/>
                      <a:pPr>
                        <a:defRPr>
                          <a:solidFill>
                            <a:schemeClr val="accent5"/>
                          </a:solidFill>
                        </a:defRPr>
                      </a:pPr>
                      <a:t>[PROZENTSATZ]</a:t>
                    </a:fld>
                    <a:endParaRPr lang="en-US" baseline="0" dirty="0"/>
                  </a:p>
                </c:rich>
              </c:tx>
              <c:spPr>
                <a:noFill/>
                <a:ln>
                  <a:noFill/>
                </a:ln>
                <a:effectLst/>
              </c:spPr>
              <c:txPr>
                <a:bodyPr rot="0" spcFirstLastPara="1" vertOverflow="ellipsis" vert="horz" wrap="square" lIns="38100" tIns="19050" rIns="38100" bIns="19050" anchor="ctr" anchorCtr="1">
                  <a:noAutofit/>
                </a:bodyPr>
                <a:lstStyle/>
                <a:p>
                  <a:pPr>
                    <a:defRPr sz="1330" b="1" i="0" u="none" strike="noStrike" kern="1200" spc="0" baseline="0">
                      <a:solidFill>
                        <a:schemeClr val="accent5"/>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15:layout>
                    <c:manualLayout>
                      <c:w val="0.24784876195361283"/>
                      <c:h val="0.10066805853219105"/>
                    </c:manualLayout>
                  </c15:layout>
                  <c15:dlblFieldTable/>
                  <c15:showDataLabelsRange val="0"/>
                </c:ext>
                <c:ext xmlns:c16="http://schemas.microsoft.com/office/drawing/2014/chart" uri="{C3380CC4-5D6E-409C-BE32-E72D297353CC}">
                  <c16:uniqueId val="{00000001-6E7A-A14C-8FC0-1A01C6FD1C9C}"/>
                </c:ext>
              </c:extLst>
            </c:dLbl>
            <c:dLbl>
              <c:idx val="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shade val="86000"/>
                        </a:schemeClr>
                      </a:solidFill>
                      <a:latin typeface="+mn-lt"/>
                      <a:ea typeface="+mn-ea"/>
                      <a:cs typeface="+mn-cs"/>
                    </a:defRPr>
                  </a:pPr>
                  <a:endParaRPr lang="de-DE"/>
                </a:p>
              </c:txPr>
              <c:dLblPos val="outEnd"/>
              <c:showLegendKey val="0"/>
              <c:showVal val="0"/>
              <c:showCatName val="1"/>
              <c:showSerName val="0"/>
              <c:showPercent val="1"/>
              <c:showBubbleSize val="0"/>
              <c:extLst>
                <c:ext xmlns:c16="http://schemas.microsoft.com/office/drawing/2014/chart" uri="{C3380CC4-5D6E-409C-BE32-E72D297353CC}">
                  <c16:uniqueId val="{00000002-6E7A-A14C-8FC0-1A01C6FD1C9C}"/>
                </c:ext>
              </c:extLst>
            </c:dLbl>
            <c:dLbl>
              <c:idx val="2"/>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tint val="86000"/>
                        </a:schemeClr>
                      </a:solidFill>
                      <a:latin typeface="+mn-lt"/>
                      <a:ea typeface="+mn-ea"/>
                      <a:cs typeface="+mn-cs"/>
                    </a:defRPr>
                  </a:pPr>
                  <a:endParaRPr lang="de-DE"/>
                </a:p>
              </c:txPr>
              <c:dLblPos val="outEnd"/>
              <c:showLegendKey val="0"/>
              <c:showVal val="0"/>
              <c:showCatName val="1"/>
              <c:showSerName val="0"/>
              <c:showPercent val="1"/>
              <c:showBubbleSize val="0"/>
              <c:extLst>
                <c:ext xmlns:c16="http://schemas.microsoft.com/office/drawing/2014/chart" uri="{C3380CC4-5D6E-409C-BE32-E72D297353CC}">
                  <c16:uniqueId val="{00000003-6E7A-A14C-8FC0-1A01C6FD1C9C}"/>
                </c:ext>
              </c:extLst>
            </c:dLbl>
            <c:dLbl>
              <c:idx val="3"/>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tint val="58000"/>
                        </a:schemeClr>
                      </a:solidFill>
                      <a:latin typeface="+mn-lt"/>
                      <a:ea typeface="+mn-ea"/>
                      <a:cs typeface="+mn-cs"/>
                    </a:defRPr>
                  </a:pPr>
                  <a:endParaRPr lang="de-DE"/>
                </a:p>
              </c:txPr>
              <c:dLblPos val="outEnd"/>
              <c:showLegendKey val="0"/>
              <c:showVal val="0"/>
              <c:showCatName val="1"/>
              <c:showSerName val="0"/>
              <c:showPercent val="1"/>
              <c:showBubbleSize val="0"/>
              <c:extLst>
                <c:ext xmlns:c16="http://schemas.microsoft.com/office/drawing/2014/chart" uri="{C3380CC4-5D6E-409C-BE32-E72D297353CC}">
                  <c16:uniqueId val="{00000004-6E7A-A14C-8FC0-1A01C6FD1C9C}"/>
                </c:ext>
              </c:extLst>
            </c:dLbl>
            <c:spPr>
              <a:noFill/>
              <a:ln>
                <a:noFill/>
              </a:ln>
              <a:effectLst/>
            </c:spPr>
            <c:dLblPos val="outEnd"/>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Tabelle1!$A$2:$A$5</c:f>
              <c:strCache>
                <c:ptCount val="3"/>
                <c:pt idx="0">
                  <c:v>gering</c:v>
                </c:pt>
                <c:pt idx="1">
                  <c:v>mittel</c:v>
                </c:pt>
                <c:pt idx="2">
                  <c:v>hoch</c:v>
                </c:pt>
              </c:strCache>
            </c:strRef>
          </c:cat>
          <c:val>
            <c:numRef>
              <c:f>Tabelle1!$B$2:$B$5</c:f>
              <c:numCache>
                <c:formatCode>General</c:formatCode>
                <c:ptCount val="4"/>
                <c:pt idx="0">
                  <c:v>3.4</c:v>
                </c:pt>
                <c:pt idx="1">
                  <c:v>22.4</c:v>
                </c:pt>
                <c:pt idx="2">
                  <c:v>74.099999999999994</c:v>
                </c:pt>
              </c:numCache>
            </c:numRef>
          </c:val>
          <c:extLst>
            <c:ext xmlns:c16="http://schemas.microsoft.com/office/drawing/2014/chart" uri="{C3380CC4-5D6E-409C-BE32-E72D297353CC}">
              <c16:uniqueId val="{00000000-6E7A-A14C-8FC0-1A01C6FD1C9C}"/>
            </c:ext>
          </c:extLst>
        </c:ser>
        <c:dLbls>
          <c:dLblPos val="outEnd"/>
          <c:showLegendKey val="0"/>
          <c:showVal val="0"/>
          <c:showCatName val="0"/>
          <c:showSerName val="0"/>
          <c:showPercent val="1"/>
          <c:showBubbleSize val="0"/>
          <c:showLeaderLines val="1"/>
        </c:dLbls>
        <c:firstSliceAng val="0"/>
      </c:pie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de-DE"/>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manualLayout>
          <c:layoutTarget val="inner"/>
          <c:xMode val="edge"/>
          <c:yMode val="edge"/>
          <c:x val="0.29507130342852095"/>
          <c:y val="0.10717968090676173"/>
          <c:w val="0.68481293911914032"/>
          <c:h val="0.62288898727306929"/>
        </c:manualLayout>
      </c:layout>
      <c:barChart>
        <c:barDir val="bar"/>
        <c:grouping val="percentStacked"/>
        <c:varyColors val="0"/>
        <c:ser>
          <c:idx val="0"/>
          <c:order val="0"/>
          <c:tx>
            <c:strRef>
              <c:f>Tabelle1!$B$1</c:f>
              <c:strCache>
                <c:ptCount val="1"/>
                <c:pt idx="0">
                  <c:v>sehr zufrieden</c:v>
                </c:pt>
              </c:strCache>
            </c:strRef>
          </c:tx>
          <c:spPr>
            <a:solidFill>
              <a:schemeClr val="accent5">
                <a:shade val="53000"/>
              </a:schemeClr>
            </a:solidFill>
            <a:ln>
              <a:noFill/>
            </a:ln>
            <a:effectLst/>
          </c:spPr>
          <c:invertIfNegative val="0"/>
          <c:cat>
            <c:strRef>
              <c:f>Tabelle1!$A$2:$A$6</c:f>
              <c:strCache>
                <c:ptCount val="5"/>
                <c:pt idx="0">
                  <c:v>Umsetzbarkeit der Ergebnisse in 
der betrieblichen Praxis</c:v>
                </c:pt>
                <c:pt idx="1">
                  <c:v>Qualität und Nutzen des 
erstellten Beratungsberichts</c:v>
                </c:pt>
                <c:pt idx="2">
                  <c:v>Umfang und Tiefe der Beratung</c:v>
                </c:pt>
                <c:pt idx="3">
                  <c:v>Zielorientierung der Beratenden</c:v>
                </c:pt>
                <c:pt idx="4">
                  <c:v>Kompetenz der Beratenden</c:v>
                </c:pt>
              </c:strCache>
            </c:strRef>
          </c:cat>
          <c:val>
            <c:numRef>
              <c:f>Tabelle1!$B$2:$B$6</c:f>
              <c:numCache>
                <c:formatCode>General</c:formatCode>
                <c:ptCount val="5"/>
                <c:pt idx="0">
                  <c:v>35</c:v>
                </c:pt>
                <c:pt idx="1">
                  <c:v>43</c:v>
                </c:pt>
                <c:pt idx="2">
                  <c:v>53</c:v>
                </c:pt>
                <c:pt idx="3">
                  <c:v>56</c:v>
                </c:pt>
                <c:pt idx="4">
                  <c:v>66</c:v>
                </c:pt>
              </c:numCache>
            </c:numRef>
          </c:val>
          <c:extLst>
            <c:ext xmlns:c16="http://schemas.microsoft.com/office/drawing/2014/chart" uri="{C3380CC4-5D6E-409C-BE32-E72D297353CC}">
              <c16:uniqueId val="{00000000-94FF-3F42-97F5-863BB1C017B9}"/>
            </c:ext>
          </c:extLst>
        </c:ser>
        <c:ser>
          <c:idx val="1"/>
          <c:order val="1"/>
          <c:tx>
            <c:strRef>
              <c:f>Tabelle1!$C$1</c:f>
              <c:strCache>
                <c:ptCount val="1"/>
                <c:pt idx="0">
                  <c:v>eher Hemmnis</c:v>
                </c:pt>
              </c:strCache>
            </c:strRef>
          </c:tx>
          <c:spPr>
            <a:solidFill>
              <a:schemeClr val="accent5">
                <a:shade val="76000"/>
              </a:schemeClr>
            </a:solidFill>
            <a:ln>
              <a:noFill/>
            </a:ln>
            <a:effectLst/>
          </c:spPr>
          <c:invertIfNegative val="0"/>
          <c:cat>
            <c:strRef>
              <c:f>Tabelle1!$A$2:$A$6</c:f>
              <c:strCache>
                <c:ptCount val="5"/>
                <c:pt idx="0">
                  <c:v>Umsetzbarkeit der Ergebnisse in 
der betrieblichen Praxis</c:v>
                </c:pt>
                <c:pt idx="1">
                  <c:v>Qualität und Nutzen des 
erstellten Beratungsberichts</c:v>
                </c:pt>
                <c:pt idx="2">
                  <c:v>Umfang und Tiefe der Beratung</c:v>
                </c:pt>
                <c:pt idx="3">
                  <c:v>Zielorientierung der Beratenden</c:v>
                </c:pt>
                <c:pt idx="4">
                  <c:v>Kompetenz der Beratenden</c:v>
                </c:pt>
              </c:strCache>
            </c:strRef>
          </c:cat>
          <c:val>
            <c:numRef>
              <c:f>Tabelle1!$C$2:$C$6</c:f>
              <c:numCache>
                <c:formatCode>General</c:formatCode>
                <c:ptCount val="5"/>
                <c:pt idx="0">
                  <c:v>47</c:v>
                </c:pt>
                <c:pt idx="1">
                  <c:v>39</c:v>
                </c:pt>
                <c:pt idx="2">
                  <c:v>32</c:v>
                </c:pt>
                <c:pt idx="3">
                  <c:v>38</c:v>
                </c:pt>
                <c:pt idx="4">
                  <c:v>25</c:v>
                </c:pt>
              </c:numCache>
            </c:numRef>
          </c:val>
          <c:extLst>
            <c:ext xmlns:c16="http://schemas.microsoft.com/office/drawing/2014/chart" uri="{C3380CC4-5D6E-409C-BE32-E72D297353CC}">
              <c16:uniqueId val="{00000001-94FF-3F42-97F5-863BB1C017B9}"/>
            </c:ext>
          </c:extLst>
        </c:ser>
        <c:ser>
          <c:idx val="2"/>
          <c:order val="2"/>
          <c:tx>
            <c:strRef>
              <c:f>Tabelle1!$D$1</c:f>
              <c:strCache>
                <c:ptCount val="1"/>
                <c:pt idx="0">
                  <c:v>eher kein Hemmnis</c:v>
                </c:pt>
              </c:strCache>
            </c:strRef>
          </c:tx>
          <c:spPr>
            <a:solidFill>
              <a:schemeClr val="accent5"/>
            </a:solidFill>
            <a:ln>
              <a:noFill/>
            </a:ln>
            <a:effectLst/>
          </c:spPr>
          <c:invertIfNegative val="0"/>
          <c:cat>
            <c:strRef>
              <c:f>Tabelle1!$A$2:$A$6</c:f>
              <c:strCache>
                <c:ptCount val="5"/>
                <c:pt idx="0">
                  <c:v>Umsetzbarkeit der Ergebnisse in 
der betrieblichen Praxis</c:v>
                </c:pt>
                <c:pt idx="1">
                  <c:v>Qualität und Nutzen des 
erstellten Beratungsberichts</c:v>
                </c:pt>
                <c:pt idx="2">
                  <c:v>Umfang und Tiefe der Beratung</c:v>
                </c:pt>
                <c:pt idx="3">
                  <c:v>Zielorientierung der Beratenden</c:v>
                </c:pt>
                <c:pt idx="4">
                  <c:v>Kompetenz der Beratenden</c:v>
                </c:pt>
              </c:strCache>
            </c:strRef>
          </c:cat>
          <c:val>
            <c:numRef>
              <c:f>Tabelle1!$D$2:$D$6</c:f>
              <c:numCache>
                <c:formatCode>General</c:formatCode>
                <c:ptCount val="5"/>
                <c:pt idx="0">
                  <c:v>10</c:v>
                </c:pt>
                <c:pt idx="1">
                  <c:v>10</c:v>
                </c:pt>
                <c:pt idx="2">
                  <c:v>8</c:v>
                </c:pt>
                <c:pt idx="3">
                  <c:v>1</c:v>
                </c:pt>
                <c:pt idx="4">
                  <c:v>3</c:v>
                </c:pt>
              </c:numCache>
            </c:numRef>
          </c:val>
          <c:extLst>
            <c:ext xmlns:c16="http://schemas.microsoft.com/office/drawing/2014/chart" uri="{C3380CC4-5D6E-409C-BE32-E72D297353CC}">
              <c16:uniqueId val="{00000002-94FF-3F42-97F5-863BB1C017B9}"/>
            </c:ext>
          </c:extLst>
        </c:ser>
        <c:ser>
          <c:idx val="3"/>
          <c:order val="3"/>
          <c:tx>
            <c:strRef>
              <c:f>Tabelle1!$E$1</c:f>
              <c:strCache>
                <c:ptCount val="1"/>
                <c:pt idx="0">
                  <c:v>Gar nicht zufireden</c:v>
                </c:pt>
              </c:strCache>
            </c:strRef>
          </c:tx>
          <c:spPr>
            <a:solidFill>
              <a:schemeClr val="accent5">
                <a:tint val="77000"/>
              </a:schemeClr>
            </a:solidFill>
            <a:ln>
              <a:noFill/>
            </a:ln>
            <a:effectLst/>
          </c:spPr>
          <c:invertIfNegative val="0"/>
          <c:cat>
            <c:strRef>
              <c:f>Tabelle1!$A$2:$A$6</c:f>
              <c:strCache>
                <c:ptCount val="5"/>
                <c:pt idx="0">
                  <c:v>Umsetzbarkeit der Ergebnisse in 
der betrieblichen Praxis</c:v>
                </c:pt>
                <c:pt idx="1">
                  <c:v>Qualität und Nutzen des 
erstellten Beratungsberichts</c:v>
                </c:pt>
                <c:pt idx="2">
                  <c:v>Umfang und Tiefe der Beratung</c:v>
                </c:pt>
                <c:pt idx="3">
                  <c:v>Zielorientierung der Beratenden</c:v>
                </c:pt>
                <c:pt idx="4">
                  <c:v>Kompetenz der Beratenden</c:v>
                </c:pt>
              </c:strCache>
            </c:strRef>
          </c:cat>
          <c:val>
            <c:numRef>
              <c:f>Tabelle1!$E$2:$E$6</c:f>
              <c:numCache>
                <c:formatCode>General</c:formatCode>
                <c:ptCount val="5"/>
                <c:pt idx="0">
                  <c:v>5</c:v>
                </c:pt>
                <c:pt idx="1">
                  <c:v>5</c:v>
                </c:pt>
                <c:pt idx="2">
                  <c:v>5</c:v>
                </c:pt>
                <c:pt idx="3">
                  <c:v>4</c:v>
                </c:pt>
                <c:pt idx="4">
                  <c:v>5</c:v>
                </c:pt>
              </c:numCache>
            </c:numRef>
          </c:val>
          <c:extLst>
            <c:ext xmlns:c16="http://schemas.microsoft.com/office/drawing/2014/chart" uri="{C3380CC4-5D6E-409C-BE32-E72D297353CC}">
              <c16:uniqueId val="{00000003-94FF-3F42-97F5-863BB1C017B9}"/>
            </c:ext>
          </c:extLst>
        </c:ser>
        <c:ser>
          <c:idx val="4"/>
          <c:order val="4"/>
          <c:tx>
            <c:strRef>
              <c:f>Tabelle1!$F$1</c:f>
              <c:strCache>
                <c:ptCount val="1"/>
                <c:pt idx="0">
                  <c:v>Weiß nicht/Keine Angabe</c:v>
                </c:pt>
              </c:strCache>
            </c:strRef>
          </c:tx>
          <c:spPr>
            <a:solidFill>
              <a:schemeClr val="accent5">
                <a:tint val="54000"/>
              </a:schemeClr>
            </a:solidFill>
            <a:ln>
              <a:noFill/>
            </a:ln>
            <a:effectLst/>
          </c:spPr>
          <c:invertIfNegative val="0"/>
          <c:cat>
            <c:strRef>
              <c:f>Tabelle1!$A$2:$A$6</c:f>
              <c:strCache>
                <c:ptCount val="5"/>
                <c:pt idx="0">
                  <c:v>Umsetzbarkeit der Ergebnisse in 
der betrieblichen Praxis</c:v>
                </c:pt>
                <c:pt idx="1">
                  <c:v>Qualität und Nutzen des 
erstellten Beratungsberichts</c:v>
                </c:pt>
                <c:pt idx="2">
                  <c:v>Umfang und Tiefe der Beratung</c:v>
                </c:pt>
                <c:pt idx="3">
                  <c:v>Zielorientierung der Beratenden</c:v>
                </c:pt>
                <c:pt idx="4">
                  <c:v>Kompetenz der Beratenden</c:v>
                </c:pt>
              </c:strCache>
            </c:strRef>
          </c:cat>
          <c:val>
            <c:numRef>
              <c:f>Tabelle1!$F$2:$F$6</c:f>
              <c:numCache>
                <c:formatCode>General</c:formatCode>
                <c:ptCount val="5"/>
                <c:pt idx="0">
                  <c:v>3</c:v>
                </c:pt>
                <c:pt idx="1">
                  <c:v>3</c:v>
                </c:pt>
                <c:pt idx="2">
                  <c:v>1</c:v>
                </c:pt>
                <c:pt idx="3">
                  <c:v>1</c:v>
                </c:pt>
                <c:pt idx="4">
                  <c:v>1</c:v>
                </c:pt>
              </c:numCache>
            </c:numRef>
          </c:val>
          <c:extLst>
            <c:ext xmlns:c16="http://schemas.microsoft.com/office/drawing/2014/chart" uri="{C3380CC4-5D6E-409C-BE32-E72D297353CC}">
              <c16:uniqueId val="{00000004-94FF-3F42-97F5-863BB1C017B9}"/>
            </c:ext>
          </c:extLst>
        </c:ser>
        <c:dLbls>
          <c:showLegendKey val="0"/>
          <c:showVal val="0"/>
          <c:showCatName val="0"/>
          <c:showSerName val="0"/>
          <c:showPercent val="0"/>
          <c:showBubbleSize val="0"/>
        </c:dLbls>
        <c:gapWidth val="150"/>
        <c:overlap val="100"/>
        <c:axId val="463688736"/>
        <c:axId val="294856608"/>
      </c:barChart>
      <c:catAx>
        <c:axId val="463688736"/>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de-DE"/>
          </a:p>
        </c:txPr>
        <c:crossAx val="294856608"/>
        <c:crosses val="autoZero"/>
        <c:auto val="1"/>
        <c:lblAlgn val="ctr"/>
        <c:lblOffset val="100"/>
        <c:noMultiLvlLbl val="0"/>
      </c:catAx>
      <c:valAx>
        <c:axId val="294856608"/>
        <c:scaling>
          <c:orientation val="minMax"/>
        </c:scaling>
        <c:delete val="0"/>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de-DE"/>
          </a:p>
        </c:txPr>
        <c:crossAx val="463688736"/>
        <c:crosses val="autoZero"/>
        <c:crossBetween val="between"/>
      </c:valAx>
      <c:spPr>
        <a:noFill/>
        <a:ln>
          <a:noFill/>
        </a:ln>
        <a:effectLst/>
      </c:spPr>
    </c:plotArea>
    <c:legend>
      <c:legendPos val="b"/>
      <c:layout>
        <c:manualLayout>
          <c:xMode val="edge"/>
          <c:yMode val="edge"/>
          <c:x val="0.29017029969218044"/>
          <c:y val="0.87469390534609337"/>
          <c:w val="0.60291942667781206"/>
          <c:h val="4.7962349411764922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de-DE"/>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de-DE"/>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manualLayout>
          <c:layoutTarget val="inner"/>
          <c:xMode val="edge"/>
          <c:yMode val="edge"/>
          <c:x val="0.22564831208605324"/>
          <c:y val="3.268478769977614E-2"/>
          <c:w val="0.75073995960341144"/>
          <c:h val="0.39162031998202729"/>
        </c:manualLayout>
      </c:layout>
      <c:barChart>
        <c:barDir val="bar"/>
        <c:grouping val="percentStacked"/>
        <c:varyColors val="0"/>
        <c:ser>
          <c:idx val="0"/>
          <c:order val="0"/>
          <c:tx>
            <c:strRef>
              <c:f>Tabelle1!$B$1</c:f>
              <c:strCache>
                <c:ptCount val="1"/>
                <c:pt idx="0">
                  <c:v>Trifft voll zu</c:v>
                </c:pt>
              </c:strCache>
            </c:strRef>
          </c:tx>
          <c:spPr>
            <a:solidFill>
              <a:schemeClr val="accent5">
                <a:shade val="50000"/>
              </a:schemeClr>
            </a:solidFill>
            <a:ln>
              <a:noFill/>
            </a:ln>
            <a:effectLst/>
          </c:spPr>
          <c:invertIfNegative val="0"/>
          <c:dLbls>
            <c:delete val="1"/>
          </c:dLbls>
          <c:cat>
            <c:strRef>
              <c:f>Tabelle1!$A$2:$A$3</c:f>
              <c:strCache>
                <c:ptCount val="2"/>
                <c:pt idx="0">
                  <c:v>ein Bewusstsein für wesentliche 
Zukunftsthemen entwickelt</c:v>
                </c:pt>
                <c:pt idx="1">
                  <c:v>uns vernetzt und 
Kontakte entwickelt</c:v>
                </c:pt>
              </c:strCache>
            </c:strRef>
          </c:cat>
          <c:val>
            <c:numRef>
              <c:f>Tabelle1!$B$2:$B$3</c:f>
              <c:numCache>
                <c:formatCode>General</c:formatCode>
                <c:ptCount val="2"/>
                <c:pt idx="0">
                  <c:v>30.8</c:v>
                </c:pt>
                <c:pt idx="1">
                  <c:v>33.299999999999997</c:v>
                </c:pt>
              </c:numCache>
            </c:numRef>
          </c:val>
          <c:extLst>
            <c:ext xmlns:c16="http://schemas.microsoft.com/office/drawing/2014/chart" uri="{C3380CC4-5D6E-409C-BE32-E72D297353CC}">
              <c16:uniqueId val="{00000000-7B5D-744C-89D6-BFE20DA2CD7A}"/>
            </c:ext>
          </c:extLst>
        </c:ser>
        <c:ser>
          <c:idx val="1"/>
          <c:order val="1"/>
          <c:tx>
            <c:strRef>
              <c:f>Tabelle1!$C$1</c:f>
              <c:strCache>
                <c:ptCount val="1"/>
                <c:pt idx="0">
                  <c:v>Trifft eher zu</c:v>
                </c:pt>
              </c:strCache>
            </c:strRef>
          </c:tx>
          <c:spPr>
            <a:solidFill>
              <a:schemeClr val="accent5">
                <a:shade val="70000"/>
              </a:schemeClr>
            </a:solidFill>
            <a:ln>
              <a:noFill/>
            </a:ln>
            <a:effectLst/>
          </c:spPr>
          <c:invertIfNegative val="0"/>
          <c:dLbls>
            <c:delete val="1"/>
          </c:dLbls>
          <c:cat>
            <c:strRef>
              <c:f>Tabelle1!$A$2:$A$3</c:f>
              <c:strCache>
                <c:ptCount val="2"/>
                <c:pt idx="0">
                  <c:v>ein Bewusstsein für wesentliche 
Zukunftsthemen entwickelt</c:v>
                </c:pt>
                <c:pt idx="1">
                  <c:v>uns vernetzt und 
Kontakte entwickelt</c:v>
                </c:pt>
              </c:strCache>
            </c:strRef>
          </c:cat>
          <c:val>
            <c:numRef>
              <c:f>Tabelle1!$C$2:$C$3</c:f>
              <c:numCache>
                <c:formatCode>General</c:formatCode>
                <c:ptCount val="2"/>
                <c:pt idx="0">
                  <c:v>46.2</c:v>
                </c:pt>
                <c:pt idx="1">
                  <c:v>46.2</c:v>
                </c:pt>
              </c:numCache>
            </c:numRef>
          </c:val>
          <c:extLst>
            <c:ext xmlns:c16="http://schemas.microsoft.com/office/drawing/2014/chart" uri="{C3380CC4-5D6E-409C-BE32-E72D297353CC}">
              <c16:uniqueId val="{00000001-7B5D-744C-89D6-BFE20DA2CD7A}"/>
            </c:ext>
          </c:extLst>
        </c:ser>
        <c:ser>
          <c:idx val="2"/>
          <c:order val="2"/>
          <c:tx>
            <c:strRef>
              <c:f>Tabelle1!$D$1</c:f>
              <c:strCache>
                <c:ptCount val="1"/>
                <c:pt idx="0">
                  <c:v>Trifft eher nicht zu</c:v>
                </c:pt>
              </c:strCache>
            </c:strRef>
          </c:tx>
          <c:spPr>
            <a:solidFill>
              <a:schemeClr val="accent5">
                <a:shade val="90000"/>
              </a:schemeClr>
            </a:solidFill>
            <a:ln>
              <a:noFill/>
            </a:ln>
            <a:effectLst/>
          </c:spPr>
          <c:invertIfNegative val="0"/>
          <c:dLbls>
            <c:delete val="1"/>
          </c:dLbls>
          <c:cat>
            <c:strRef>
              <c:f>Tabelle1!$A$2:$A$3</c:f>
              <c:strCache>
                <c:ptCount val="2"/>
                <c:pt idx="0">
                  <c:v>ein Bewusstsein für wesentliche 
Zukunftsthemen entwickelt</c:v>
                </c:pt>
                <c:pt idx="1">
                  <c:v>uns vernetzt und 
Kontakte entwickelt</c:v>
                </c:pt>
              </c:strCache>
            </c:strRef>
          </c:cat>
          <c:val>
            <c:numRef>
              <c:f>Tabelle1!$D$2:$D$3</c:f>
              <c:numCache>
                <c:formatCode>General</c:formatCode>
                <c:ptCount val="2"/>
                <c:pt idx="0">
                  <c:v>7.7</c:v>
                </c:pt>
                <c:pt idx="1">
                  <c:v>12.8</c:v>
                </c:pt>
              </c:numCache>
            </c:numRef>
          </c:val>
          <c:extLst>
            <c:ext xmlns:c16="http://schemas.microsoft.com/office/drawing/2014/chart" uri="{C3380CC4-5D6E-409C-BE32-E72D297353CC}">
              <c16:uniqueId val="{00000002-7B5D-744C-89D6-BFE20DA2CD7A}"/>
            </c:ext>
          </c:extLst>
        </c:ser>
        <c:ser>
          <c:idx val="3"/>
          <c:order val="3"/>
          <c:tx>
            <c:strRef>
              <c:f>Tabelle1!$E$1</c:f>
              <c:strCache>
                <c:ptCount val="1"/>
                <c:pt idx="0">
                  <c:v>Trifft gar nicht zu</c:v>
                </c:pt>
              </c:strCache>
            </c:strRef>
          </c:tx>
          <c:spPr>
            <a:solidFill>
              <a:schemeClr val="accent5">
                <a:tint val="90000"/>
              </a:schemeClr>
            </a:solidFill>
            <a:ln>
              <a:noFill/>
            </a:ln>
            <a:effectLst/>
          </c:spPr>
          <c:invertIfNegative val="0"/>
          <c:dLbls>
            <c:delete val="1"/>
          </c:dLbls>
          <c:cat>
            <c:strRef>
              <c:f>Tabelle1!$A$2:$A$3</c:f>
              <c:strCache>
                <c:ptCount val="2"/>
                <c:pt idx="0">
                  <c:v>ein Bewusstsein für wesentliche 
Zukunftsthemen entwickelt</c:v>
                </c:pt>
                <c:pt idx="1">
                  <c:v>uns vernetzt und 
Kontakte entwickelt</c:v>
                </c:pt>
              </c:strCache>
            </c:strRef>
          </c:cat>
          <c:val>
            <c:numRef>
              <c:f>Tabelle1!$E$2:$E$3</c:f>
              <c:numCache>
                <c:formatCode>General</c:formatCode>
                <c:ptCount val="2"/>
                <c:pt idx="0">
                  <c:v>0</c:v>
                </c:pt>
                <c:pt idx="1">
                  <c:v>3.6</c:v>
                </c:pt>
              </c:numCache>
            </c:numRef>
          </c:val>
          <c:extLst>
            <c:ext xmlns:c16="http://schemas.microsoft.com/office/drawing/2014/chart" uri="{C3380CC4-5D6E-409C-BE32-E72D297353CC}">
              <c16:uniqueId val="{00000003-7B5D-744C-89D6-BFE20DA2CD7A}"/>
            </c:ext>
          </c:extLst>
        </c:ser>
        <c:ser>
          <c:idx val="4"/>
          <c:order val="4"/>
          <c:tx>
            <c:strRef>
              <c:f>Tabelle1!$F$1</c:f>
              <c:strCache>
                <c:ptCount val="1"/>
                <c:pt idx="0">
                  <c:v>noch nicht eingetreten aber erwartet</c:v>
                </c:pt>
              </c:strCache>
            </c:strRef>
          </c:tx>
          <c:spPr>
            <a:solidFill>
              <a:schemeClr val="accent5">
                <a:tint val="70000"/>
              </a:schemeClr>
            </a:solidFill>
            <a:ln>
              <a:noFill/>
            </a:ln>
            <a:effectLst/>
          </c:spPr>
          <c:invertIfNegative val="0"/>
          <c:dLbls>
            <c:delete val="1"/>
          </c:dLbls>
          <c:cat>
            <c:strRef>
              <c:f>Tabelle1!$A$2:$A$3</c:f>
              <c:strCache>
                <c:ptCount val="2"/>
                <c:pt idx="0">
                  <c:v>ein Bewusstsein für wesentliche 
Zukunftsthemen entwickelt</c:v>
                </c:pt>
                <c:pt idx="1">
                  <c:v>uns vernetzt und 
Kontakte entwickelt</c:v>
                </c:pt>
              </c:strCache>
            </c:strRef>
          </c:cat>
          <c:val>
            <c:numRef>
              <c:f>Tabelle1!$F$2:$F$3</c:f>
              <c:numCache>
                <c:formatCode>General</c:formatCode>
                <c:ptCount val="2"/>
                <c:pt idx="0">
                  <c:v>3.6</c:v>
                </c:pt>
                <c:pt idx="1">
                  <c:v>3.6</c:v>
                </c:pt>
              </c:numCache>
            </c:numRef>
          </c:val>
          <c:extLst>
            <c:ext xmlns:c16="http://schemas.microsoft.com/office/drawing/2014/chart" uri="{C3380CC4-5D6E-409C-BE32-E72D297353CC}">
              <c16:uniqueId val="{00000004-7B5D-744C-89D6-BFE20DA2CD7A}"/>
            </c:ext>
          </c:extLst>
        </c:ser>
        <c:ser>
          <c:idx val="5"/>
          <c:order val="5"/>
          <c:tx>
            <c:strRef>
              <c:f>Tabelle1!$G$1</c:f>
              <c:strCache>
                <c:ptCount val="1"/>
                <c:pt idx="0">
                  <c:v>Keine Angabe</c:v>
                </c:pt>
              </c:strCache>
            </c:strRef>
          </c:tx>
          <c:spPr>
            <a:solidFill>
              <a:schemeClr val="accent5">
                <a:tint val="50000"/>
              </a:schemeClr>
            </a:solidFill>
            <a:ln>
              <a:noFill/>
            </a:ln>
            <a:effectLst/>
          </c:spPr>
          <c:invertIfNegative val="0"/>
          <c:dLbls>
            <c:delete val="1"/>
          </c:dLbls>
          <c:cat>
            <c:strRef>
              <c:f>Tabelle1!$A$2:$A$3</c:f>
              <c:strCache>
                <c:ptCount val="2"/>
                <c:pt idx="0">
                  <c:v>ein Bewusstsein für wesentliche 
Zukunftsthemen entwickelt</c:v>
                </c:pt>
                <c:pt idx="1">
                  <c:v>uns vernetzt und 
Kontakte entwickelt</c:v>
                </c:pt>
              </c:strCache>
            </c:strRef>
          </c:cat>
          <c:val>
            <c:numRef>
              <c:f>Tabelle1!$G$2:$G$3</c:f>
              <c:numCache>
                <c:formatCode>General</c:formatCode>
                <c:ptCount val="2"/>
                <c:pt idx="0">
                  <c:v>7.7</c:v>
                </c:pt>
                <c:pt idx="1">
                  <c:v>7.7</c:v>
                </c:pt>
              </c:numCache>
            </c:numRef>
          </c:val>
          <c:extLst>
            <c:ext xmlns:c16="http://schemas.microsoft.com/office/drawing/2014/chart" uri="{C3380CC4-5D6E-409C-BE32-E72D297353CC}">
              <c16:uniqueId val="{00000005-7B5D-744C-89D6-BFE20DA2CD7A}"/>
            </c:ext>
          </c:extLst>
        </c:ser>
        <c:dLbls>
          <c:dLblPos val="ctr"/>
          <c:showLegendKey val="0"/>
          <c:showVal val="1"/>
          <c:showCatName val="0"/>
          <c:showSerName val="0"/>
          <c:showPercent val="0"/>
          <c:showBubbleSize val="0"/>
        </c:dLbls>
        <c:gapWidth val="150"/>
        <c:overlap val="100"/>
        <c:axId val="463688736"/>
        <c:axId val="294856608"/>
      </c:barChart>
      <c:catAx>
        <c:axId val="463688736"/>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de-DE"/>
          </a:p>
        </c:txPr>
        <c:crossAx val="294856608"/>
        <c:crosses val="autoZero"/>
        <c:auto val="1"/>
        <c:lblAlgn val="ctr"/>
        <c:lblOffset val="100"/>
        <c:noMultiLvlLbl val="0"/>
      </c:catAx>
      <c:valAx>
        <c:axId val="294856608"/>
        <c:scaling>
          <c:orientation val="minMax"/>
        </c:scaling>
        <c:delete val="0"/>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t" anchorCtr="0"/>
          <a:lstStyle/>
          <a:p>
            <a:pPr>
              <a:defRPr sz="1197" b="0" i="0" u="none" strike="noStrike" kern="1200" baseline="0">
                <a:solidFill>
                  <a:schemeClr val="tx1">
                    <a:lumMod val="65000"/>
                    <a:lumOff val="35000"/>
                  </a:schemeClr>
                </a:solidFill>
                <a:latin typeface="+mn-lt"/>
                <a:ea typeface="+mn-ea"/>
                <a:cs typeface="+mn-cs"/>
              </a:defRPr>
            </a:pPr>
            <a:endParaRPr lang="de-DE"/>
          </a:p>
        </c:txPr>
        <c:crossAx val="463688736"/>
        <c:crosses val="autoZero"/>
        <c:crossBetween val="between"/>
      </c:valAx>
      <c:spPr>
        <a:noFill/>
        <a:ln>
          <a:noFill/>
        </a:ln>
        <a:effectLst/>
      </c:spPr>
    </c:plotArea>
    <c:legend>
      <c:legendPos val="b"/>
      <c:layout>
        <c:manualLayout>
          <c:xMode val="edge"/>
          <c:yMode val="edge"/>
          <c:x val="6.3405409964728557E-2"/>
          <c:y val="0.62486871937871369"/>
          <c:w val="0.89999997121246478"/>
          <c:h val="9.1949619811796349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de-DE"/>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de-DE"/>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manualLayout>
          <c:layoutTarget val="inner"/>
          <c:xMode val="edge"/>
          <c:yMode val="edge"/>
          <c:x val="0.31027657232854056"/>
          <c:y val="0.10717968090676173"/>
          <c:w val="0.66507111552158316"/>
          <c:h val="0.41976283453881585"/>
        </c:manualLayout>
      </c:layout>
      <c:barChart>
        <c:barDir val="bar"/>
        <c:grouping val="percentStacked"/>
        <c:varyColors val="0"/>
        <c:ser>
          <c:idx val="0"/>
          <c:order val="0"/>
          <c:tx>
            <c:strRef>
              <c:f>Tabelle1!$B$1</c:f>
              <c:strCache>
                <c:ptCount val="1"/>
                <c:pt idx="0">
                  <c:v>Trifft voll zu</c:v>
                </c:pt>
              </c:strCache>
            </c:strRef>
          </c:tx>
          <c:spPr>
            <a:solidFill>
              <a:schemeClr val="accent5">
                <a:shade val="50000"/>
              </a:schemeClr>
            </a:solidFill>
            <a:ln>
              <a:noFill/>
            </a:ln>
            <a:effectLst/>
          </c:spPr>
          <c:invertIfNegative val="0"/>
          <c:dLbls>
            <c:delete val="1"/>
          </c:dLbls>
          <c:cat>
            <c:strRef>
              <c:f>Tabelle1!$A$2:$A$3</c:f>
              <c:strCache>
                <c:ptCount val="2"/>
                <c:pt idx="0">
                  <c:v>uns vernetzt und Kontakte aufgebaut</c:v>
                </c:pt>
                <c:pt idx="1">
                  <c:v>Verbesserungen in den Bereichen 
Nachhaltigkeit, Energiewende und 
Klimaschutz in unserem Betrieb angestoßen</c:v>
                </c:pt>
              </c:strCache>
            </c:strRef>
          </c:cat>
          <c:val>
            <c:numRef>
              <c:f>Tabelle1!$B$2:$B$3</c:f>
              <c:numCache>
                <c:formatCode>General</c:formatCode>
                <c:ptCount val="2"/>
                <c:pt idx="0">
                  <c:v>34.799999999999997</c:v>
                </c:pt>
                <c:pt idx="1">
                  <c:v>37.799999999999997</c:v>
                </c:pt>
              </c:numCache>
            </c:numRef>
          </c:val>
          <c:extLst>
            <c:ext xmlns:c16="http://schemas.microsoft.com/office/drawing/2014/chart" uri="{C3380CC4-5D6E-409C-BE32-E72D297353CC}">
              <c16:uniqueId val="{00000000-7B5D-744C-89D6-BFE20DA2CD7A}"/>
            </c:ext>
          </c:extLst>
        </c:ser>
        <c:ser>
          <c:idx val="1"/>
          <c:order val="1"/>
          <c:tx>
            <c:strRef>
              <c:f>Tabelle1!$C$1</c:f>
              <c:strCache>
                <c:ptCount val="1"/>
                <c:pt idx="0">
                  <c:v>Trifft eher zu</c:v>
                </c:pt>
              </c:strCache>
            </c:strRef>
          </c:tx>
          <c:spPr>
            <a:solidFill>
              <a:schemeClr val="accent5">
                <a:shade val="70000"/>
              </a:schemeClr>
            </a:solidFill>
            <a:ln>
              <a:noFill/>
            </a:ln>
            <a:effectLst/>
          </c:spPr>
          <c:invertIfNegative val="0"/>
          <c:dLbls>
            <c:delete val="1"/>
          </c:dLbls>
          <c:cat>
            <c:strRef>
              <c:f>Tabelle1!$A$2:$A$3</c:f>
              <c:strCache>
                <c:ptCount val="2"/>
                <c:pt idx="0">
                  <c:v>uns vernetzt und Kontakte aufgebaut</c:v>
                </c:pt>
                <c:pt idx="1">
                  <c:v>Verbesserungen in den Bereichen 
Nachhaltigkeit, Energiewende und 
Klimaschutz in unserem Betrieb angestoßen</c:v>
                </c:pt>
              </c:strCache>
            </c:strRef>
          </c:cat>
          <c:val>
            <c:numRef>
              <c:f>Tabelle1!$C$2:$C$3</c:f>
              <c:numCache>
                <c:formatCode>General</c:formatCode>
                <c:ptCount val="2"/>
                <c:pt idx="0">
                  <c:v>30.4</c:v>
                </c:pt>
                <c:pt idx="1">
                  <c:v>25</c:v>
                </c:pt>
              </c:numCache>
            </c:numRef>
          </c:val>
          <c:extLst>
            <c:ext xmlns:c16="http://schemas.microsoft.com/office/drawing/2014/chart" uri="{C3380CC4-5D6E-409C-BE32-E72D297353CC}">
              <c16:uniqueId val="{00000001-7B5D-744C-89D6-BFE20DA2CD7A}"/>
            </c:ext>
          </c:extLst>
        </c:ser>
        <c:ser>
          <c:idx val="2"/>
          <c:order val="2"/>
          <c:tx>
            <c:strRef>
              <c:f>Tabelle1!$D$1</c:f>
              <c:strCache>
                <c:ptCount val="1"/>
                <c:pt idx="0">
                  <c:v>Trifft eher nicht zu</c:v>
                </c:pt>
              </c:strCache>
            </c:strRef>
          </c:tx>
          <c:spPr>
            <a:solidFill>
              <a:schemeClr val="accent5">
                <a:shade val="90000"/>
              </a:schemeClr>
            </a:solidFill>
            <a:ln>
              <a:noFill/>
            </a:ln>
            <a:effectLst/>
          </c:spPr>
          <c:invertIfNegative val="0"/>
          <c:dLbls>
            <c:delete val="1"/>
          </c:dLbls>
          <c:cat>
            <c:strRef>
              <c:f>Tabelle1!$A$2:$A$3</c:f>
              <c:strCache>
                <c:ptCount val="2"/>
                <c:pt idx="0">
                  <c:v>uns vernetzt und Kontakte aufgebaut</c:v>
                </c:pt>
                <c:pt idx="1">
                  <c:v>Verbesserungen in den Bereichen 
Nachhaltigkeit, Energiewende und 
Klimaschutz in unserem Betrieb angestoßen</c:v>
                </c:pt>
              </c:strCache>
            </c:strRef>
          </c:cat>
          <c:val>
            <c:numRef>
              <c:f>Tabelle1!$D$2:$D$3</c:f>
              <c:numCache>
                <c:formatCode>General</c:formatCode>
                <c:ptCount val="2"/>
                <c:pt idx="0">
                  <c:v>13</c:v>
                </c:pt>
                <c:pt idx="1">
                  <c:v>12.5</c:v>
                </c:pt>
              </c:numCache>
            </c:numRef>
          </c:val>
          <c:extLst>
            <c:ext xmlns:c16="http://schemas.microsoft.com/office/drawing/2014/chart" uri="{C3380CC4-5D6E-409C-BE32-E72D297353CC}">
              <c16:uniqueId val="{00000002-7B5D-744C-89D6-BFE20DA2CD7A}"/>
            </c:ext>
          </c:extLst>
        </c:ser>
        <c:ser>
          <c:idx val="3"/>
          <c:order val="3"/>
          <c:tx>
            <c:strRef>
              <c:f>Tabelle1!$E$1</c:f>
              <c:strCache>
                <c:ptCount val="1"/>
                <c:pt idx="0">
                  <c:v>Trifft gar nicht zu</c:v>
                </c:pt>
              </c:strCache>
            </c:strRef>
          </c:tx>
          <c:spPr>
            <a:solidFill>
              <a:schemeClr val="accent5">
                <a:tint val="90000"/>
              </a:schemeClr>
            </a:solidFill>
            <a:ln>
              <a:noFill/>
            </a:ln>
            <a:effectLst/>
          </c:spPr>
          <c:invertIfNegative val="0"/>
          <c:dLbls>
            <c:delete val="1"/>
          </c:dLbls>
          <c:cat>
            <c:strRef>
              <c:f>Tabelle1!$A$2:$A$3</c:f>
              <c:strCache>
                <c:ptCount val="2"/>
                <c:pt idx="0">
                  <c:v>uns vernetzt und Kontakte aufgebaut</c:v>
                </c:pt>
                <c:pt idx="1">
                  <c:v>Verbesserungen in den Bereichen 
Nachhaltigkeit, Energiewende und 
Klimaschutz in unserem Betrieb angestoßen</c:v>
                </c:pt>
              </c:strCache>
            </c:strRef>
          </c:cat>
          <c:val>
            <c:numRef>
              <c:f>Tabelle1!$E$2:$E$3</c:f>
              <c:numCache>
                <c:formatCode>General</c:formatCode>
                <c:ptCount val="2"/>
                <c:pt idx="0">
                  <c:v>4.3</c:v>
                </c:pt>
                <c:pt idx="1">
                  <c:v>0</c:v>
                </c:pt>
              </c:numCache>
            </c:numRef>
          </c:val>
          <c:extLst>
            <c:ext xmlns:c16="http://schemas.microsoft.com/office/drawing/2014/chart" uri="{C3380CC4-5D6E-409C-BE32-E72D297353CC}">
              <c16:uniqueId val="{00000003-7B5D-744C-89D6-BFE20DA2CD7A}"/>
            </c:ext>
          </c:extLst>
        </c:ser>
        <c:ser>
          <c:idx val="4"/>
          <c:order val="4"/>
          <c:tx>
            <c:strRef>
              <c:f>Tabelle1!$F$1</c:f>
              <c:strCache>
                <c:ptCount val="1"/>
                <c:pt idx="0">
                  <c:v>noch nicht eingetreten aber erwartet</c:v>
                </c:pt>
              </c:strCache>
            </c:strRef>
          </c:tx>
          <c:spPr>
            <a:solidFill>
              <a:schemeClr val="accent5">
                <a:tint val="70000"/>
              </a:schemeClr>
            </a:solidFill>
            <a:ln>
              <a:noFill/>
            </a:ln>
            <a:effectLst/>
          </c:spPr>
          <c:invertIfNegative val="0"/>
          <c:dLbls>
            <c:delete val="1"/>
          </c:dLbls>
          <c:cat>
            <c:strRef>
              <c:f>Tabelle1!$A$2:$A$3</c:f>
              <c:strCache>
                <c:ptCount val="2"/>
                <c:pt idx="0">
                  <c:v>uns vernetzt und Kontakte aufgebaut</c:v>
                </c:pt>
                <c:pt idx="1">
                  <c:v>Verbesserungen in den Bereichen 
Nachhaltigkeit, Energiewende und 
Klimaschutz in unserem Betrieb angestoßen</c:v>
                </c:pt>
              </c:strCache>
            </c:strRef>
          </c:cat>
          <c:val>
            <c:numRef>
              <c:f>Tabelle1!$F$2:$F$3</c:f>
              <c:numCache>
                <c:formatCode>General</c:formatCode>
                <c:ptCount val="2"/>
                <c:pt idx="0">
                  <c:v>4.3</c:v>
                </c:pt>
                <c:pt idx="1">
                  <c:v>0</c:v>
                </c:pt>
              </c:numCache>
            </c:numRef>
          </c:val>
          <c:extLst>
            <c:ext xmlns:c16="http://schemas.microsoft.com/office/drawing/2014/chart" uri="{C3380CC4-5D6E-409C-BE32-E72D297353CC}">
              <c16:uniqueId val="{00000004-7B5D-744C-89D6-BFE20DA2CD7A}"/>
            </c:ext>
          </c:extLst>
        </c:ser>
        <c:ser>
          <c:idx val="5"/>
          <c:order val="5"/>
          <c:tx>
            <c:strRef>
              <c:f>Tabelle1!$G$1</c:f>
              <c:strCache>
                <c:ptCount val="1"/>
                <c:pt idx="0">
                  <c:v>Keine Angabe</c:v>
                </c:pt>
              </c:strCache>
            </c:strRef>
          </c:tx>
          <c:spPr>
            <a:solidFill>
              <a:schemeClr val="accent5">
                <a:tint val="50000"/>
              </a:schemeClr>
            </a:solidFill>
            <a:ln>
              <a:noFill/>
            </a:ln>
            <a:effectLst/>
          </c:spPr>
          <c:invertIfNegative val="0"/>
          <c:dLbls>
            <c:delete val="1"/>
          </c:dLbls>
          <c:cat>
            <c:strRef>
              <c:f>Tabelle1!$A$2:$A$3</c:f>
              <c:strCache>
                <c:ptCount val="2"/>
                <c:pt idx="0">
                  <c:v>uns vernetzt und Kontakte aufgebaut</c:v>
                </c:pt>
                <c:pt idx="1">
                  <c:v>Verbesserungen in den Bereichen 
Nachhaltigkeit, Energiewende und 
Klimaschutz in unserem Betrieb angestoßen</c:v>
                </c:pt>
              </c:strCache>
            </c:strRef>
          </c:cat>
          <c:val>
            <c:numRef>
              <c:f>Tabelle1!$G$2:$G$3</c:f>
              <c:numCache>
                <c:formatCode>General</c:formatCode>
                <c:ptCount val="2"/>
                <c:pt idx="0">
                  <c:v>13</c:v>
                </c:pt>
                <c:pt idx="1">
                  <c:v>25</c:v>
                </c:pt>
              </c:numCache>
            </c:numRef>
          </c:val>
          <c:extLst>
            <c:ext xmlns:c16="http://schemas.microsoft.com/office/drawing/2014/chart" uri="{C3380CC4-5D6E-409C-BE32-E72D297353CC}">
              <c16:uniqueId val="{00000005-7B5D-744C-89D6-BFE20DA2CD7A}"/>
            </c:ext>
          </c:extLst>
        </c:ser>
        <c:dLbls>
          <c:dLblPos val="ctr"/>
          <c:showLegendKey val="0"/>
          <c:showVal val="1"/>
          <c:showCatName val="0"/>
          <c:showSerName val="0"/>
          <c:showPercent val="0"/>
          <c:showBubbleSize val="0"/>
        </c:dLbls>
        <c:gapWidth val="150"/>
        <c:overlap val="100"/>
        <c:axId val="463688736"/>
        <c:axId val="294856608"/>
      </c:barChart>
      <c:catAx>
        <c:axId val="463688736"/>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de-DE"/>
          </a:p>
        </c:txPr>
        <c:crossAx val="294856608"/>
        <c:crosses val="autoZero"/>
        <c:auto val="1"/>
        <c:lblAlgn val="ctr"/>
        <c:lblOffset val="100"/>
        <c:noMultiLvlLbl val="0"/>
      </c:catAx>
      <c:valAx>
        <c:axId val="294856608"/>
        <c:scaling>
          <c:orientation val="minMax"/>
        </c:scaling>
        <c:delete val="0"/>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de-DE"/>
          </a:p>
        </c:txPr>
        <c:crossAx val="463688736"/>
        <c:crosses val="autoZero"/>
        <c:crossBetween val="between"/>
      </c:valAx>
      <c:spPr>
        <a:noFill/>
        <a:ln>
          <a:noFill/>
        </a:ln>
        <a:effectLst/>
      </c:spPr>
    </c:plotArea>
    <c:legend>
      <c:legendPos val="b"/>
      <c:layout>
        <c:manualLayout>
          <c:xMode val="edge"/>
          <c:yMode val="edge"/>
          <c:x val="7.2812547005995168E-2"/>
          <c:y val="0.72702762196808735"/>
          <c:w val="0.89527604193702026"/>
          <c:h val="6.1186691073036648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de-DE"/>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de-DE"/>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pieChart>
        <c:varyColors val="1"/>
        <c:ser>
          <c:idx val="0"/>
          <c:order val="0"/>
          <c:tx>
            <c:strRef>
              <c:f>Tabelle1!$B$1</c:f>
              <c:strCache>
                <c:ptCount val="1"/>
                <c:pt idx="0">
                  <c:v>Verkauf</c:v>
                </c:pt>
              </c:strCache>
            </c:strRef>
          </c:tx>
          <c:dPt>
            <c:idx val="0"/>
            <c:bubble3D val="0"/>
            <c:spPr>
              <a:solidFill>
                <a:schemeClr val="accent5">
                  <a:shade val="58000"/>
                </a:schemeClr>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1-5694-774B-9B5C-9C9BC2A66C43}"/>
              </c:ext>
            </c:extLst>
          </c:dPt>
          <c:dPt>
            <c:idx val="1"/>
            <c:bubble3D val="0"/>
            <c:spPr>
              <a:solidFill>
                <a:schemeClr val="accent5">
                  <a:shade val="86000"/>
                </a:schemeClr>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3-5694-774B-9B5C-9C9BC2A66C43}"/>
              </c:ext>
            </c:extLst>
          </c:dPt>
          <c:dLbls>
            <c:dLbl>
              <c:idx val="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shade val="58000"/>
                        </a:schemeClr>
                      </a:solidFill>
                      <a:latin typeface="+mn-lt"/>
                      <a:ea typeface="+mn-ea"/>
                      <a:cs typeface="+mn-cs"/>
                    </a:defRPr>
                  </a:pPr>
                  <a:endParaRPr lang="de-DE"/>
                </a:p>
              </c:txPr>
              <c:dLblPos val="outEnd"/>
              <c:showLegendKey val="0"/>
              <c:showVal val="0"/>
              <c:showCatName val="1"/>
              <c:showSerName val="0"/>
              <c:showPercent val="1"/>
              <c:showBubbleSize val="0"/>
              <c:extLst>
                <c:ext xmlns:c16="http://schemas.microsoft.com/office/drawing/2014/chart" uri="{C3380CC4-5D6E-409C-BE32-E72D297353CC}">
                  <c16:uniqueId val="{00000001-5694-774B-9B5C-9C9BC2A66C43}"/>
                </c:ext>
              </c:extLst>
            </c:dLbl>
            <c:dLbl>
              <c:idx val="1"/>
              <c:layout>
                <c:manualLayout>
                  <c:x val="1.8755108736557887E-2"/>
                  <c:y val="1.8459754965212593E-7"/>
                </c:manualLayout>
              </c:layout>
              <c:tx>
                <c:rich>
                  <a:bodyPr rot="0" spcFirstLastPara="1" vertOverflow="ellipsis" vert="horz" wrap="square" lIns="38100" tIns="19050" rIns="38100" bIns="19050" anchor="ctr" anchorCtr="1">
                    <a:spAutoFit/>
                  </a:bodyPr>
                  <a:lstStyle/>
                  <a:p>
                    <a:pPr>
                      <a:defRPr sz="1330" b="1" i="0" u="none" strike="noStrike" kern="1200" spc="0" baseline="0">
                        <a:solidFill>
                          <a:schemeClr val="accent5">
                            <a:shade val="86000"/>
                          </a:schemeClr>
                        </a:solidFill>
                        <a:latin typeface="+mn-lt"/>
                        <a:ea typeface="+mn-ea"/>
                        <a:cs typeface="+mn-cs"/>
                      </a:defRPr>
                    </a:pPr>
                    <a:fld id="{A7B8DD00-0D6C-E943-94C6-FB18066BAFBB}" type="CATEGORYNAME">
                      <a:rPr lang="en-US" smtClean="0"/>
                      <a:pPr>
                        <a:defRPr>
                          <a:solidFill>
                            <a:schemeClr val="accent5">
                              <a:shade val="86000"/>
                            </a:schemeClr>
                          </a:solidFill>
                        </a:defRPr>
                      </a:pPr>
                      <a:t>[RUBRIKENNAME]</a:t>
                    </a:fld>
                    <a:r>
                      <a:rPr lang="en-US" baseline="0" dirty="0"/>
                      <a:t> </a:t>
                    </a:r>
                    <a:fld id="{04351A9C-171D-C940-B14F-6A2A5D2E869C}" type="PERCENTAGE">
                      <a:rPr lang="en-US" baseline="0" smtClean="0"/>
                      <a:pPr>
                        <a:defRPr>
                          <a:solidFill>
                            <a:schemeClr val="accent5">
                              <a:shade val="86000"/>
                            </a:schemeClr>
                          </a:solidFill>
                        </a:defRPr>
                      </a:pPr>
                      <a:t>[PROZENTSATZ]</a:t>
                    </a:fld>
                    <a:endParaRPr lang="en-US" baseline="0" dirty="0"/>
                  </a:p>
                </c:rich>
              </c:tx>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shade val="86000"/>
                        </a:schemeClr>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15:layout>
                    <c:manualLayout>
                      <c:w val="0.18201833028829456"/>
                      <c:h val="0.16631094718848699"/>
                    </c:manualLayout>
                  </c15:layout>
                  <c15:dlblFieldTable/>
                  <c15:showDataLabelsRange val="0"/>
                </c:ext>
                <c:ext xmlns:c16="http://schemas.microsoft.com/office/drawing/2014/chart" uri="{C3380CC4-5D6E-409C-BE32-E72D297353CC}">
                  <c16:uniqueId val="{00000003-5694-774B-9B5C-9C9BC2A66C43}"/>
                </c:ext>
              </c:extLst>
            </c:dLbl>
            <c:spPr>
              <a:noFill/>
              <a:ln>
                <a:noFill/>
              </a:ln>
              <a:effectLst/>
            </c:spPr>
            <c:dLblPos val="outEnd"/>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Tabelle1!$A$2:$A$3</c:f>
              <c:strCache>
                <c:ptCount val="2"/>
                <c:pt idx="0">
                  <c:v>ja</c:v>
                </c:pt>
                <c:pt idx="1">
                  <c:v>nein</c:v>
                </c:pt>
              </c:strCache>
            </c:strRef>
          </c:cat>
          <c:val>
            <c:numRef>
              <c:f>Tabelle1!$B$2:$B$3</c:f>
              <c:numCache>
                <c:formatCode>General</c:formatCode>
                <c:ptCount val="2"/>
                <c:pt idx="0">
                  <c:v>89.6</c:v>
                </c:pt>
                <c:pt idx="1">
                  <c:v>10.4</c:v>
                </c:pt>
              </c:numCache>
            </c:numRef>
          </c:val>
          <c:extLst>
            <c:ext xmlns:c16="http://schemas.microsoft.com/office/drawing/2014/chart" uri="{C3380CC4-5D6E-409C-BE32-E72D297353CC}">
              <c16:uniqueId val="{00000008-5694-774B-9B5C-9C9BC2A66C43}"/>
            </c:ext>
          </c:extLst>
        </c:ser>
        <c:dLbls>
          <c:dLblPos val="outEnd"/>
          <c:showLegendKey val="0"/>
          <c:showVal val="0"/>
          <c:showCatName val="0"/>
          <c:showSerName val="0"/>
          <c:showPercent val="1"/>
          <c:showBubbleSize val="0"/>
          <c:showLeaderLines val="1"/>
        </c:dLbls>
        <c:firstSliceAng val="0"/>
      </c:pie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de-DE"/>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pieChart>
        <c:varyColors val="1"/>
        <c:ser>
          <c:idx val="0"/>
          <c:order val="0"/>
          <c:tx>
            <c:strRef>
              <c:f>Tabelle1!$B$1</c:f>
              <c:strCache>
                <c:ptCount val="1"/>
                <c:pt idx="0">
                  <c:v>Verkauf</c:v>
                </c:pt>
              </c:strCache>
            </c:strRef>
          </c:tx>
          <c:dPt>
            <c:idx val="0"/>
            <c:bubble3D val="0"/>
            <c:spPr>
              <a:solidFill>
                <a:schemeClr val="accent5">
                  <a:shade val="58000"/>
                </a:schemeClr>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1-7BFB-5245-B272-14928DD9C6BF}"/>
              </c:ext>
            </c:extLst>
          </c:dPt>
          <c:dPt>
            <c:idx val="1"/>
            <c:bubble3D val="0"/>
            <c:spPr>
              <a:solidFill>
                <a:schemeClr val="accent5">
                  <a:shade val="86000"/>
                </a:schemeClr>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3-7BFB-5245-B272-14928DD9C6BF}"/>
              </c:ext>
            </c:extLst>
          </c:dPt>
          <c:dLbls>
            <c:dLbl>
              <c:idx val="0"/>
              <c:tx>
                <c:rich>
                  <a:bodyPr rot="0" spcFirstLastPara="1" vertOverflow="ellipsis" vert="horz" wrap="square" lIns="38100" tIns="19050" rIns="38100" bIns="19050" anchor="ctr" anchorCtr="1">
                    <a:noAutofit/>
                  </a:bodyPr>
                  <a:lstStyle/>
                  <a:p>
                    <a:pPr>
                      <a:defRPr sz="1330" b="1" i="0" u="none" strike="noStrike" kern="1200" spc="0" baseline="0">
                        <a:solidFill>
                          <a:schemeClr val="accent5"/>
                        </a:solidFill>
                        <a:latin typeface="+mn-lt"/>
                        <a:ea typeface="+mn-ea"/>
                        <a:cs typeface="+mn-cs"/>
                      </a:defRPr>
                    </a:pPr>
                    <a:fld id="{B88559EC-0A7B-144F-8FCC-142B804477C7}" type="CATEGORYNAME">
                      <a:rPr lang="en-US" smtClean="0"/>
                      <a:pPr>
                        <a:defRPr>
                          <a:solidFill>
                            <a:schemeClr val="accent5"/>
                          </a:solidFill>
                        </a:defRPr>
                      </a:pPr>
                      <a:t>[RUBRIKENNAME]</a:t>
                    </a:fld>
                    <a:r>
                      <a:rPr lang="en-US" baseline="0" dirty="0"/>
                      <a:t> </a:t>
                    </a:r>
                    <a:fld id="{32B654A7-78E3-AC4B-AC2A-A34971CB31F1}" type="PERCENTAGE">
                      <a:rPr lang="en-US" baseline="0" smtClean="0"/>
                      <a:pPr>
                        <a:defRPr>
                          <a:solidFill>
                            <a:schemeClr val="accent5"/>
                          </a:solidFill>
                        </a:defRPr>
                      </a:pPr>
                      <a:t>[PROZENTSATZ]</a:t>
                    </a:fld>
                    <a:endParaRPr lang="en-US" baseline="0" dirty="0"/>
                  </a:p>
                </c:rich>
              </c:tx>
              <c:spPr>
                <a:noFill/>
                <a:ln>
                  <a:noFill/>
                </a:ln>
                <a:effectLst/>
              </c:spPr>
              <c:txPr>
                <a:bodyPr rot="0" spcFirstLastPara="1" vertOverflow="ellipsis" vert="horz" wrap="square" lIns="38100" tIns="19050" rIns="38100" bIns="19050" anchor="ctr" anchorCtr="1">
                  <a:noAutofit/>
                </a:bodyPr>
                <a:lstStyle/>
                <a:p>
                  <a:pPr>
                    <a:defRPr sz="1330" b="1" i="0" u="none" strike="noStrike" kern="1200" spc="0" baseline="0">
                      <a:solidFill>
                        <a:schemeClr val="accent5"/>
                      </a:solidFill>
                      <a:latin typeface="+mn-lt"/>
                      <a:ea typeface="+mn-ea"/>
                      <a:cs typeface="+mn-cs"/>
                    </a:defRPr>
                  </a:pPr>
                  <a:endParaRPr lang="en-US"/>
                </a:p>
              </c:txPr>
              <c:dLblPos val="outEnd"/>
              <c:showLegendKey val="0"/>
              <c:showVal val="0"/>
              <c:showCatName val="1"/>
              <c:showSerName val="0"/>
              <c:showPercent val="1"/>
              <c:showBubbleSize val="0"/>
              <c:extLst>
                <c:ext xmlns:c15="http://schemas.microsoft.com/office/drawing/2012/chart" uri="{CE6537A1-D6FC-4f65-9D91-7224C49458BB}">
                  <c15:layout>
                    <c:manualLayout>
                      <c:w val="0.26347801923407771"/>
                      <c:h val="0.13817828062150303"/>
                    </c:manualLayout>
                  </c15:layout>
                  <c15:dlblFieldTable/>
                  <c15:showDataLabelsRange val="0"/>
                </c:ext>
                <c:ext xmlns:c16="http://schemas.microsoft.com/office/drawing/2014/chart" uri="{C3380CC4-5D6E-409C-BE32-E72D297353CC}">
                  <c16:uniqueId val="{00000001-7BFB-5245-B272-14928DD9C6BF}"/>
                </c:ext>
              </c:extLst>
            </c:dLbl>
            <c:dLbl>
              <c:idx val="1"/>
              <c:layout>
                <c:manualLayout>
                  <c:x val="-3.4384366017022848E-2"/>
                  <c:y val="0"/>
                </c:manualLayout>
              </c:layout>
              <c:tx>
                <c:rich>
                  <a:bodyPr rot="0" spcFirstLastPara="1" vertOverflow="ellipsis" vert="horz" wrap="square" lIns="38100" tIns="19050" rIns="38100" bIns="19050" anchor="ctr" anchorCtr="1">
                    <a:spAutoFit/>
                  </a:bodyPr>
                  <a:lstStyle/>
                  <a:p>
                    <a:pPr>
                      <a:defRPr sz="1330" b="1" i="0" u="none" strike="noStrike" kern="1200" spc="0" baseline="0">
                        <a:solidFill>
                          <a:schemeClr val="accent5">
                            <a:shade val="86000"/>
                          </a:schemeClr>
                        </a:solidFill>
                        <a:latin typeface="+mn-lt"/>
                        <a:ea typeface="+mn-ea"/>
                        <a:cs typeface="+mn-cs"/>
                      </a:defRPr>
                    </a:pPr>
                    <a:fld id="{3B16CB16-0415-3942-BE88-9F0E03015E12}" type="CATEGORYNAME">
                      <a:rPr lang="en-US" smtClean="0"/>
                      <a:pPr>
                        <a:defRPr>
                          <a:solidFill>
                            <a:schemeClr val="accent5">
                              <a:shade val="86000"/>
                            </a:schemeClr>
                          </a:solidFill>
                        </a:defRPr>
                      </a:pPr>
                      <a:t>[RUBRIKENNAME]</a:t>
                    </a:fld>
                    <a:r>
                      <a:rPr lang="en-US" baseline="0" dirty="0"/>
                      <a:t> </a:t>
                    </a:r>
                    <a:fld id="{0CAFC73A-9271-D842-AE11-0077DF2DFA5D}" type="PERCENTAGE">
                      <a:rPr lang="en-US" baseline="0" smtClean="0"/>
                      <a:pPr>
                        <a:defRPr>
                          <a:solidFill>
                            <a:schemeClr val="accent5">
                              <a:shade val="86000"/>
                            </a:schemeClr>
                          </a:solidFill>
                        </a:defRPr>
                      </a:pPr>
                      <a:t>[PROZENTSATZ]</a:t>
                    </a:fld>
                    <a:endParaRPr lang="en-US" baseline="0" dirty="0"/>
                  </a:p>
                </c:rich>
              </c:tx>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shade val="86000"/>
                        </a:schemeClr>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7BFB-5245-B272-14928DD9C6BF}"/>
                </c:ext>
              </c:extLst>
            </c:dLbl>
            <c:spPr>
              <a:noFill/>
              <a:ln>
                <a:noFill/>
              </a:ln>
              <a:effectLst/>
            </c:spPr>
            <c:dLblPos val="outEnd"/>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Tabelle1!$A$2:$A$3</c:f>
              <c:strCache>
                <c:ptCount val="2"/>
                <c:pt idx="0">
                  <c:v>ja</c:v>
                </c:pt>
                <c:pt idx="1">
                  <c:v>nein</c:v>
                </c:pt>
              </c:strCache>
            </c:strRef>
          </c:cat>
          <c:val>
            <c:numRef>
              <c:f>Tabelle1!$B$2:$B$3</c:f>
              <c:numCache>
                <c:formatCode>General</c:formatCode>
                <c:ptCount val="2"/>
                <c:pt idx="0">
                  <c:v>95.7</c:v>
                </c:pt>
                <c:pt idx="1">
                  <c:v>4.3</c:v>
                </c:pt>
              </c:numCache>
            </c:numRef>
          </c:val>
          <c:extLst>
            <c:ext xmlns:c16="http://schemas.microsoft.com/office/drawing/2014/chart" uri="{C3380CC4-5D6E-409C-BE32-E72D297353CC}">
              <c16:uniqueId val="{00000008-7BFB-5245-B272-14928DD9C6BF}"/>
            </c:ext>
          </c:extLst>
        </c:ser>
        <c:dLbls>
          <c:dLblPos val="outEnd"/>
          <c:showLegendKey val="0"/>
          <c:showVal val="0"/>
          <c:showCatName val="0"/>
          <c:showSerName val="0"/>
          <c:showPercent val="1"/>
          <c:showBubbleSize val="0"/>
          <c:showLeaderLines val="1"/>
        </c:dLbls>
        <c:firstSliceAng val="0"/>
      </c:pie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de-DE"/>
    </a:p>
  </c:txPr>
  <c:externalData r:id="rId3">
    <c:autoUpdate val="0"/>
  </c:externalData>
</c:chartSpace>
</file>

<file path=ppt/charts/colors1.xml><?xml version="1.0" encoding="utf-8"?>
<cs:colorStyle xmlns:cs="http://schemas.microsoft.com/office/drawing/2012/chartStyle" xmlns:a="http://schemas.openxmlformats.org/drawingml/2006/main" meth="withinLinear" id="18">
  <a:schemeClr val="accent5"/>
</cs:colorStyle>
</file>

<file path=ppt/charts/colors10.xml><?xml version="1.0" encoding="utf-8"?>
<cs:colorStyle xmlns:cs="http://schemas.microsoft.com/office/drawing/2012/chartStyle" xmlns:a="http://schemas.openxmlformats.org/drawingml/2006/main" meth="withinLinear" id="18">
  <a:schemeClr val="accent5"/>
</cs:colorStyle>
</file>

<file path=ppt/charts/colors11.xml><?xml version="1.0" encoding="utf-8"?>
<cs:colorStyle xmlns:cs="http://schemas.microsoft.com/office/drawing/2012/chartStyle" xmlns:a="http://schemas.openxmlformats.org/drawingml/2006/main" meth="withinLinear" id="18">
  <a:schemeClr val="accent5"/>
</cs:colorStyle>
</file>

<file path=ppt/charts/colors2.xml><?xml version="1.0" encoding="utf-8"?>
<cs:colorStyle xmlns:cs="http://schemas.microsoft.com/office/drawing/2012/chartStyle" xmlns:a="http://schemas.openxmlformats.org/drawingml/2006/main" meth="withinLinear" id="18">
  <a:schemeClr val="accent5"/>
</cs:colorStyle>
</file>

<file path=ppt/charts/colors3.xml><?xml version="1.0" encoding="utf-8"?>
<cs:colorStyle xmlns:cs="http://schemas.microsoft.com/office/drawing/2012/chartStyle" xmlns:a="http://schemas.openxmlformats.org/drawingml/2006/main" meth="withinLinear" id="18">
  <a:schemeClr val="accent5"/>
</cs:colorStyle>
</file>

<file path=ppt/charts/colors4.xml><?xml version="1.0" encoding="utf-8"?>
<cs:colorStyle xmlns:cs="http://schemas.microsoft.com/office/drawing/2012/chartStyle" xmlns:a="http://schemas.openxmlformats.org/drawingml/2006/main" meth="withinLinear" id="18">
  <a:schemeClr val="accent5"/>
</cs:colorStyle>
</file>

<file path=ppt/charts/colors5.xml><?xml version="1.0" encoding="utf-8"?>
<cs:colorStyle xmlns:cs="http://schemas.microsoft.com/office/drawing/2012/chartStyle" xmlns:a="http://schemas.openxmlformats.org/drawingml/2006/main" meth="withinLinear" id="18">
  <a:schemeClr val="accent5"/>
</cs:colorStyle>
</file>

<file path=ppt/charts/colors6.xml><?xml version="1.0" encoding="utf-8"?>
<cs:colorStyle xmlns:cs="http://schemas.microsoft.com/office/drawing/2012/chartStyle" xmlns:a="http://schemas.openxmlformats.org/drawingml/2006/main" meth="withinLinear" id="18">
  <a:schemeClr val="accent5"/>
</cs:colorStyle>
</file>

<file path=ppt/charts/colors7.xml><?xml version="1.0" encoding="utf-8"?>
<cs:colorStyle xmlns:cs="http://schemas.microsoft.com/office/drawing/2012/chartStyle" xmlns:a="http://schemas.openxmlformats.org/drawingml/2006/main" meth="withinLinear" id="18">
  <a:schemeClr val="accent5"/>
</cs:colorStyle>
</file>

<file path=ppt/charts/colors8.xml><?xml version="1.0" encoding="utf-8"?>
<cs:colorStyle xmlns:cs="http://schemas.microsoft.com/office/drawing/2012/chartStyle" xmlns:a="http://schemas.openxmlformats.org/drawingml/2006/main" meth="withinLinear" id="18">
  <a:schemeClr val="accent5"/>
</cs:colorStyle>
</file>

<file path=ppt/charts/colors9.xml><?xml version="1.0" encoding="utf-8"?>
<cs:colorStyle xmlns:cs="http://schemas.microsoft.com/office/drawing/2012/chartStyle" xmlns:a="http://schemas.openxmlformats.org/drawingml/2006/main" meth="withinLinear" id="18">
  <a:schemeClr val="accent5"/>
</cs:colorStyle>
</file>

<file path=ppt/charts/style1.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cs:styleClr val="auto"/>
    </cs:fontRef>
    <cs:defRPr sz="133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33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cs:styleClr val="auto"/>
    </cs:fontRef>
    <cs:defRPr sz="133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33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cs:styleClr val="auto"/>
    </cs:fontRef>
    <cs:defRPr sz="133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33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cs:styleClr val="auto"/>
    </cs:fontRef>
    <cs:defRPr sz="133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33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cs:styleClr val="auto"/>
    </cs:fontRef>
    <cs:defRPr sz="133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33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cs:styleClr val="auto"/>
    </cs:fontRef>
    <cs:defRPr sz="133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33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cs:styleClr val="auto"/>
    </cs:fontRef>
    <cs:defRPr sz="133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33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cs:styleClr val="auto"/>
    </cs:fontRef>
    <cs:defRPr sz="133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33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336500B-FB55-5D47-96D0-34AF3729EA7C}" type="doc">
      <dgm:prSet loTypeId="urn:microsoft.com/office/officeart/2005/8/layout/hList7" loCatId="" qsTypeId="urn:microsoft.com/office/officeart/2005/8/quickstyle/simple1" qsCatId="simple" csTypeId="urn:microsoft.com/office/officeart/2005/8/colors/accent1_2" csCatId="accent1" phldr="1"/>
      <dgm:spPr/>
    </dgm:pt>
    <dgm:pt modelId="{15F0F8B5-1853-2643-B4F6-A68C9A0A3645}">
      <dgm:prSet phldrT="[Text]"/>
      <dgm:spPr>
        <a:solidFill>
          <a:srgbClr val="F6AB8E"/>
        </a:solidFill>
      </dgm:spPr>
      <dgm:t>
        <a:bodyPr anchor="t" anchorCtr="1"/>
        <a:lstStyle/>
        <a:p>
          <a:endParaRPr lang="de-DE" dirty="0"/>
        </a:p>
      </dgm:t>
    </dgm:pt>
    <dgm:pt modelId="{164CC461-B459-864C-91F2-9FB8872F2467}" type="parTrans" cxnId="{2E1E4F65-C4F7-9046-B909-E6A56CB7A111}">
      <dgm:prSet/>
      <dgm:spPr/>
      <dgm:t>
        <a:bodyPr/>
        <a:lstStyle/>
        <a:p>
          <a:endParaRPr lang="de-DE"/>
        </a:p>
      </dgm:t>
    </dgm:pt>
    <dgm:pt modelId="{914F510E-D1D4-3744-B713-16AD5CBE9BF1}" type="sibTrans" cxnId="{2E1E4F65-C4F7-9046-B909-E6A56CB7A111}">
      <dgm:prSet/>
      <dgm:spPr/>
      <dgm:t>
        <a:bodyPr/>
        <a:lstStyle/>
        <a:p>
          <a:endParaRPr lang="de-DE"/>
        </a:p>
      </dgm:t>
    </dgm:pt>
    <dgm:pt modelId="{4514C96D-6222-A94B-884C-6C59C71BB2AF}">
      <dgm:prSet phldrT="[Text]"/>
      <dgm:spPr>
        <a:solidFill>
          <a:srgbClr val="A1B3DD"/>
        </a:solidFill>
      </dgm:spPr>
      <dgm:t>
        <a:bodyPr anchor="t"/>
        <a:lstStyle/>
        <a:p>
          <a:endParaRPr lang="de-DE" dirty="0"/>
        </a:p>
      </dgm:t>
    </dgm:pt>
    <dgm:pt modelId="{1CE55262-3E2F-7148-956C-62019CA0BC36}" type="parTrans" cxnId="{98D68070-DB86-6744-A4FD-DD9482C7D040}">
      <dgm:prSet/>
      <dgm:spPr/>
      <dgm:t>
        <a:bodyPr/>
        <a:lstStyle/>
        <a:p>
          <a:endParaRPr lang="de-DE"/>
        </a:p>
      </dgm:t>
    </dgm:pt>
    <dgm:pt modelId="{BB48AE1A-3A36-D144-8CDD-DDBA12B3E754}" type="sibTrans" cxnId="{98D68070-DB86-6744-A4FD-DD9482C7D040}">
      <dgm:prSet/>
      <dgm:spPr/>
      <dgm:t>
        <a:bodyPr/>
        <a:lstStyle/>
        <a:p>
          <a:endParaRPr lang="de-DE"/>
        </a:p>
      </dgm:t>
    </dgm:pt>
    <dgm:pt modelId="{42343E62-DBA4-D64F-BF3D-E3095BC0E40E}">
      <dgm:prSet custT="1"/>
      <dgm:spPr>
        <a:solidFill>
          <a:srgbClr val="A4D8E3"/>
        </a:solidFill>
      </dgm:spPr>
      <dgm:t>
        <a:bodyPr anchor="t"/>
        <a:lstStyle/>
        <a:p>
          <a:r>
            <a:rPr lang="de-DE" sz="2200" b="1" i="0" dirty="0">
              <a:latin typeface="Open Sans" panose="020B0606030504020204" pitchFamily="34" charset="0"/>
            </a:rPr>
            <a:t> </a:t>
          </a:r>
        </a:p>
      </dgm:t>
    </dgm:pt>
    <dgm:pt modelId="{86D19FE4-4865-B341-9136-E6CFB0D05E3C}" type="parTrans" cxnId="{A2816E6B-5EC8-9744-8D86-E8D805FB0D0A}">
      <dgm:prSet/>
      <dgm:spPr/>
      <dgm:t>
        <a:bodyPr/>
        <a:lstStyle/>
        <a:p>
          <a:endParaRPr lang="de-DE"/>
        </a:p>
      </dgm:t>
    </dgm:pt>
    <dgm:pt modelId="{384B049E-E241-D640-98AD-9078E07F36C3}" type="sibTrans" cxnId="{A2816E6B-5EC8-9744-8D86-E8D805FB0D0A}">
      <dgm:prSet/>
      <dgm:spPr/>
      <dgm:t>
        <a:bodyPr/>
        <a:lstStyle/>
        <a:p>
          <a:endParaRPr lang="de-DE"/>
        </a:p>
      </dgm:t>
    </dgm:pt>
    <dgm:pt modelId="{771AF3C5-ADD6-6B4F-8606-EA33C40DA3A2}">
      <dgm:prSet phldrT="[Text]"/>
      <dgm:spPr>
        <a:solidFill>
          <a:srgbClr val="86D48B"/>
        </a:solidFill>
      </dgm:spPr>
      <dgm:t>
        <a:bodyPr anchor="t"/>
        <a:lstStyle/>
        <a:p>
          <a:endParaRPr lang="de-DE" dirty="0"/>
        </a:p>
      </dgm:t>
    </dgm:pt>
    <dgm:pt modelId="{A13F4F85-5A44-2F41-9D34-8BA04E0E55DE}" type="sibTrans" cxnId="{DE557D8F-74CB-B94D-97B2-317250B8E7D9}">
      <dgm:prSet/>
      <dgm:spPr/>
      <dgm:t>
        <a:bodyPr/>
        <a:lstStyle/>
        <a:p>
          <a:endParaRPr lang="de-DE"/>
        </a:p>
      </dgm:t>
    </dgm:pt>
    <dgm:pt modelId="{C3870001-8C46-4345-B04F-71A095DE7743}" type="parTrans" cxnId="{DE557D8F-74CB-B94D-97B2-317250B8E7D9}">
      <dgm:prSet/>
      <dgm:spPr/>
      <dgm:t>
        <a:bodyPr/>
        <a:lstStyle/>
        <a:p>
          <a:endParaRPr lang="de-DE"/>
        </a:p>
      </dgm:t>
    </dgm:pt>
    <dgm:pt modelId="{8F4F4308-1DDC-E94A-9A75-D004800526C7}" type="pres">
      <dgm:prSet presAssocID="{5336500B-FB55-5D47-96D0-34AF3729EA7C}" presName="Name0" presStyleCnt="0">
        <dgm:presLayoutVars>
          <dgm:dir/>
          <dgm:resizeHandles val="exact"/>
        </dgm:presLayoutVars>
      </dgm:prSet>
      <dgm:spPr/>
    </dgm:pt>
    <dgm:pt modelId="{10C80824-2564-B54D-A88E-B3B6BF3214CD}" type="pres">
      <dgm:prSet presAssocID="{5336500B-FB55-5D47-96D0-34AF3729EA7C}" presName="fgShape" presStyleLbl="fgShp" presStyleIdx="0" presStyleCnt="1" custScaleX="12472" custScaleY="62603" custLinFactNeighborX="40907" custLinFactNeighborY="28439"/>
      <dgm:spPr>
        <a:solidFill>
          <a:srgbClr val="FFF038">
            <a:alpha val="0"/>
          </a:srgbClr>
        </a:solidFill>
        <a:ln cap="flat" cmpd="sng">
          <a:noFill/>
          <a:miter lim="800000"/>
        </a:ln>
      </dgm:spPr>
    </dgm:pt>
    <dgm:pt modelId="{19F6607E-5952-774D-B44D-A357F6B35D64}" type="pres">
      <dgm:prSet presAssocID="{5336500B-FB55-5D47-96D0-34AF3729EA7C}" presName="linComp" presStyleCnt="0"/>
      <dgm:spPr/>
    </dgm:pt>
    <dgm:pt modelId="{9C217C74-7149-6940-B1E4-590EAD03DA4F}" type="pres">
      <dgm:prSet presAssocID="{15F0F8B5-1853-2643-B4F6-A68C9A0A3645}" presName="compNode" presStyleCnt="0"/>
      <dgm:spPr/>
    </dgm:pt>
    <dgm:pt modelId="{FFAC600F-B150-884B-86DF-E3704220EE29}" type="pres">
      <dgm:prSet presAssocID="{15F0F8B5-1853-2643-B4F6-A68C9A0A3645}" presName="bkgdShape" presStyleLbl="node1" presStyleIdx="0" presStyleCnt="4" custLinFactNeighborX="-95"/>
      <dgm:spPr/>
    </dgm:pt>
    <dgm:pt modelId="{E7D9690B-23BC-B443-899A-CB6FB575AB04}" type="pres">
      <dgm:prSet presAssocID="{15F0F8B5-1853-2643-B4F6-A68C9A0A3645}" presName="nodeTx" presStyleLbl="node1" presStyleIdx="0" presStyleCnt="4">
        <dgm:presLayoutVars>
          <dgm:bulletEnabled val="1"/>
        </dgm:presLayoutVars>
      </dgm:prSet>
      <dgm:spPr/>
    </dgm:pt>
    <dgm:pt modelId="{622B3E44-8B50-3945-A110-7BC77A5D75FB}" type="pres">
      <dgm:prSet presAssocID="{15F0F8B5-1853-2643-B4F6-A68C9A0A3645}" presName="invisiNode" presStyleLbl="node1" presStyleIdx="0" presStyleCnt="4"/>
      <dgm:spPr/>
    </dgm:pt>
    <dgm:pt modelId="{4F843DBA-148F-0648-BE06-A80EE1925C62}" type="pres">
      <dgm:prSet presAssocID="{15F0F8B5-1853-2643-B4F6-A68C9A0A3645}" presName="imagNode" presStyleLbl="fgImgPlace1" presStyleIdx="0" presStyleCnt="4" custScaleX="63693" custScaleY="63693"/>
      <dgm:spPr>
        <a:noFill/>
        <a:ln>
          <a:noFill/>
        </a:ln>
      </dgm:spPr>
    </dgm:pt>
    <dgm:pt modelId="{87B723A6-80D5-2049-8DF2-69E89BD4BC92}" type="pres">
      <dgm:prSet presAssocID="{914F510E-D1D4-3744-B713-16AD5CBE9BF1}" presName="sibTrans" presStyleLbl="sibTrans2D1" presStyleIdx="0" presStyleCnt="0"/>
      <dgm:spPr/>
    </dgm:pt>
    <dgm:pt modelId="{94914325-7B40-AF47-9928-389AB33D7CE5}" type="pres">
      <dgm:prSet presAssocID="{771AF3C5-ADD6-6B4F-8606-EA33C40DA3A2}" presName="compNode" presStyleCnt="0"/>
      <dgm:spPr/>
    </dgm:pt>
    <dgm:pt modelId="{3017D97D-E449-E147-BA36-4A80D8301616}" type="pres">
      <dgm:prSet presAssocID="{771AF3C5-ADD6-6B4F-8606-EA33C40DA3A2}" presName="bkgdShape" presStyleLbl="node1" presStyleIdx="1" presStyleCnt="4"/>
      <dgm:spPr/>
    </dgm:pt>
    <dgm:pt modelId="{D670CFAF-0AB0-5043-9FDB-1133A09D4551}" type="pres">
      <dgm:prSet presAssocID="{771AF3C5-ADD6-6B4F-8606-EA33C40DA3A2}" presName="nodeTx" presStyleLbl="node1" presStyleIdx="1" presStyleCnt="4">
        <dgm:presLayoutVars>
          <dgm:bulletEnabled val="1"/>
        </dgm:presLayoutVars>
      </dgm:prSet>
      <dgm:spPr/>
    </dgm:pt>
    <dgm:pt modelId="{89053328-17EA-2A4C-8927-623328AFE52B}" type="pres">
      <dgm:prSet presAssocID="{771AF3C5-ADD6-6B4F-8606-EA33C40DA3A2}" presName="invisiNode" presStyleLbl="node1" presStyleIdx="1" presStyleCnt="4"/>
      <dgm:spPr/>
    </dgm:pt>
    <dgm:pt modelId="{3614E2DF-D4C6-A040-8542-F63B251BD6FF}" type="pres">
      <dgm:prSet presAssocID="{771AF3C5-ADD6-6B4F-8606-EA33C40DA3A2}" presName="imagNode" presStyleLbl="fgImgPlace1" presStyleIdx="1" presStyleCnt="4" custScaleX="63693" custScaleY="63693"/>
      <dgm:spPr>
        <a:noFill/>
        <a:ln>
          <a:noFill/>
        </a:ln>
      </dgm:spPr>
    </dgm:pt>
    <dgm:pt modelId="{8E979F41-9150-324D-9A93-B109556A71C5}" type="pres">
      <dgm:prSet presAssocID="{A13F4F85-5A44-2F41-9D34-8BA04E0E55DE}" presName="sibTrans" presStyleLbl="sibTrans2D1" presStyleIdx="0" presStyleCnt="0"/>
      <dgm:spPr/>
    </dgm:pt>
    <dgm:pt modelId="{2E04872F-B5AB-034D-9897-972935F30FCF}" type="pres">
      <dgm:prSet presAssocID="{4514C96D-6222-A94B-884C-6C59C71BB2AF}" presName="compNode" presStyleCnt="0"/>
      <dgm:spPr/>
    </dgm:pt>
    <dgm:pt modelId="{71F4295E-1920-654A-B798-3189140136FB}" type="pres">
      <dgm:prSet presAssocID="{4514C96D-6222-A94B-884C-6C59C71BB2AF}" presName="bkgdShape" presStyleLbl="node1" presStyleIdx="2" presStyleCnt="4"/>
      <dgm:spPr/>
    </dgm:pt>
    <dgm:pt modelId="{484B768D-52AC-7F46-8155-724EFD86B480}" type="pres">
      <dgm:prSet presAssocID="{4514C96D-6222-A94B-884C-6C59C71BB2AF}" presName="nodeTx" presStyleLbl="node1" presStyleIdx="2" presStyleCnt="4">
        <dgm:presLayoutVars>
          <dgm:bulletEnabled val="1"/>
        </dgm:presLayoutVars>
      </dgm:prSet>
      <dgm:spPr/>
    </dgm:pt>
    <dgm:pt modelId="{256A2CA0-C6E2-3E40-A484-7B384B1AD92B}" type="pres">
      <dgm:prSet presAssocID="{4514C96D-6222-A94B-884C-6C59C71BB2AF}" presName="invisiNode" presStyleLbl="node1" presStyleIdx="2" presStyleCnt="4"/>
      <dgm:spPr/>
    </dgm:pt>
    <dgm:pt modelId="{80D5E986-65EC-B446-AD10-0364E2CEDD12}" type="pres">
      <dgm:prSet presAssocID="{4514C96D-6222-A94B-884C-6C59C71BB2AF}" presName="imagNode" presStyleLbl="fgImgPlace1" presStyleIdx="2" presStyleCnt="4" custScaleX="63693" custScaleY="63693"/>
      <dgm:spPr>
        <a:noFill/>
        <a:ln>
          <a:noFill/>
        </a:ln>
      </dgm:spPr>
    </dgm:pt>
    <dgm:pt modelId="{2676EDEE-DF06-8C46-AE3C-5D381D1364B8}" type="pres">
      <dgm:prSet presAssocID="{BB48AE1A-3A36-D144-8CDD-DDBA12B3E754}" presName="sibTrans" presStyleLbl="sibTrans2D1" presStyleIdx="0" presStyleCnt="0"/>
      <dgm:spPr/>
    </dgm:pt>
    <dgm:pt modelId="{E59C09D0-99A4-1143-B2DC-D1409D1D9D2E}" type="pres">
      <dgm:prSet presAssocID="{42343E62-DBA4-D64F-BF3D-E3095BC0E40E}" presName="compNode" presStyleCnt="0"/>
      <dgm:spPr/>
    </dgm:pt>
    <dgm:pt modelId="{3DD3FE97-AAA0-DB42-B00E-110A7C8741F0}" type="pres">
      <dgm:prSet presAssocID="{42343E62-DBA4-D64F-BF3D-E3095BC0E40E}" presName="bkgdShape" presStyleLbl="node1" presStyleIdx="3" presStyleCnt="4" custLinFactNeighborY="3589"/>
      <dgm:spPr/>
    </dgm:pt>
    <dgm:pt modelId="{F99BE738-A059-9C46-B3BC-E8534AEB3C55}" type="pres">
      <dgm:prSet presAssocID="{42343E62-DBA4-D64F-BF3D-E3095BC0E40E}" presName="nodeTx" presStyleLbl="node1" presStyleIdx="3" presStyleCnt="4">
        <dgm:presLayoutVars>
          <dgm:bulletEnabled val="1"/>
        </dgm:presLayoutVars>
      </dgm:prSet>
      <dgm:spPr/>
    </dgm:pt>
    <dgm:pt modelId="{3332ED20-0F85-FB4F-8C26-DD37CDC25BC4}" type="pres">
      <dgm:prSet presAssocID="{42343E62-DBA4-D64F-BF3D-E3095BC0E40E}" presName="invisiNode" presStyleLbl="node1" presStyleIdx="3" presStyleCnt="4"/>
      <dgm:spPr/>
    </dgm:pt>
    <dgm:pt modelId="{DC5113B7-B8C0-D64D-8DEE-FCB6DC63199F}" type="pres">
      <dgm:prSet presAssocID="{42343E62-DBA4-D64F-BF3D-E3095BC0E40E}" presName="imagNode" presStyleLbl="fgImgPlace1" presStyleIdx="3" presStyleCnt="4" custScaleX="63693" custScaleY="63693"/>
      <dgm:spPr>
        <a:noFill/>
        <a:ln>
          <a:noFill/>
        </a:ln>
      </dgm:spPr>
    </dgm:pt>
  </dgm:ptLst>
  <dgm:cxnLst>
    <dgm:cxn modelId="{61C0320E-2779-8243-B7BF-648EFCCA1647}" type="presOf" srcId="{4514C96D-6222-A94B-884C-6C59C71BB2AF}" destId="{71F4295E-1920-654A-B798-3189140136FB}" srcOrd="0" destOrd="0" presId="urn:microsoft.com/office/officeart/2005/8/layout/hList7"/>
    <dgm:cxn modelId="{1C818E17-639D-BF4D-80EB-883A8D991935}" type="presOf" srcId="{771AF3C5-ADD6-6B4F-8606-EA33C40DA3A2}" destId="{3017D97D-E449-E147-BA36-4A80D8301616}" srcOrd="0" destOrd="0" presId="urn:microsoft.com/office/officeart/2005/8/layout/hList7"/>
    <dgm:cxn modelId="{92524A31-935B-4E48-9D2E-876C5085736D}" type="presOf" srcId="{42343E62-DBA4-D64F-BF3D-E3095BC0E40E}" destId="{F99BE738-A059-9C46-B3BC-E8534AEB3C55}" srcOrd="1" destOrd="0" presId="urn:microsoft.com/office/officeart/2005/8/layout/hList7"/>
    <dgm:cxn modelId="{2C864A37-F773-9D45-8862-F20A917E5CAE}" type="presOf" srcId="{15F0F8B5-1853-2643-B4F6-A68C9A0A3645}" destId="{FFAC600F-B150-884B-86DF-E3704220EE29}" srcOrd="0" destOrd="0" presId="urn:microsoft.com/office/officeart/2005/8/layout/hList7"/>
    <dgm:cxn modelId="{2E1E4F65-C4F7-9046-B909-E6A56CB7A111}" srcId="{5336500B-FB55-5D47-96D0-34AF3729EA7C}" destId="{15F0F8B5-1853-2643-B4F6-A68C9A0A3645}" srcOrd="0" destOrd="0" parTransId="{164CC461-B459-864C-91F2-9FB8872F2467}" sibTransId="{914F510E-D1D4-3744-B713-16AD5CBE9BF1}"/>
    <dgm:cxn modelId="{CA522567-8565-4347-BDB6-2424D5FE1D78}" type="presOf" srcId="{BB48AE1A-3A36-D144-8CDD-DDBA12B3E754}" destId="{2676EDEE-DF06-8C46-AE3C-5D381D1364B8}" srcOrd="0" destOrd="0" presId="urn:microsoft.com/office/officeart/2005/8/layout/hList7"/>
    <dgm:cxn modelId="{13C5CC6A-1A56-474D-AEBE-66D5D48D749A}" type="presOf" srcId="{A13F4F85-5A44-2F41-9D34-8BA04E0E55DE}" destId="{8E979F41-9150-324D-9A93-B109556A71C5}" srcOrd="0" destOrd="0" presId="urn:microsoft.com/office/officeart/2005/8/layout/hList7"/>
    <dgm:cxn modelId="{A2816E6B-5EC8-9744-8D86-E8D805FB0D0A}" srcId="{5336500B-FB55-5D47-96D0-34AF3729EA7C}" destId="{42343E62-DBA4-D64F-BF3D-E3095BC0E40E}" srcOrd="3" destOrd="0" parTransId="{86D19FE4-4865-B341-9136-E6CFB0D05E3C}" sibTransId="{384B049E-E241-D640-98AD-9078E07F36C3}"/>
    <dgm:cxn modelId="{956AA06C-9CA5-4846-ACDA-B3217F435E66}" type="presOf" srcId="{5336500B-FB55-5D47-96D0-34AF3729EA7C}" destId="{8F4F4308-1DDC-E94A-9A75-D004800526C7}" srcOrd="0" destOrd="0" presId="urn:microsoft.com/office/officeart/2005/8/layout/hList7"/>
    <dgm:cxn modelId="{98D68070-DB86-6744-A4FD-DD9482C7D040}" srcId="{5336500B-FB55-5D47-96D0-34AF3729EA7C}" destId="{4514C96D-6222-A94B-884C-6C59C71BB2AF}" srcOrd="2" destOrd="0" parTransId="{1CE55262-3E2F-7148-956C-62019CA0BC36}" sibTransId="{BB48AE1A-3A36-D144-8CDD-DDBA12B3E754}"/>
    <dgm:cxn modelId="{546C8979-75B1-C44C-989A-1DDE1849F053}" type="presOf" srcId="{42343E62-DBA4-D64F-BF3D-E3095BC0E40E}" destId="{3DD3FE97-AAA0-DB42-B00E-110A7C8741F0}" srcOrd="0" destOrd="0" presId="urn:microsoft.com/office/officeart/2005/8/layout/hList7"/>
    <dgm:cxn modelId="{DE557D8F-74CB-B94D-97B2-317250B8E7D9}" srcId="{5336500B-FB55-5D47-96D0-34AF3729EA7C}" destId="{771AF3C5-ADD6-6B4F-8606-EA33C40DA3A2}" srcOrd="1" destOrd="0" parTransId="{C3870001-8C46-4345-B04F-71A095DE7743}" sibTransId="{A13F4F85-5A44-2F41-9D34-8BA04E0E55DE}"/>
    <dgm:cxn modelId="{B34760BC-044C-CE4E-94A8-4986086EC360}" type="presOf" srcId="{914F510E-D1D4-3744-B713-16AD5CBE9BF1}" destId="{87B723A6-80D5-2049-8DF2-69E89BD4BC92}" srcOrd="0" destOrd="0" presId="urn:microsoft.com/office/officeart/2005/8/layout/hList7"/>
    <dgm:cxn modelId="{34FAE6BF-95B1-CB4B-8C50-9E5E7525E221}" type="presOf" srcId="{4514C96D-6222-A94B-884C-6C59C71BB2AF}" destId="{484B768D-52AC-7F46-8155-724EFD86B480}" srcOrd="1" destOrd="0" presId="urn:microsoft.com/office/officeart/2005/8/layout/hList7"/>
    <dgm:cxn modelId="{8E5634C5-8836-4043-B259-B56E161CB03D}" type="presOf" srcId="{771AF3C5-ADD6-6B4F-8606-EA33C40DA3A2}" destId="{D670CFAF-0AB0-5043-9FDB-1133A09D4551}" srcOrd="1" destOrd="0" presId="urn:microsoft.com/office/officeart/2005/8/layout/hList7"/>
    <dgm:cxn modelId="{80A0EDF1-93D9-5344-9D25-62E423660B7E}" type="presOf" srcId="{15F0F8B5-1853-2643-B4F6-A68C9A0A3645}" destId="{E7D9690B-23BC-B443-899A-CB6FB575AB04}" srcOrd="1" destOrd="0" presId="urn:microsoft.com/office/officeart/2005/8/layout/hList7"/>
    <dgm:cxn modelId="{3FC174B3-8CEA-2F4A-8A24-A2339D613122}" type="presParOf" srcId="{8F4F4308-1DDC-E94A-9A75-D004800526C7}" destId="{10C80824-2564-B54D-A88E-B3B6BF3214CD}" srcOrd="0" destOrd="0" presId="urn:microsoft.com/office/officeart/2005/8/layout/hList7"/>
    <dgm:cxn modelId="{094660B4-E3C2-5249-A354-6E152047752A}" type="presParOf" srcId="{8F4F4308-1DDC-E94A-9A75-D004800526C7}" destId="{19F6607E-5952-774D-B44D-A357F6B35D64}" srcOrd="1" destOrd="0" presId="urn:microsoft.com/office/officeart/2005/8/layout/hList7"/>
    <dgm:cxn modelId="{D41F5694-D989-F444-A5F5-84C421DB514D}" type="presParOf" srcId="{19F6607E-5952-774D-B44D-A357F6B35D64}" destId="{9C217C74-7149-6940-B1E4-590EAD03DA4F}" srcOrd="0" destOrd="0" presId="urn:microsoft.com/office/officeart/2005/8/layout/hList7"/>
    <dgm:cxn modelId="{F1440657-BD71-C349-8CE2-D9F40ECE5D88}" type="presParOf" srcId="{9C217C74-7149-6940-B1E4-590EAD03DA4F}" destId="{FFAC600F-B150-884B-86DF-E3704220EE29}" srcOrd="0" destOrd="0" presId="urn:microsoft.com/office/officeart/2005/8/layout/hList7"/>
    <dgm:cxn modelId="{747A3576-7916-7941-ACD0-C16DD019DF26}" type="presParOf" srcId="{9C217C74-7149-6940-B1E4-590EAD03DA4F}" destId="{E7D9690B-23BC-B443-899A-CB6FB575AB04}" srcOrd="1" destOrd="0" presId="urn:microsoft.com/office/officeart/2005/8/layout/hList7"/>
    <dgm:cxn modelId="{74677503-0072-DD47-B570-068656A40E16}" type="presParOf" srcId="{9C217C74-7149-6940-B1E4-590EAD03DA4F}" destId="{622B3E44-8B50-3945-A110-7BC77A5D75FB}" srcOrd="2" destOrd="0" presId="urn:microsoft.com/office/officeart/2005/8/layout/hList7"/>
    <dgm:cxn modelId="{FA8A212A-53A1-214D-A8E7-C4940BC0FA07}" type="presParOf" srcId="{9C217C74-7149-6940-B1E4-590EAD03DA4F}" destId="{4F843DBA-148F-0648-BE06-A80EE1925C62}" srcOrd="3" destOrd="0" presId="urn:microsoft.com/office/officeart/2005/8/layout/hList7"/>
    <dgm:cxn modelId="{AEA4B40C-5318-2842-9A5E-C82082E102F6}" type="presParOf" srcId="{19F6607E-5952-774D-B44D-A357F6B35D64}" destId="{87B723A6-80D5-2049-8DF2-69E89BD4BC92}" srcOrd="1" destOrd="0" presId="urn:microsoft.com/office/officeart/2005/8/layout/hList7"/>
    <dgm:cxn modelId="{80983367-13D0-6D47-98E9-FF29E409DB25}" type="presParOf" srcId="{19F6607E-5952-774D-B44D-A357F6B35D64}" destId="{94914325-7B40-AF47-9928-389AB33D7CE5}" srcOrd="2" destOrd="0" presId="urn:microsoft.com/office/officeart/2005/8/layout/hList7"/>
    <dgm:cxn modelId="{3160497E-D50A-4E41-9D30-25B08A210ECB}" type="presParOf" srcId="{94914325-7B40-AF47-9928-389AB33D7CE5}" destId="{3017D97D-E449-E147-BA36-4A80D8301616}" srcOrd="0" destOrd="0" presId="urn:microsoft.com/office/officeart/2005/8/layout/hList7"/>
    <dgm:cxn modelId="{DF7A2FB7-4C31-4D42-B896-8DAC0AED933D}" type="presParOf" srcId="{94914325-7B40-AF47-9928-389AB33D7CE5}" destId="{D670CFAF-0AB0-5043-9FDB-1133A09D4551}" srcOrd="1" destOrd="0" presId="urn:microsoft.com/office/officeart/2005/8/layout/hList7"/>
    <dgm:cxn modelId="{E74989E6-90F0-064C-8FAC-C3A92D1B730D}" type="presParOf" srcId="{94914325-7B40-AF47-9928-389AB33D7CE5}" destId="{89053328-17EA-2A4C-8927-623328AFE52B}" srcOrd="2" destOrd="0" presId="urn:microsoft.com/office/officeart/2005/8/layout/hList7"/>
    <dgm:cxn modelId="{38112A6F-C511-FC4C-956E-544F794A5C0A}" type="presParOf" srcId="{94914325-7B40-AF47-9928-389AB33D7CE5}" destId="{3614E2DF-D4C6-A040-8542-F63B251BD6FF}" srcOrd="3" destOrd="0" presId="urn:microsoft.com/office/officeart/2005/8/layout/hList7"/>
    <dgm:cxn modelId="{1D9D691E-B5FC-784B-A56F-EFACCD8BB421}" type="presParOf" srcId="{19F6607E-5952-774D-B44D-A357F6B35D64}" destId="{8E979F41-9150-324D-9A93-B109556A71C5}" srcOrd="3" destOrd="0" presId="urn:microsoft.com/office/officeart/2005/8/layout/hList7"/>
    <dgm:cxn modelId="{60FE5CB0-8E86-DD43-8495-145CE1FAA808}" type="presParOf" srcId="{19F6607E-5952-774D-B44D-A357F6B35D64}" destId="{2E04872F-B5AB-034D-9897-972935F30FCF}" srcOrd="4" destOrd="0" presId="urn:microsoft.com/office/officeart/2005/8/layout/hList7"/>
    <dgm:cxn modelId="{3E1ADEE6-5BB9-AC4D-BAE2-73394E713277}" type="presParOf" srcId="{2E04872F-B5AB-034D-9897-972935F30FCF}" destId="{71F4295E-1920-654A-B798-3189140136FB}" srcOrd="0" destOrd="0" presId="urn:microsoft.com/office/officeart/2005/8/layout/hList7"/>
    <dgm:cxn modelId="{34661811-4615-7842-9D34-A5D3044C0487}" type="presParOf" srcId="{2E04872F-B5AB-034D-9897-972935F30FCF}" destId="{484B768D-52AC-7F46-8155-724EFD86B480}" srcOrd="1" destOrd="0" presId="urn:microsoft.com/office/officeart/2005/8/layout/hList7"/>
    <dgm:cxn modelId="{58DB3A0B-56B7-954E-9FDB-7CC3437E614A}" type="presParOf" srcId="{2E04872F-B5AB-034D-9897-972935F30FCF}" destId="{256A2CA0-C6E2-3E40-A484-7B384B1AD92B}" srcOrd="2" destOrd="0" presId="urn:microsoft.com/office/officeart/2005/8/layout/hList7"/>
    <dgm:cxn modelId="{179EE475-0D0E-4F49-B7E9-CE2068E2D4BF}" type="presParOf" srcId="{2E04872F-B5AB-034D-9897-972935F30FCF}" destId="{80D5E986-65EC-B446-AD10-0364E2CEDD12}" srcOrd="3" destOrd="0" presId="urn:microsoft.com/office/officeart/2005/8/layout/hList7"/>
    <dgm:cxn modelId="{8C470FE0-3B23-3B43-8070-C98F63440D84}" type="presParOf" srcId="{19F6607E-5952-774D-B44D-A357F6B35D64}" destId="{2676EDEE-DF06-8C46-AE3C-5D381D1364B8}" srcOrd="5" destOrd="0" presId="urn:microsoft.com/office/officeart/2005/8/layout/hList7"/>
    <dgm:cxn modelId="{C383D9B0-3EF6-4244-8224-EF3DE8C36F56}" type="presParOf" srcId="{19F6607E-5952-774D-B44D-A357F6B35D64}" destId="{E59C09D0-99A4-1143-B2DC-D1409D1D9D2E}" srcOrd="6" destOrd="0" presId="urn:microsoft.com/office/officeart/2005/8/layout/hList7"/>
    <dgm:cxn modelId="{CF00F427-C16A-3745-A3D8-DCD6F42FE521}" type="presParOf" srcId="{E59C09D0-99A4-1143-B2DC-D1409D1D9D2E}" destId="{3DD3FE97-AAA0-DB42-B00E-110A7C8741F0}" srcOrd="0" destOrd="0" presId="urn:microsoft.com/office/officeart/2005/8/layout/hList7"/>
    <dgm:cxn modelId="{2B160561-123B-024F-8D87-56703AF9FD6E}" type="presParOf" srcId="{E59C09D0-99A4-1143-B2DC-D1409D1D9D2E}" destId="{F99BE738-A059-9C46-B3BC-E8534AEB3C55}" srcOrd="1" destOrd="0" presId="urn:microsoft.com/office/officeart/2005/8/layout/hList7"/>
    <dgm:cxn modelId="{7C5BF2F1-5C54-2F45-8DD8-3A844FE69562}" type="presParOf" srcId="{E59C09D0-99A4-1143-B2DC-D1409D1D9D2E}" destId="{3332ED20-0F85-FB4F-8C26-DD37CDC25BC4}" srcOrd="2" destOrd="0" presId="urn:microsoft.com/office/officeart/2005/8/layout/hList7"/>
    <dgm:cxn modelId="{2DEE388F-9DBE-4E4A-A210-77CAC130FEA8}" type="presParOf" srcId="{E59C09D0-99A4-1143-B2DC-D1409D1D9D2E}" destId="{DC5113B7-B8C0-D64D-8DEE-FCB6DC63199F}" srcOrd="3" destOrd="0" presId="urn:microsoft.com/office/officeart/2005/8/layout/hList7"/>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3A0CFBA-0A3D-438D-95AB-4EC50A4C0C04}"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US"/>
        </a:p>
      </dgm:t>
    </dgm:pt>
    <dgm:pt modelId="{60240F7C-9637-444C-90A7-CF987B93D517}">
      <dgm:prSet custT="1"/>
      <dgm:spPr>
        <a:solidFill>
          <a:srgbClr val="11316C"/>
        </a:solidFill>
        <a:ln>
          <a:solidFill>
            <a:srgbClr val="11316C"/>
          </a:solidFill>
        </a:ln>
      </dgm:spPr>
      <dgm:t>
        <a:bodyPr/>
        <a:lstStyle/>
        <a:p>
          <a:r>
            <a:rPr lang="de-DE" sz="2700" b="1" i="0" baseline="0" dirty="0">
              <a:latin typeface="Open Sans" panose="020B0606030504020204" pitchFamily="34" charset="0"/>
            </a:rPr>
            <a:t>Stärken der einzelnen Angebote erhalten </a:t>
          </a:r>
          <a:endParaRPr lang="en-US" sz="2700" b="1" i="0" dirty="0">
            <a:latin typeface="Open Sans" panose="020B0606030504020204" pitchFamily="34" charset="0"/>
          </a:endParaRPr>
        </a:p>
      </dgm:t>
    </dgm:pt>
    <dgm:pt modelId="{BB019D71-F011-4C8B-9ED3-24E49A432BFB}" type="parTrans" cxnId="{74C3A8AA-671F-4CB9-8CBB-3716C299C2AD}">
      <dgm:prSet/>
      <dgm:spPr/>
      <dgm:t>
        <a:bodyPr/>
        <a:lstStyle/>
        <a:p>
          <a:endParaRPr lang="en-US"/>
        </a:p>
      </dgm:t>
    </dgm:pt>
    <dgm:pt modelId="{6428E636-AA8B-4D66-85A4-C44C758EBBF0}" type="sibTrans" cxnId="{74C3A8AA-671F-4CB9-8CBB-3716C299C2AD}">
      <dgm:prSet/>
      <dgm:spPr/>
      <dgm:t>
        <a:bodyPr/>
        <a:lstStyle/>
        <a:p>
          <a:endParaRPr lang="en-US"/>
        </a:p>
      </dgm:t>
    </dgm:pt>
    <dgm:pt modelId="{7C81A338-F1FE-41F5-A141-687543521391}">
      <dgm:prSet custT="1"/>
      <dgm:spPr>
        <a:solidFill>
          <a:srgbClr val="11316C"/>
        </a:solidFill>
        <a:ln>
          <a:solidFill>
            <a:srgbClr val="11316C"/>
          </a:solidFill>
        </a:ln>
      </dgm:spPr>
      <dgm:t>
        <a:bodyPr/>
        <a:lstStyle/>
        <a:p>
          <a:r>
            <a:rPr lang="de-DE" sz="2700" b="1" i="0" baseline="0" dirty="0">
              <a:latin typeface="Open Sans" panose="020B0606030504020204" pitchFamily="34" charset="0"/>
            </a:rPr>
            <a:t>Kooperationen von Unternehmen stärken – neue Impulse durch Kooperationen mit </a:t>
          </a:r>
          <a:br>
            <a:rPr lang="de-DE" sz="2700" b="1" i="0" baseline="0" dirty="0">
              <a:latin typeface="Open Sans" panose="020B0606030504020204" pitchFamily="34" charset="0"/>
            </a:rPr>
          </a:br>
          <a:r>
            <a:rPr lang="de-DE" sz="2700" b="1" i="0" baseline="0" dirty="0">
              <a:latin typeface="Open Sans" panose="020B0606030504020204" pitchFamily="34" charset="0"/>
            </a:rPr>
            <a:t>Start-ups </a:t>
          </a:r>
          <a:endParaRPr lang="en-US" sz="2700" b="1" i="0" dirty="0">
            <a:latin typeface="Open Sans" panose="020B0606030504020204" pitchFamily="34" charset="0"/>
          </a:endParaRPr>
        </a:p>
      </dgm:t>
    </dgm:pt>
    <dgm:pt modelId="{5F646173-6188-4F03-8367-D3A0EBB186BA}" type="parTrans" cxnId="{3AA8979C-47B9-445D-BFA6-592B463359BD}">
      <dgm:prSet/>
      <dgm:spPr/>
      <dgm:t>
        <a:bodyPr/>
        <a:lstStyle/>
        <a:p>
          <a:endParaRPr lang="en-US"/>
        </a:p>
      </dgm:t>
    </dgm:pt>
    <dgm:pt modelId="{A6D3A1C7-A188-403C-A311-9CED85B955C1}" type="sibTrans" cxnId="{3AA8979C-47B9-445D-BFA6-592B463359BD}">
      <dgm:prSet/>
      <dgm:spPr/>
      <dgm:t>
        <a:bodyPr/>
        <a:lstStyle/>
        <a:p>
          <a:endParaRPr lang="en-US"/>
        </a:p>
      </dgm:t>
    </dgm:pt>
    <dgm:pt modelId="{4CE2F041-E0BE-461A-9FF4-B3DB59E2F5C0}">
      <dgm:prSet custT="1"/>
      <dgm:spPr>
        <a:solidFill>
          <a:srgbClr val="11316C"/>
        </a:solidFill>
        <a:ln>
          <a:solidFill>
            <a:srgbClr val="11316C"/>
          </a:solidFill>
        </a:ln>
      </dgm:spPr>
      <dgm:t>
        <a:bodyPr/>
        <a:lstStyle/>
        <a:p>
          <a:r>
            <a:rPr lang="de-DE" sz="2700" b="1" i="0" baseline="0" dirty="0">
              <a:latin typeface="Open Sans" panose="020B0606030504020204" pitchFamily="34" charset="0"/>
            </a:rPr>
            <a:t>Mehr Transferprodukte </a:t>
          </a:r>
          <a:br>
            <a:rPr lang="de-DE" sz="2700" b="1" i="0" baseline="0" dirty="0">
              <a:latin typeface="Open Sans" panose="020B0606030504020204" pitchFamily="34" charset="0"/>
            </a:rPr>
          </a:br>
          <a:r>
            <a:rPr lang="de-DE" sz="2700" b="1" i="0" baseline="0" dirty="0">
              <a:latin typeface="Open Sans" panose="020B0606030504020204" pitchFamily="34" charset="0"/>
            </a:rPr>
            <a:t>von den Beratenden </a:t>
          </a:r>
          <a:br>
            <a:rPr lang="de-DE" sz="2700" b="1" i="0" baseline="0" dirty="0">
              <a:latin typeface="Open Sans" panose="020B0606030504020204" pitchFamily="34" charset="0"/>
            </a:rPr>
          </a:br>
          <a:r>
            <a:rPr lang="de-DE" sz="2700" b="1" i="0" baseline="0" dirty="0">
              <a:latin typeface="Open Sans" panose="020B0606030504020204" pitchFamily="34" charset="0"/>
            </a:rPr>
            <a:t>bzw. den Programm-verantwortlichen einfordern </a:t>
          </a:r>
          <a:endParaRPr lang="en-US" sz="2700" b="1" i="0" dirty="0">
            <a:latin typeface="Open Sans" panose="020B0606030504020204" pitchFamily="34" charset="0"/>
          </a:endParaRPr>
        </a:p>
      </dgm:t>
    </dgm:pt>
    <dgm:pt modelId="{E5056DC8-60B6-4A5A-8823-F60B7C310BEE}" type="parTrans" cxnId="{ED30F15A-4A4C-4069-A561-F2F2A2FCC9E9}">
      <dgm:prSet/>
      <dgm:spPr/>
      <dgm:t>
        <a:bodyPr/>
        <a:lstStyle/>
        <a:p>
          <a:endParaRPr lang="en-US"/>
        </a:p>
      </dgm:t>
    </dgm:pt>
    <dgm:pt modelId="{805192D2-0379-4187-8DF4-BAFAB4ED9BA5}" type="sibTrans" cxnId="{ED30F15A-4A4C-4069-A561-F2F2A2FCC9E9}">
      <dgm:prSet/>
      <dgm:spPr/>
      <dgm:t>
        <a:bodyPr/>
        <a:lstStyle/>
        <a:p>
          <a:endParaRPr lang="en-US"/>
        </a:p>
      </dgm:t>
    </dgm:pt>
    <dgm:pt modelId="{944E220F-D312-40FB-AACD-3F188ADDA65C}">
      <dgm:prSet custT="1"/>
      <dgm:spPr>
        <a:solidFill>
          <a:srgbClr val="11316C"/>
        </a:solidFill>
        <a:ln>
          <a:solidFill>
            <a:srgbClr val="11316C"/>
          </a:solidFill>
        </a:ln>
      </dgm:spPr>
      <dgm:t>
        <a:bodyPr/>
        <a:lstStyle/>
        <a:p>
          <a:r>
            <a:rPr lang="de-DE" sz="2700" b="1" i="0" baseline="0" dirty="0">
              <a:latin typeface="Open Sans" panose="020B0606030504020204" pitchFamily="34" charset="0"/>
            </a:rPr>
            <a:t>Die Marke </a:t>
          </a:r>
          <a:br>
            <a:rPr lang="de-DE" sz="2700" b="1" i="0" baseline="0" dirty="0">
              <a:latin typeface="Open Sans" panose="020B0606030504020204" pitchFamily="34" charset="0"/>
            </a:rPr>
          </a:br>
          <a:r>
            <a:rPr lang="de-DE" sz="2700" b="1" i="0" baseline="0" dirty="0">
              <a:latin typeface="Open Sans" panose="020B0606030504020204" pitchFamily="34" charset="0"/>
            </a:rPr>
            <a:t>„Horizont Handwerk“ stärken (Kommunikations-konzept) </a:t>
          </a:r>
          <a:endParaRPr lang="en-US" sz="2700" b="1" i="0" dirty="0">
            <a:latin typeface="Open Sans" panose="020B0606030504020204" pitchFamily="34" charset="0"/>
          </a:endParaRPr>
        </a:p>
      </dgm:t>
    </dgm:pt>
    <dgm:pt modelId="{128965A5-1D20-4F5D-BC34-687E0742BEA9}" type="parTrans" cxnId="{99951AF3-B795-48EB-945C-E5A374E98CBD}">
      <dgm:prSet/>
      <dgm:spPr/>
      <dgm:t>
        <a:bodyPr/>
        <a:lstStyle/>
        <a:p>
          <a:endParaRPr lang="en-US"/>
        </a:p>
      </dgm:t>
    </dgm:pt>
    <dgm:pt modelId="{0AE3E225-3ACD-4333-90F7-BD443306F270}" type="sibTrans" cxnId="{99951AF3-B795-48EB-945C-E5A374E98CBD}">
      <dgm:prSet/>
      <dgm:spPr/>
      <dgm:t>
        <a:bodyPr/>
        <a:lstStyle/>
        <a:p>
          <a:endParaRPr lang="en-US"/>
        </a:p>
      </dgm:t>
    </dgm:pt>
    <dgm:pt modelId="{0DBFD361-016E-4AA6-B902-5C13A885627D}" type="pres">
      <dgm:prSet presAssocID="{93A0CFBA-0A3D-438D-95AB-4EC50A4C0C04}" presName="diagram" presStyleCnt="0">
        <dgm:presLayoutVars>
          <dgm:dir/>
          <dgm:resizeHandles val="exact"/>
        </dgm:presLayoutVars>
      </dgm:prSet>
      <dgm:spPr/>
    </dgm:pt>
    <dgm:pt modelId="{B81D2DCA-3DDC-4D5E-8B45-5FE799715B86}" type="pres">
      <dgm:prSet presAssocID="{60240F7C-9637-444C-90A7-CF987B93D517}" presName="node" presStyleLbl="node1" presStyleIdx="0" presStyleCnt="4">
        <dgm:presLayoutVars>
          <dgm:bulletEnabled val="1"/>
        </dgm:presLayoutVars>
      </dgm:prSet>
      <dgm:spPr/>
    </dgm:pt>
    <dgm:pt modelId="{3256D86F-6419-482A-9F94-EA88A4B03DA6}" type="pres">
      <dgm:prSet presAssocID="{6428E636-AA8B-4D66-85A4-C44C758EBBF0}" presName="sibTrans" presStyleCnt="0"/>
      <dgm:spPr/>
    </dgm:pt>
    <dgm:pt modelId="{7E3469ED-C316-4B8A-A124-899518482F4B}" type="pres">
      <dgm:prSet presAssocID="{7C81A338-F1FE-41F5-A141-687543521391}" presName="node" presStyleLbl="node1" presStyleIdx="1" presStyleCnt="4">
        <dgm:presLayoutVars>
          <dgm:bulletEnabled val="1"/>
        </dgm:presLayoutVars>
      </dgm:prSet>
      <dgm:spPr/>
    </dgm:pt>
    <dgm:pt modelId="{DD9C2FE9-679B-4A14-8C68-7C9F82287171}" type="pres">
      <dgm:prSet presAssocID="{A6D3A1C7-A188-403C-A311-9CED85B955C1}" presName="sibTrans" presStyleCnt="0"/>
      <dgm:spPr/>
    </dgm:pt>
    <dgm:pt modelId="{F7487A3D-E43B-4553-A071-A317FFB25E35}" type="pres">
      <dgm:prSet presAssocID="{4CE2F041-E0BE-461A-9FF4-B3DB59E2F5C0}" presName="node" presStyleLbl="node1" presStyleIdx="2" presStyleCnt="4">
        <dgm:presLayoutVars>
          <dgm:bulletEnabled val="1"/>
        </dgm:presLayoutVars>
      </dgm:prSet>
      <dgm:spPr/>
    </dgm:pt>
    <dgm:pt modelId="{F3F3D99C-DF67-4EFB-974F-42CEA6F88CE7}" type="pres">
      <dgm:prSet presAssocID="{805192D2-0379-4187-8DF4-BAFAB4ED9BA5}" presName="sibTrans" presStyleCnt="0"/>
      <dgm:spPr/>
    </dgm:pt>
    <dgm:pt modelId="{E2F832DE-16A3-400C-AD70-226180DC68AC}" type="pres">
      <dgm:prSet presAssocID="{944E220F-D312-40FB-AACD-3F188ADDA65C}" presName="node" presStyleLbl="node1" presStyleIdx="3" presStyleCnt="4">
        <dgm:presLayoutVars>
          <dgm:bulletEnabled val="1"/>
        </dgm:presLayoutVars>
      </dgm:prSet>
      <dgm:spPr/>
    </dgm:pt>
  </dgm:ptLst>
  <dgm:cxnLst>
    <dgm:cxn modelId="{FEE40657-6B96-4638-8979-0199CF57D567}" type="presOf" srcId="{944E220F-D312-40FB-AACD-3F188ADDA65C}" destId="{E2F832DE-16A3-400C-AD70-226180DC68AC}" srcOrd="0" destOrd="0" presId="urn:microsoft.com/office/officeart/2005/8/layout/default"/>
    <dgm:cxn modelId="{ED30F15A-4A4C-4069-A561-F2F2A2FCC9E9}" srcId="{93A0CFBA-0A3D-438D-95AB-4EC50A4C0C04}" destId="{4CE2F041-E0BE-461A-9FF4-B3DB59E2F5C0}" srcOrd="2" destOrd="0" parTransId="{E5056DC8-60B6-4A5A-8823-F60B7C310BEE}" sibTransId="{805192D2-0379-4187-8DF4-BAFAB4ED9BA5}"/>
    <dgm:cxn modelId="{127D7E8D-DD2B-4C6F-859B-C6D645995377}" type="presOf" srcId="{7C81A338-F1FE-41F5-A141-687543521391}" destId="{7E3469ED-C316-4B8A-A124-899518482F4B}" srcOrd="0" destOrd="0" presId="urn:microsoft.com/office/officeart/2005/8/layout/default"/>
    <dgm:cxn modelId="{ED3F6E9C-E5DF-43E0-8596-F46159FCF9F4}" type="presOf" srcId="{4CE2F041-E0BE-461A-9FF4-B3DB59E2F5C0}" destId="{F7487A3D-E43B-4553-A071-A317FFB25E35}" srcOrd="0" destOrd="0" presId="urn:microsoft.com/office/officeart/2005/8/layout/default"/>
    <dgm:cxn modelId="{3AA8979C-47B9-445D-BFA6-592B463359BD}" srcId="{93A0CFBA-0A3D-438D-95AB-4EC50A4C0C04}" destId="{7C81A338-F1FE-41F5-A141-687543521391}" srcOrd="1" destOrd="0" parTransId="{5F646173-6188-4F03-8367-D3A0EBB186BA}" sibTransId="{A6D3A1C7-A188-403C-A311-9CED85B955C1}"/>
    <dgm:cxn modelId="{36FF51A7-1544-4DC1-BDA2-CD6218C53AE6}" type="presOf" srcId="{93A0CFBA-0A3D-438D-95AB-4EC50A4C0C04}" destId="{0DBFD361-016E-4AA6-B902-5C13A885627D}" srcOrd="0" destOrd="0" presId="urn:microsoft.com/office/officeart/2005/8/layout/default"/>
    <dgm:cxn modelId="{74C3A8AA-671F-4CB9-8CBB-3716C299C2AD}" srcId="{93A0CFBA-0A3D-438D-95AB-4EC50A4C0C04}" destId="{60240F7C-9637-444C-90A7-CF987B93D517}" srcOrd="0" destOrd="0" parTransId="{BB019D71-F011-4C8B-9ED3-24E49A432BFB}" sibTransId="{6428E636-AA8B-4D66-85A4-C44C758EBBF0}"/>
    <dgm:cxn modelId="{D54B12E4-A681-4674-BFD3-8FD144D6D86F}" type="presOf" srcId="{60240F7C-9637-444C-90A7-CF987B93D517}" destId="{B81D2DCA-3DDC-4D5E-8B45-5FE799715B86}" srcOrd="0" destOrd="0" presId="urn:microsoft.com/office/officeart/2005/8/layout/default"/>
    <dgm:cxn modelId="{99951AF3-B795-48EB-945C-E5A374E98CBD}" srcId="{93A0CFBA-0A3D-438D-95AB-4EC50A4C0C04}" destId="{944E220F-D312-40FB-AACD-3F188ADDA65C}" srcOrd="3" destOrd="0" parTransId="{128965A5-1D20-4F5D-BC34-687E0742BEA9}" sibTransId="{0AE3E225-3ACD-4333-90F7-BD443306F270}"/>
    <dgm:cxn modelId="{2ACCAAA5-2220-4B20-B197-7A3E5C13255F}" type="presParOf" srcId="{0DBFD361-016E-4AA6-B902-5C13A885627D}" destId="{B81D2DCA-3DDC-4D5E-8B45-5FE799715B86}" srcOrd="0" destOrd="0" presId="urn:microsoft.com/office/officeart/2005/8/layout/default"/>
    <dgm:cxn modelId="{86201562-FC51-4772-AD95-2F37DE11A8FB}" type="presParOf" srcId="{0DBFD361-016E-4AA6-B902-5C13A885627D}" destId="{3256D86F-6419-482A-9F94-EA88A4B03DA6}" srcOrd="1" destOrd="0" presId="urn:microsoft.com/office/officeart/2005/8/layout/default"/>
    <dgm:cxn modelId="{DF967C9E-C743-408D-A89C-9852DAD542D7}" type="presParOf" srcId="{0DBFD361-016E-4AA6-B902-5C13A885627D}" destId="{7E3469ED-C316-4B8A-A124-899518482F4B}" srcOrd="2" destOrd="0" presId="urn:microsoft.com/office/officeart/2005/8/layout/default"/>
    <dgm:cxn modelId="{4E2EC105-D970-4671-975F-9C87E058FA7D}" type="presParOf" srcId="{0DBFD361-016E-4AA6-B902-5C13A885627D}" destId="{DD9C2FE9-679B-4A14-8C68-7C9F82287171}" srcOrd="3" destOrd="0" presId="urn:microsoft.com/office/officeart/2005/8/layout/default"/>
    <dgm:cxn modelId="{D4DFECE5-3DD5-4D6F-8D42-54BA47C63203}" type="presParOf" srcId="{0DBFD361-016E-4AA6-B902-5C13A885627D}" destId="{F7487A3D-E43B-4553-A071-A317FFB25E35}" srcOrd="4" destOrd="0" presId="urn:microsoft.com/office/officeart/2005/8/layout/default"/>
    <dgm:cxn modelId="{CCEF6AD5-FC4D-4999-A394-9BB4502470F0}" type="presParOf" srcId="{0DBFD361-016E-4AA6-B902-5C13A885627D}" destId="{F3F3D99C-DF67-4EFB-974F-42CEA6F88CE7}" srcOrd="5" destOrd="0" presId="urn:microsoft.com/office/officeart/2005/8/layout/default"/>
    <dgm:cxn modelId="{A64DC63F-9D9A-4706-B1CF-CF14E90CF006}" type="presParOf" srcId="{0DBFD361-016E-4AA6-B902-5C13A885627D}" destId="{E2F832DE-16A3-400C-AD70-226180DC68AC}" srcOrd="6"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FAC600F-B150-884B-86DF-E3704220EE29}">
      <dsp:nvSpPr>
        <dsp:cNvPr id="0" name=""/>
        <dsp:cNvSpPr/>
      </dsp:nvSpPr>
      <dsp:spPr>
        <a:xfrm>
          <a:off x="9" y="0"/>
          <a:ext cx="2376074" cy="4968874"/>
        </a:xfrm>
        <a:prstGeom prst="roundRect">
          <a:avLst>
            <a:gd name="adj" fmla="val 10000"/>
          </a:avLst>
        </a:prstGeom>
        <a:solidFill>
          <a:srgbClr val="F6AB8E"/>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62280" tIns="462280" rIns="462280" bIns="462280" numCol="1" spcCol="1270" anchor="t" anchorCtr="1">
          <a:noAutofit/>
        </a:bodyPr>
        <a:lstStyle/>
        <a:p>
          <a:pPr marL="0" lvl="0" indent="0" algn="ctr" defTabSz="2889250">
            <a:lnSpc>
              <a:spcPct val="90000"/>
            </a:lnSpc>
            <a:spcBef>
              <a:spcPct val="0"/>
            </a:spcBef>
            <a:spcAft>
              <a:spcPct val="35000"/>
            </a:spcAft>
            <a:buNone/>
          </a:pPr>
          <a:endParaRPr lang="de-DE" sz="6500" kern="1200" dirty="0"/>
        </a:p>
      </dsp:txBody>
      <dsp:txXfrm>
        <a:off x="9" y="1987550"/>
        <a:ext cx="2376074" cy="1987550"/>
      </dsp:txXfrm>
    </dsp:sp>
    <dsp:sp modelId="{4F843DBA-148F-0648-BE06-A80EE1925C62}">
      <dsp:nvSpPr>
        <dsp:cNvPr id="0" name=""/>
        <dsp:cNvSpPr/>
      </dsp:nvSpPr>
      <dsp:spPr>
        <a:xfrm>
          <a:off x="663360" y="598506"/>
          <a:ext cx="1053886" cy="1053886"/>
        </a:xfrm>
        <a:prstGeom prst="ellipse">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3017D97D-E449-E147-BA36-4A80D8301616}">
      <dsp:nvSpPr>
        <dsp:cNvPr id="0" name=""/>
        <dsp:cNvSpPr/>
      </dsp:nvSpPr>
      <dsp:spPr>
        <a:xfrm>
          <a:off x="2449623" y="0"/>
          <a:ext cx="2376074" cy="4968874"/>
        </a:xfrm>
        <a:prstGeom prst="roundRect">
          <a:avLst>
            <a:gd name="adj" fmla="val 10000"/>
          </a:avLst>
        </a:prstGeom>
        <a:solidFill>
          <a:srgbClr val="86D48B"/>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62280" tIns="462280" rIns="462280" bIns="462280" numCol="1" spcCol="1270" anchor="t" anchorCtr="0">
          <a:noAutofit/>
        </a:bodyPr>
        <a:lstStyle/>
        <a:p>
          <a:pPr marL="0" lvl="0" indent="0" algn="ctr" defTabSz="2889250">
            <a:lnSpc>
              <a:spcPct val="90000"/>
            </a:lnSpc>
            <a:spcBef>
              <a:spcPct val="0"/>
            </a:spcBef>
            <a:spcAft>
              <a:spcPct val="35000"/>
            </a:spcAft>
            <a:buNone/>
          </a:pPr>
          <a:endParaRPr lang="de-DE" sz="6500" kern="1200" dirty="0"/>
        </a:p>
      </dsp:txBody>
      <dsp:txXfrm>
        <a:off x="2449623" y="1987550"/>
        <a:ext cx="2376074" cy="1987550"/>
      </dsp:txXfrm>
    </dsp:sp>
    <dsp:sp modelId="{3614E2DF-D4C6-A040-8542-F63B251BD6FF}">
      <dsp:nvSpPr>
        <dsp:cNvPr id="0" name=""/>
        <dsp:cNvSpPr/>
      </dsp:nvSpPr>
      <dsp:spPr>
        <a:xfrm>
          <a:off x="3110717" y="598506"/>
          <a:ext cx="1053886" cy="1053886"/>
        </a:xfrm>
        <a:prstGeom prst="ellipse">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71F4295E-1920-654A-B798-3189140136FB}">
      <dsp:nvSpPr>
        <dsp:cNvPr id="0" name=""/>
        <dsp:cNvSpPr/>
      </dsp:nvSpPr>
      <dsp:spPr>
        <a:xfrm>
          <a:off x="4896980" y="0"/>
          <a:ext cx="2376074" cy="4968874"/>
        </a:xfrm>
        <a:prstGeom prst="roundRect">
          <a:avLst>
            <a:gd name="adj" fmla="val 10000"/>
          </a:avLst>
        </a:prstGeom>
        <a:solidFill>
          <a:srgbClr val="A1B3DD"/>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62280" tIns="462280" rIns="462280" bIns="462280" numCol="1" spcCol="1270" anchor="t" anchorCtr="0">
          <a:noAutofit/>
        </a:bodyPr>
        <a:lstStyle/>
        <a:p>
          <a:pPr marL="0" lvl="0" indent="0" algn="ctr" defTabSz="2889250">
            <a:lnSpc>
              <a:spcPct val="90000"/>
            </a:lnSpc>
            <a:spcBef>
              <a:spcPct val="0"/>
            </a:spcBef>
            <a:spcAft>
              <a:spcPct val="35000"/>
            </a:spcAft>
            <a:buNone/>
          </a:pPr>
          <a:endParaRPr lang="de-DE" sz="6500" kern="1200" dirty="0"/>
        </a:p>
      </dsp:txBody>
      <dsp:txXfrm>
        <a:off x="4896980" y="1987550"/>
        <a:ext cx="2376074" cy="1987550"/>
      </dsp:txXfrm>
    </dsp:sp>
    <dsp:sp modelId="{80D5E986-65EC-B446-AD10-0364E2CEDD12}">
      <dsp:nvSpPr>
        <dsp:cNvPr id="0" name=""/>
        <dsp:cNvSpPr/>
      </dsp:nvSpPr>
      <dsp:spPr>
        <a:xfrm>
          <a:off x="5558074" y="598506"/>
          <a:ext cx="1053886" cy="1053886"/>
        </a:xfrm>
        <a:prstGeom prst="ellipse">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3DD3FE97-AAA0-DB42-B00E-110A7C8741F0}">
      <dsp:nvSpPr>
        <dsp:cNvPr id="0" name=""/>
        <dsp:cNvSpPr/>
      </dsp:nvSpPr>
      <dsp:spPr>
        <a:xfrm>
          <a:off x="7344337" y="0"/>
          <a:ext cx="2376074" cy="4968874"/>
        </a:xfrm>
        <a:prstGeom prst="roundRect">
          <a:avLst>
            <a:gd name="adj" fmla="val 10000"/>
          </a:avLst>
        </a:prstGeom>
        <a:solidFill>
          <a:srgbClr val="A4D8E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6464" tIns="156464" rIns="156464" bIns="156464" numCol="1" spcCol="1270" anchor="t" anchorCtr="0">
          <a:noAutofit/>
        </a:bodyPr>
        <a:lstStyle/>
        <a:p>
          <a:pPr marL="0" lvl="0" indent="0" algn="ctr" defTabSz="977900">
            <a:lnSpc>
              <a:spcPct val="90000"/>
            </a:lnSpc>
            <a:spcBef>
              <a:spcPct val="0"/>
            </a:spcBef>
            <a:spcAft>
              <a:spcPct val="35000"/>
            </a:spcAft>
            <a:buNone/>
          </a:pPr>
          <a:r>
            <a:rPr lang="de-DE" sz="2200" b="1" i="0" kern="1200" dirty="0">
              <a:latin typeface="Open Sans" panose="020B0606030504020204" pitchFamily="34" charset="0"/>
            </a:rPr>
            <a:t> </a:t>
          </a:r>
        </a:p>
      </dsp:txBody>
      <dsp:txXfrm>
        <a:off x="7344337" y="1987550"/>
        <a:ext cx="2376074" cy="1987550"/>
      </dsp:txXfrm>
    </dsp:sp>
    <dsp:sp modelId="{DC5113B7-B8C0-D64D-8DEE-FCB6DC63199F}">
      <dsp:nvSpPr>
        <dsp:cNvPr id="0" name=""/>
        <dsp:cNvSpPr/>
      </dsp:nvSpPr>
      <dsp:spPr>
        <a:xfrm>
          <a:off x="8005431" y="598506"/>
          <a:ext cx="1053886" cy="1053886"/>
        </a:xfrm>
        <a:prstGeom prst="ellipse">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10C80824-2564-B54D-A88E-B3B6BF3214CD}">
      <dsp:nvSpPr>
        <dsp:cNvPr id="0" name=""/>
        <dsp:cNvSpPr/>
      </dsp:nvSpPr>
      <dsp:spPr>
        <a:xfrm>
          <a:off x="7962613" y="4326430"/>
          <a:ext cx="1115603" cy="466599"/>
        </a:xfrm>
        <a:prstGeom prst="leftRightArrow">
          <a:avLst/>
        </a:prstGeom>
        <a:solidFill>
          <a:srgbClr val="FFF038">
            <a:alpha val="0"/>
          </a:srgb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81D2DCA-3DDC-4D5E-8B45-5FE799715B86}">
      <dsp:nvSpPr>
        <dsp:cNvPr id="0" name=""/>
        <dsp:cNvSpPr/>
      </dsp:nvSpPr>
      <dsp:spPr>
        <a:xfrm>
          <a:off x="553950" y="1726"/>
          <a:ext cx="3898761" cy="2339256"/>
        </a:xfrm>
        <a:prstGeom prst="rect">
          <a:avLst/>
        </a:prstGeom>
        <a:solidFill>
          <a:srgbClr val="11316C"/>
        </a:solidFill>
        <a:ln w="12700" cap="flat" cmpd="sng" algn="ctr">
          <a:solidFill>
            <a:srgbClr val="11316C"/>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de-DE" sz="2700" b="1" i="0" kern="1200" baseline="0" dirty="0">
              <a:latin typeface="Open Sans" panose="020B0606030504020204" pitchFamily="34" charset="0"/>
            </a:rPr>
            <a:t>Stärken der einzelnen Angebote erhalten </a:t>
          </a:r>
          <a:endParaRPr lang="en-US" sz="2700" b="1" i="0" kern="1200" dirty="0">
            <a:latin typeface="Open Sans" panose="020B0606030504020204" pitchFamily="34" charset="0"/>
          </a:endParaRPr>
        </a:p>
      </dsp:txBody>
      <dsp:txXfrm>
        <a:off x="553950" y="1726"/>
        <a:ext cx="3898761" cy="2339256"/>
      </dsp:txXfrm>
    </dsp:sp>
    <dsp:sp modelId="{7E3469ED-C316-4B8A-A124-899518482F4B}">
      <dsp:nvSpPr>
        <dsp:cNvPr id="0" name=""/>
        <dsp:cNvSpPr/>
      </dsp:nvSpPr>
      <dsp:spPr>
        <a:xfrm>
          <a:off x="4842588" y="1726"/>
          <a:ext cx="3898761" cy="2339256"/>
        </a:xfrm>
        <a:prstGeom prst="rect">
          <a:avLst/>
        </a:prstGeom>
        <a:solidFill>
          <a:srgbClr val="11316C"/>
        </a:solidFill>
        <a:ln w="12700" cap="flat" cmpd="sng" algn="ctr">
          <a:solidFill>
            <a:srgbClr val="11316C"/>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de-DE" sz="2700" b="1" i="0" kern="1200" baseline="0" dirty="0">
              <a:latin typeface="Open Sans" panose="020B0606030504020204" pitchFamily="34" charset="0"/>
            </a:rPr>
            <a:t>Kooperationen von Unternehmen stärken – neue Impulse durch Kooperationen mit </a:t>
          </a:r>
          <a:br>
            <a:rPr lang="de-DE" sz="2700" b="1" i="0" kern="1200" baseline="0" dirty="0">
              <a:latin typeface="Open Sans" panose="020B0606030504020204" pitchFamily="34" charset="0"/>
            </a:rPr>
          </a:br>
          <a:r>
            <a:rPr lang="de-DE" sz="2700" b="1" i="0" kern="1200" baseline="0" dirty="0">
              <a:latin typeface="Open Sans" panose="020B0606030504020204" pitchFamily="34" charset="0"/>
            </a:rPr>
            <a:t>Start-ups </a:t>
          </a:r>
          <a:endParaRPr lang="en-US" sz="2700" b="1" i="0" kern="1200" dirty="0">
            <a:latin typeface="Open Sans" panose="020B0606030504020204" pitchFamily="34" charset="0"/>
          </a:endParaRPr>
        </a:p>
      </dsp:txBody>
      <dsp:txXfrm>
        <a:off x="4842588" y="1726"/>
        <a:ext cx="3898761" cy="2339256"/>
      </dsp:txXfrm>
    </dsp:sp>
    <dsp:sp modelId="{F7487A3D-E43B-4553-A071-A317FFB25E35}">
      <dsp:nvSpPr>
        <dsp:cNvPr id="0" name=""/>
        <dsp:cNvSpPr/>
      </dsp:nvSpPr>
      <dsp:spPr>
        <a:xfrm>
          <a:off x="553950" y="2730859"/>
          <a:ext cx="3898761" cy="2339256"/>
        </a:xfrm>
        <a:prstGeom prst="rect">
          <a:avLst/>
        </a:prstGeom>
        <a:solidFill>
          <a:srgbClr val="11316C"/>
        </a:solidFill>
        <a:ln w="12700" cap="flat" cmpd="sng" algn="ctr">
          <a:solidFill>
            <a:srgbClr val="11316C"/>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de-DE" sz="2700" b="1" i="0" kern="1200" baseline="0" dirty="0">
              <a:latin typeface="Open Sans" panose="020B0606030504020204" pitchFamily="34" charset="0"/>
            </a:rPr>
            <a:t>Mehr Transferprodukte </a:t>
          </a:r>
          <a:br>
            <a:rPr lang="de-DE" sz="2700" b="1" i="0" kern="1200" baseline="0" dirty="0">
              <a:latin typeface="Open Sans" panose="020B0606030504020204" pitchFamily="34" charset="0"/>
            </a:rPr>
          </a:br>
          <a:r>
            <a:rPr lang="de-DE" sz="2700" b="1" i="0" kern="1200" baseline="0" dirty="0">
              <a:latin typeface="Open Sans" panose="020B0606030504020204" pitchFamily="34" charset="0"/>
            </a:rPr>
            <a:t>von den Beratenden </a:t>
          </a:r>
          <a:br>
            <a:rPr lang="de-DE" sz="2700" b="1" i="0" kern="1200" baseline="0" dirty="0">
              <a:latin typeface="Open Sans" panose="020B0606030504020204" pitchFamily="34" charset="0"/>
            </a:rPr>
          </a:br>
          <a:r>
            <a:rPr lang="de-DE" sz="2700" b="1" i="0" kern="1200" baseline="0" dirty="0">
              <a:latin typeface="Open Sans" panose="020B0606030504020204" pitchFamily="34" charset="0"/>
            </a:rPr>
            <a:t>bzw. den Programm-verantwortlichen einfordern </a:t>
          </a:r>
          <a:endParaRPr lang="en-US" sz="2700" b="1" i="0" kern="1200" dirty="0">
            <a:latin typeface="Open Sans" panose="020B0606030504020204" pitchFamily="34" charset="0"/>
          </a:endParaRPr>
        </a:p>
      </dsp:txBody>
      <dsp:txXfrm>
        <a:off x="553950" y="2730859"/>
        <a:ext cx="3898761" cy="2339256"/>
      </dsp:txXfrm>
    </dsp:sp>
    <dsp:sp modelId="{E2F832DE-16A3-400C-AD70-226180DC68AC}">
      <dsp:nvSpPr>
        <dsp:cNvPr id="0" name=""/>
        <dsp:cNvSpPr/>
      </dsp:nvSpPr>
      <dsp:spPr>
        <a:xfrm>
          <a:off x="4842588" y="2730859"/>
          <a:ext cx="3898761" cy="2339256"/>
        </a:xfrm>
        <a:prstGeom prst="rect">
          <a:avLst/>
        </a:prstGeom>
        <a:solidFill>
          <a:srgbClr val="11316C"/>
        </a:solidFill>
        <a:ln w="12700" cap="flat" cmpd="sng" algn="ctr">
          <a:solidFill>
            <a:srgbClr val="11316C"/>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de-DE" sz="2700" b="1" i="0" kern="1200" baseline="0" dirty="0">
              <a:latin typeface="Open Sans" panose="020B0606030504020204" pitchFamily="34" charset="0"/>
            </a:rPr>
            <a:t>Die Marke </a:t>
          </a:r>
          <a:br>
            <a:rPr lang="de-DE" sz="2700" b="1" i="0" kern="1200" baseline="0" dirty="0">
              <a:latin typeface="Open Sans" panose="020B0606030504020204" pitchFamily="34" charset="0"/>
            </a:rPr>
          </a:br>
          <a:r>
            <a:rPr lang="de-DE" sz="2700" b="1" i="0" kern="1200" baseline="0" dirty="0">
              <a:latin typeface="Open Sans" panose="020B0606030504020204" pitchFamily="34" charset="0"/>
            </a:rPr>
            <a:t>„Horizont Handwerk“ stärken (Kommunikations-konzept) </a:t>
          </a:r>
          <a:endParaRPr lang="en-US" sz="2700" b="1" i="0" kern="1200" dirty="0">
            <a:latin typeface="Open Sans" panose="020B0606030504020204" pitchFamily="34" charset="0"/>
          </a:endParaRPr>
        </a:p>
      </dsp:txBody>
      <dsp:txXfrm>
        <a:off x="4842588" y="2730859"/>
        <a:ext cx="3898761" cy="2339256"/>
      </dsp:txXfrm>
    </dsp:sp>
  </dsp:spTree>
</dsp:drawing>
</file>

<file path=ppt/diagrams/layout1.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1" i="0">
                <a:latin typeface="Open Sans" panose="020B0606030504020204" pitchFamily="34" charset="0"/>
              </a:defRPr>
            </a:lvl1pPr>
          </a:lstStyle>
          <a:p>
            <a:endParaRPr lang="de-DE" dirty="0"/>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1" i="0">
                <a:latin typeface="Open Sans" panose="020B0606030504020204" pitchFamily="34" charset="0"/>
              </a:defRPr>
            </a:lvl1pPr>
          </a:lstStyle>
          <a:p>
            <a:fld id="{C04D65EC-2696-8D46-9B09-113AC8D9C592}" type="datetimeFigureOut">
              <a:rPr lang="de-DE" smtClean="0"/>
              <a:pPr/>
              <a:t>12.08.25</a:t>
            </a:fld>
            <a:endParaRPr lang="de-DE" dirty="0"/>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dirty="0"/>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1" i="0">
                <a:latin typeface="Open Sans" panose="020B0606030504020204" pitchFamily="34" charset="0"/>
              </a:defRPr>
            </a:lvl1pPr>
          </a:lstStyle>
          <a:p>
            <a:endParaRPr lang="de-DE" dirty="0"/>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1" i="0">
                <a:latin typeface="Open Sans" panose="020B0606030504020204" pitchFamily="34" charset="0"/>
              </a:defRPr>
            </a:lvl1pPr>
          </a:lstStyle>
          <a:p>
            <a:fld id="{B7EC92C0-A03A-564F-B619-2E763F1E067E}" type="slidenum">
              <a:rPr lang="de-DE" smtClean="0"/>
              <a:pPr/>
              <a:t>‹Nr.›</a:t>
            </a:fld>
            <a:endParaRPr lang="de-DE" dirty="0"/>
          </a:p>
        </p:txBody>
      </p:sp>
    </p:spTree>
    <p:extLst>
      <p:ext uri="{BB962C8B-B14F-4D97-AF65-F5344CB8AC3E}">
        <p14:creationId xmlns:p14="http://schemas.microsoft.com/office/powerpoint/2010/main" val="1817005146"/>
      </p:ext>
    </p:extLst>
  </p:cSld>
  <p:clrMap bg1="lt1" tx1="dk1" bg2="lt2" tx2="dk2" accent1="accent1" accent2="accent2" accent3="accent3" accent4="accent4" accent5="accent5" accent6="accent6" hlink="hlink" folHlink="folHlink"/>
  <p:notesStyle>
    <a:lvl1pPr marL="0" algn="l" defTabSz="914400" rtl="0" eaLnBrk="1" latinLnBrk="0" hangingPunct="1">
      <a:defRPr sz="1200" b="1" i="0" kern="1200">
        <a:solidFill>
          <a:schemeClr val="tx1"/>
        </a:solidFill>
        <a:latin typeface="Open Sans" panose="020B0606030504020204" pitchFamily="34" charset="0"/>
        <a:ea typeface="+mn-ea"/>
        <a:cs typeface="+mn-cs"/>
      </a:defRPr>
    </a:lvl1pPr>
    <a:lvl2pPr marL="457200" algn="l" defTabSz="914400" rtl="0" eaLnBrk="1" latinLnBrk="0" hangingPunct="1">
      <a:defRPr sz="1200" b="1" i="0" kern="1200">
        <a:solidFill>
          <a:schemeClr val="tx1"/>
        </a:solidFill>
        <a:latin typeface="Open Sans" panose="020B0606030504020204" pitchFamily="34" charset="0"/>
        <a:ea typeface="+mn-ea"/>
        <a:cs typeface="+mn-cs"/>
      </a:defRPr>
    </a:lvl2pPr>
    <a:lvl3pPr marL="914400" algn="l" defTabSz="914400" rtl="0" eaLnBrk="1" latinLnBrk="0" hangingPunct="1">
      <a:defRPr sz="1200" b="1" i="0" kern="1200">
        <a:solidFill>
          <a:schemeClr val="tx1"/>
        </a:solidFill>
        <a:latin typeface="Open Sans" panose="020B0606030504020204" pitchFamily="34" charset="0"/>
        <a:ea typeface="+mn-ea"/>
        <a:cs typeface="+mn-cs"/>
      </a:defRPr>
    </a:lvl3pPr>
    <a:lvl4pPr marL="1371600" algn="l" defTabSz="914400" rtl="0" eaLnBrk="1" latinLnBrk="0" hangingPunct="1">
      <a:defRPr sz="1200" b="1" i="0" kern="1200">
        <a:solidFill>
          <a:schemeClr val="tx1"/>
        </a:solidFill>
        <a:latin typeface="Open Sans" panose="020B0606030504020204" pitchFamily="34" charset="0"/>
        <a:ea typeface="+mn-ea"/>
        <a:cs typeface="+mn-cs"/>
      </a:defRPr>
    </a:lvl4pPr>
    <a:lvl5pPr marL="1828800" algn="l" defTabSz="914400" rtl="0" eaLnBrk="1" latinLnBrk="0" hangingPunct="1">
      <a:defRPr sz="1200" b="1" i="0" kern="1200">
        <a:solidFill>
          <a:schemeClr val="tx1"/>
        </a:solidFill>
        <a:latin typeface="Open Sans" panose="020B0606030504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B7EC92C0-A03A-564F-B619-2E763F1E067E}" type="slidenum">
              <a:rPr lang="de-DE" smtClean="0"/>
              <a:pPr/>
              <a:t>10</a:t>
            </a:fld>
            <a:endParaRPr lang="de-DE" dirty="0"/>
          </a:p>
        </p:txBody>
      </p:sp>
    </p:spTree>
    <p:extLst>
      <p:ext uri="{BB962C8B-B14F-4D97-AF65-F5344CB8AC3E}">
        <p14:creationId xmlns:p14="http://schemas.microsoft.com/office/powerpoint/2010/main" val="14733605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B7EC92C0-A03A-564F-B619-2E763F1E067E}" type="slidenum">
              <a:rPr lang="de-DE" smtClean="0"/>
              <a:pPr/>
              <a:t>14</a:t>
            </a:fld>
            <a:endParaRPr lang="de-DE" dirty="0"/>
          </a:p>
        </p:txBody>
      </p:sp>
    </p:spTree>
    <p:extLst>
      <p:ext uri="{BB962C8B-B14F-4D97-AF65-F5344CB8AC3E}">
        <p14:creationId xmlns:p14="http://schemas.microsoft.com/office/powerpoint/2010/main" val="23273352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125F97-BDB5-FA1C-1703-BD60317D4E34}"/>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ADB2ED13-6360-73BE-3CDD-CAA4E2744012}"/>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DFF5BFD4-DB8C-22AA-A3CD-A0C995DE170F}"/>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D8DA0BFB-B670-D464-7916-1C0551DD2EB4}"/>
              </a:ext>
            </a:extLst>
          </p:cNvPr>
          <p:cNvSpPr>
            <a:spLocks noGrp="1"/>
          </p:cNvSpPr>
          <p:nvPr>
            <p:ph type="sldNum" sz="quarter" idx="5"/>
          </p:nvPr>
        </p:nvSpPr>
        <p:spPr/>
        <p:txBody>
          <a:bodyPr/>
          <a:lstStyle/>
          <a:p>
            <a:fld id="{B7EC92C0-A03A-564F-B619-2E763F1E067E}" type="slidenum">
              <a:rPr lang="de-DE" smtClean="0"/>
              <a:pPr/>
              <a:t>32</a:t>
            </a:fld>
            <a:endParaRPr lang="de-DE" dirty="0"/>
          </a:p>
        </p:txBody>
      </p:sp>
    </p:spTree>
    <p:extLst>
      <p:ext uri="{BB962C8B-B14F-4D97-AF65-F5344CB8AC3E}">
        <p14:creationId xmlns:p14="http://schemas.microsoft.com/office/powerpoint/2010/main" val="17919086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B7EC92C0-A03A-564F-B619-2E763F1E067E}" type="slidenum">
              <a:rPr lang="de-DE" smtClean="0"/>
              <a:pPr/>
              <a:t>33</a:t>
            </a:fld>
            <a:endParaRPr lang="de-DE" dirty="0"/>
          </a:p>
        </p:txBody>
      </p:sp>
    </p:spTree>
    <p:extLst>
      <p:ext uri="{BB962C8B-B14F-4D97-AF65-F5344CB8AC3E}">
        <p14:creationId xmlns:p14="http://schemas.microsoft.com/office/powerpoint/2010/main" val="2548615342"/>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8.svg"/><Relationship Id="rId7" Type="http://schemas.openxmlformats.org/officeDocument/2006/relationships/image" Target="../media/image29.sv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21.png"/><Relationship Id="rId11" Type="http://schemas.openxmlformats.org/officeDocument/2006/relationships/image" Target="../media/image31.svg"/><Relationship Id="rId5" Type="http://schemas.openxmlformats.org/officeDocument/2006/relationships/image" Target="../media/image28.svg"/><Relationship Id="rId10" Type="http://schemas.openxmlformats.org/officeDocument/2006/relationships/image" Target="../media/image30.png"/><Relationship Id="rId4" Type="http://schemas.openxmlformats.org/officeDocument/2006/relationships/image" Target="../media/image27.png"/><Relationship Id="rId9" Type="http://schemas.openxmlformats.org/officeDocument/2006/relationships/image" Target="../media/image26.svg"/></Relationships>
</file>

<file path=ppt/slideLayouts/_rels/slideLayout1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35.svg"/><Relationship Id="rId3" Type="http://schemas.openxmlformats.org/officeDocument/2006/relationships/image" Target="../media/image33.svg"/><Relationship Id="rId7" Type="http://schemas.openxmlformats.org/officeDocument/2006/relationships/image" Target="../media/image31.svg"/><Relationship Id="rId12" Type="http://schemas.openxmlformats.org/officeDocument/2006/relationships/image" Target="../media/image34.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0.png"/><Relationship Id="rId11" Type="http://schemas.openxmlformats.org/officeDocument/2006/relationships/image" Target="../media/image22.svg"/><Relationship Id="rId5" Type="http://schemas.openxmlformats.org/officeDocument/2006/relationships/image" Target="../media/image18.svg"/><Relationship Id="rId15" Type="http://schemas.openxmlformats.org/officeDocument/2006/relationships/image" Target="../media/image37.png"/><Relationship Id="rId10" Type="http://schemas.openxmlformats.org/officeDocument/2006/relationships/image" Target="../media/image21.png"/><Relationship Id="rId4" Type="http://schemas.openxmlformats.org/officeDocument/2006/relationships/image" Target="../media/image17.png"/><Relationship Id="rId9" Type="http://schemas.openxmlformats.org/officeDocument/2006/relationships/image" Target="../media/image26.svg"/><Relationship Id="rId14" Type="http://schemas.openxmlformats.org/officeDocument/2006/relationships/image" Target="../media/image36.png"/></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18.svg"/><Relationship Id="rId7" Type="http://schemas.openxmlformats.org/officeDocument/2006/relationships/image" Target="../media/image29.sv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21.png"/><Relationship Id="rId5" Type="http://schemas.openxmlformats.org/officeDocument/2006/relationships/image" Target="../media/image28.svg"/><Relationship Id="rId10" Type="http://schemas.openxmlformats.org/officeDocument/2006/relationships/image" Target="../media/image37.png"/><Relationship Id="rId4" Type="http://schemas.openxmlformats.org/officeDocument/2006/relationships/image" Target="../media/image27.png"/><Relationship Id="rId9" Type="http://schemas.openxmlformats.org/officeDocument/2006/relationships/image" Target="../media/image31.svg"/></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30.png"/><Relationship Id="rId13" Type="http://schemas.openxmlformats.org/officeDocument/2006/relationships/image" Target="../media/image41.png"/><Relationship Id="rId3" Type="http://schemas.openxmlformats.org/officeDocument/2006/relationships/image" Target="../media/image18.svg"/><Relationship Id="rId7" Type="http://schemas.openxmlformats.org/officeDocument/2006/relationships/image" Target="../media/image29.svg"/><Relationship Id="rId12" Type="http://schemas.openxmlformats.org/officeDocument/2006/relationships/image" Target="../media/image40.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21.png"/><Relationship Id="rId11" Type="http://schemas.openxmlformats.org/officeDocument/2006/relationships/image" Target="../media/image39.png"/><Relationship Id="rId5" Type="http://schemas.openxmlformats.org/officeDocument/2006/relationships/image" Target="../media/image28.svg"/><Relationship Id="rId10" Type="http://schemas.openxmlformats.org/officeDocument/2006/relationships/image" Target="../media/image38.png"/><Relationship Id="rId4" Type="http://schemas.openxmlformats.org/officeDocument/2006/relationships/image" Target="../media/image27.png"/><Relationship Id="rId9" Type="http://schemas.openxmlformats.org/officeDocument/2006/relationships/image" Target="../media/image31.svg"/></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18.svg"/><Relationship Id="rId7" Type="http://schemas.openxmlformats.org/officeDocument/2006/relationships/image" Target="../media/image29.svg"/><Relationship Id="rId12" Type="http://schemas.openxmlformats.org/officeDocument/2006/relationships/image" Target="../media/image44.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21.png"/><Relationship Id="rId11" Type="http://schemas.openxmlformats.org/officeDocument/2006/relationships/image" Target="../media/image43.png"/><Relationship Id="rId5" Type="http://schemas.openxmlformats.org/officeDocument/2006/relationships/image" Target="../media/image28.svg"/><Relationship Id="rId10" Type="http://schemas.openxmlformats.org/officeDocument/2006/relationships/image" Target="../media/image42.png"/><Relationship Id="rId4" Type="http://schemas.openxmlformats.org/officeDocument/2006/relationships/image" Target="../media/image27.png"/><Relationship Id="rId9" Type="http://schemas.openxmlformats.org/officeDocument/2006/relationships/image" Target="../media/image31.svg"/></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18.svg"/><Relationship Id="rId7" Type="http://schemas.openxmlformats.org/officeDocument/2006/relationships/image" Target="../media/image46.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28.svg"/><Relationship Id="rId4" Type="http://schemas.openxmlformats.org/officeDocument/2006/relationships/image" Target="../media/image27.png"/></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12.svg"/><Relationship Id="rId3" Type="http://schemas.openxmlformats.org/officeDocument/2006/relationships/image" Target="../media/image9.svg"/><Relationship Id="rId7" Type="http://schemas.openxmlformats.org/officeDocument/2006/relationships/image" Target="../media/image11.png"/><Relationship Id="rId12" Type="http://schemas.openxmlformats.org/officeDocument/2006/relationships/image" Target="../media/image16.svg"/><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3.svg"/><Relationship Id="rId11" Type="http://schemas.openxmlformats.org/officeDocument/2006/relationships/image" Target="../media/image15.png"/><Relationship Id="rId5" Type="http://schemas.openxmlformats.org/officeDocument/2006/relationships/image" Target="../media/image2.png"/><Relationship Id="rId10" Type="http://schemas.openxmlformats.org/officeDocument/2006/relationships/image" Target="../media/image14.svg"/><Relationship Id="rId4" Type="http://schemas.openxmlformats.org/officeDocument/2006/relationships/image" Target="../media/image10.png"/><Relationship Id="rId9" Type="http://schemas.openxmlformats.org/officeDocument/2006/relationships/image" Target="../media/image1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8.svg"/><Relationship Id="rId7" Type="http://schemas.openxmlformats.org/officeDocument/2006/relationships/image" Target="../media/image22.sv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21.png"/><Relationship Id="rId5" Type="http://schemas.openxmlformats.org/officeDocument/2006/relationships/image" Target="../media/image20.svg"/><Relationship Id="rId4" Type="http://schemas.openxmlformats.org/officeDocument/2006/relationships/image" Target="../media/image19.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8.svg"/><Relationship Id="rId7" Type="http://schemas.openxmlformats.org/officeDocument/2006/relationships/image" Target="../media/image22.sv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21.png"/><Relationship Id="rId5" Type="http://schemas.openxmlformats.org/officeDocument/2006/relationships/image" Target="../media/image20.svg"/><Relationship Id="rId4" Type="http://schemas.openxmlformats.org/officeDocument/2006/relationships/image" Target="../media/image19.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8.svg"/><Relationship Id="rId7" Type="http://schemas.openxmlformats.org/officeDocument/2006/relationships/image" Target="../media/image22.sv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21.png"/><Relationship Id="rId5" Type="http://schemas.openxmlformats.org/officeDocument/2006/relationships/image" Target="../media/image20.svg"/><Relationship Id="rId4" Type="http://schemas.openxmlformats.org/officeDocument/2006/relationships/image" Target="../media/image19.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8.svg"/><Relationship Id="rId7" Type="http://schemas.openxmlformats.org/officeDocument/2006/relationships/image" Target="../media/image22.sv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21.png"/><Relationship Id="rId5" Type="http://schemas.openxmlformats.org/officeDocument/2006/relationships/image" Target="../media/image20.svg"/><Relationship Id="rId4" Type="http://schemas.openxmlformats.org/officeDocument/2006/relationships/image" Target="../media/image19.png"/></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24.png"/><Relationship Id="rId7" Type="http://schemas.openxmlformats.org/officeDocument/2006/relationships/image" Target="../media/image20.sv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18.svg"/><Relationship Id="rId4" Type="http://schemas.openxmlformats.org/officeDocument/2006/relationships/image" Target="../media/image17.png"/><Relationship Id="rId9" Type="http://schemas.openxmlformats.org/officeDocument/2006/relationships/image" Target="../media/image22.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8.svg"/><Relationship Id="rId7" Type="http://schemas.openxmlformats.org/officeDocument/2006/relationships/image" Target="../media/image22.sv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21.png"/><Relationship Id="rId5" Type="http://schemas.openxmlformats.org/officeDocument/2006/relationships/image" Target="../media/image20.svg"/><Relationship Id="rId4" Type="http://schemas.openxmlformats.org/officeDocument/2006/relationships/image" Target="../media/image19.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svg"/><Relationship Id="rId3" Type="http://schemas.openxmlformats.org/officeDocument/2006/relationships/image" Target="../media/image2.png"/><Relationship Id="rId7" Type="http://schemas.openxmlformats.org/officeDocument/2006/relationships/image" Target="../media/image19.png"/><Relationship Id="rId12"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Master" Target="../slideMasters/slideMaster1.xml"/><Relationship Id="rId6" Type="http://schemas.openxmlformats.org/officeDocument/2006/relationships/image" Target="../media/image9.svg"/><Relationship Id="rId11" Type="http://schemas.openxmlformats.org/officeDocument/2006/relationships/image" Target="../media/image6.png"/><Relationship Id="rId5" Type="http://schemas.openxmlformats.org/officeDocument/2006/relationships/image" Target="../media/image8.png"/><Relationship Id="rId10" Type="http://schemas.openxmlformats.org/officeDocument/2006/relationships/image" Target="../media/image22.svg"/><Relationship Id="rId4" Type="http://schemas.openxmlformats.org/officeDocument/2006/relationships/image" Target="../media/image3.svg"/><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elfolie">
    <p:bg>
      <p:bgPr>
        <a:solidFill>
          <a:srgbClr val="008AD1"/>
        </a:solidFill>
        <a:effectLst/>
      </p:bgPr>
    </p:bg>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DE0EDEB8-17AA-52E2-665B-699241155D2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1765"/>
            <a:ext cx="4278086" cy="3287550"/>
          </a:xfrm>
          <a:prstGeom prst="rect">
            <a:avLst/>
          </a:prstGeom>
        </p:spPr>
      </p:pic>
      <p:sp>
        <p:nvSpPr>
          <p:cNvPr id="5" name="Rechteck 4">
            <a:extLst>
              <a:ext uri="{FF2B5EF4-FFF2-40B4-BE49-F238E27FC236}">
                <a16:creationId xmlns:a16="http://schemas.microsoft.com/office/drawing/2014/main" id="{BF19E92C-C635-9EF2-16E3-86CEE3352536}"/>
              </a:ext>
            </a:extLst>
          </p:cNvPr>
          <p:cNvSpPr/>
          <p:nvPr userDrawn="1"/>
        </p:nvSpPr>
        <p:spPr>
          <a:xfrm>
            <a:off x="7748832" y="0"/>
            <a:ext cx="4443167" cy="6857999"/>
          </a:xfrm>
          <a:prstGeom prst="rect">
            <a:avLst/>
          </a:prstGeom>
          <a:solidFill>
            <a:srgbClr val="1131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b="1" i="0" dirty="0">
              <a:latin typeface="Open Sans" panose="020B0606030504020204" pitchFamily="34" charset="0"/>
            </a:endParaRPr>
          </a:p>
        </p:txBody>
      </p:sp>
      <p:sp>
        <p:nvSpPr>
          <p:cNvPr id="10" name="Titel 1">
            <a:extLst>
              <a:ext uri="{FF2B5EF4-FFF2-40B4-BE49-F238E27FC236}">
                <a16:creationId xmlns:a16="http://schemas.microsoft.com/office/drawing/2014/main" id="{85A366C1-DAA0-1378-50D4-5F8D9C7C33E1}"/>
              </a:ext>
            </a:extLst>
          </p:cNvPr>
          <p:cNvSpPr>
            <a:spLocks noGrp="1"/>
          </p:cNvSpPr>
          <p:nvPr>
            <p:ph type="title"/>
          </p:nvPr>
        </p:nvSpPr>
        <p:spPr>
          <a:xfrm>
            <a:off x="769785" y="4058942"/>
            <a:ext cx="5032234" cy="1143088"/>
          </a:xfrm>
          <a:noFill/>
        </p:spPr>
        <p:txBody>
          <a:bodyPr anchor="b">
            <a:noAutofit/>
          </a:bodyPr>
          <a:lstStyle>
            <a:lvl1pPr>
              <a:defRPr sz="4500" b="1" i="0">
                <a:solidFill>
                  <a:schemeClr val="bg1"/>
                </a:solidFill>
                <a:latin typeface="Open Sans" panose="020B0606030504020204" pitchFamily="34" charset="0"/>
              </a:defRPr>
            </a:lvl1pPr>
          </a:lstStyle>
          <a:p>
            <a:r>
              <a:rPr lang="de-DE" dirty="0"/>
              <a:t>Mastertitelformat bearbeiten</a:t>
            </a:r>
          </a:p>
        </p:txBody>
      </p:sp>
      <p:pic>
        <p:nvPicPr>
          <p:cNvPr id="11" name="Grafik 10">
            <a:extLst>
              <a:ext uri="{FF2B5EF4-FFF2-40B4-BE49-F238E27FC236}">
                <a16:creationId xmlns:a16="http://schemas.microsoft.com/office/drawing/2014/main" id="{E20A5AAA-6A5F-90E2-5706-627D8D217C47}"/>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9744958" y="392469"/>
            <a:ext cx="2098828" cy="746414"/>
          </a:xfrm>
          <a:prstGeom prst="rect">
            <a:avLst/>
          </a:prstGeom>
        </p:spPr>
      </p:pic>
      <p:sp>
        <p:nvSpPr>
          <p:cNvPr id="12" name="Inhaltsplatzhalter 36">
            <a:extLst>
              <a:ext uri="{FF2B5EF4-FFF2-40B4-BE49-F238E27FC236}">
                <a16:creationId xmlns:a16="http://schemas.microsoft.com/office/drawing/2014/main" id="{E38FCC07-3B86-AE35-E3D2-47529F5814D8}"/>
              </a:ext>
            </a:extLst>
          </p:cNvPr>
          <p:cNvSpPr>
            <a:spLocks noGrp="1"/>
          </p:cNvSpPr>
          <p:nvPr>
            <p:ph sz="quarter" idx="10"/>
          </p:nvPr>
        </p:nvSpPr>
        <p:spPr>
          <a:xfrm>
            <a:off x="769783" y="5264890"/>
            <a:ext cx="4665679" cy="626077"/>
          </a:xfrm>
        </p:spPr>
        <p:txBody>
          <a:bodyPr>
            <a:normAutofit/>
          </a:bodyPr>
          <a:lstStyle>
            <a:lvl1pPr marL="0" indent="0">
              <a:buNone/>
              <a:defRPr sz="2000" b="1" i="0">
                <a:solidFill>
                  <a:srgbClr val="F4E250"/>
                </a:solidFill>
                <a:latin typeface="Open Sans" panose="020B0606030504020204" pitchFamily="34" charset="0"/>
              </a:defRPr>
            </a:lvl1pPr>
          </a:lstStyle>
          <a:p>
            <a:pPr lvl="0"/>
            <a:r>
              <a:rPr lang="de-DE" dirty="0"/>
              <a:t>Mastertextformat bearbeiten</a:t>
            </a:r>
          </a:p>
        </p:txBody>
      </p:sp>
      <p:sp>
        <p:nvSpPr>
          <p:cNvPr id="13" name="Textplatzhalter 15">
            <a:extLst>
              <a:ext uri="{FF2B5EF4-FFF2-40B4-BE49-F238E27FC236}">
                <a16:creationId xmlns:a16="http://schemas.microsoft.com/office/drawing/2014/main" id="{22F0ED68-4DF1-ED15-469B-0DD2394D9EC9}"/>
              </a:ext>
            </a:extLst>
          </p:cNvPr>
          <p:cNvSpPr>
            <a:spLocks noGrp="1" noChangeAspect="1"/>
          </p:cNvSpPr>
          <p:nvPr>
            <p:ph type="body" sz="quarter" idx="11"/>
          </p:nvPr>
        </p:nvSpPr>
        <p:spPr>
          <a:xfrm rot="21300000">
            <a:off x="578508" y="2938176"/>
            <a:ext cx="2447612" cy="467408"/>
          </a:xfrm>
          <a:solidFill>
            <a:srgbClr val="11316C"/>
          </a:solidFill>
        </p:spPr>
        <p:txBody>
          <a:bodyPr wrap="none" lIns="180000" tIns="108000" rIns="180000" bIns="108000" anchor="ctr">
            <a:spAutoFit/>
          </a:bodyPr>
          <a:lstStyle>
            <a:lvl1pPr marL="0" indent="0">
              <a:buNone/>
              <a:defRPr sz="1800" b="1" i="0">
                <a:solidFill>
                  <a:schemeClr val="bg1"/>
                </a:solidFill>
                <a:latin typeface="Open Sans" panose="020B0606030504020204" pitchFamily="34" charset="0"/>
              </a:defRPr>
            </a:lvl1pPr>
          </a:lstStyle>
          <a:p>
            <a:pPr lvl="0"/>
            <a:r>
              <a:rPr lang="de-DE" dirty="0"/>
              <a:t>Mastertextformat</a:t>
            </a:r>
          </a:p>
        </p:txBody>
      </p:sp>
      <p:sp>
        <p:nvSpPr>
          <p:cNvPr id="15" name="Bildplatzhalter 7">
            <a:extLst>
              <a:ext uri="{FF2B5EF4-FFF2-40B4-BE49-F238E27FC236}">
                <a16:creationId xmlns:a16="http://schemas.microsoft.com/office/drawing/2014/main" id="{B063A3E8-B00B-E072-4653-E8F3D58E3AE6}"/>
              </a:ext>
            </a:extLst>
          </p:cNvPr>
          <p:cNvSpPr>
            <a:spLocks noGrp="1"/>
          </p:cNvSpPr>
          <p:nvPr>
            <p:ph type="pic" sz="quarter" idx="13"/>
          </p:nvPr>
        </p:nvSpPr>
        <p:spPr>
          <a:xfrm>
            <a:off x="6096000" y="1819374"/>
            <a:ext cx="6096000" cy="4140200"/>
          </a:xfrm>
        </p:spPr>
        <p:txBody>
          <a:bodyPr/>
          <a:lstStyle>
            <a:lvl1pPr>
              <a:defRPr b="1" i="0">
                <a:solidFill>
                  <a:schemeClr val="bg1"/>
                </a:solidFill>
                <a:latin typeface="Open Sans" panose="020B0606030504020204" pitchFamily="34" charset="0"/>
              </a:defRPr>
            </a:lvl1pPr>
          </a:lstStyle>
          <a:p>
            <a:endParaRPr lang="de-DE" dirty="0"/>
          </a:p>
        </p:txBody>
      </p:sp>
      <p:sp>
        <p:nvSpPr>
          <p:cNvPr id="16" name="Textplatzhalter 11">
            <a:extLst>
              <a:ext uri="{FF2B5EF4-FFF2-40B4-BE49-F238E27FC236}">
                <a16:creationId xmlns:a16="http://schemas.microsoft.com/office/drawing/2014/main" id="{5315DD56-E99B-BFE9-B8EC-407FDEB93877}"/>
              </a:ext>
            </a:extLst>
          </p:cNvPr>
          <p:cNvSpPr>
            <a:spLocks noGrp="1"/>
          </p:cNvSpPr>
          <p:nvPr>
            <p:ph type="body" sz="quarter" idx="12" hasCustomPrompt="1"/>
          </p:nvPr>
        </p:nvSpPr>
        <p:spPr>
          <a:xfrm>
            <a:off x="758964" y="6089092"/>
            <a:ext cx="4943475" cy="482600"/>
          </a:xfrm>
        </p:spPr>
        <p:txBody>
          <a:bodyPr>
            <a:normAutofit/>
          </a:bodyPr>
          <a:lstStyle>
            <a:lvl1pPr marL="0" indent="0">
              <a:buNone/>
              <a:defRPr sz="1600" b="1" i="0">
                <a:solidFill>
                  <a:schemeClr val="bg1"/>
                </a:solidFill>
                <a:latin typeface="Open Sans" panose="020B0606030504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de-DE" dirty="0"/>
              <a:t>Logo und Kontaktdaten bitte hier einfügen</a:t>
            </a:r>
          </a:p>
        </p:txBody>
      </p:sp>
      <p:pic>
        <p:nvPicPr>
          <p:cNvPr id="8" name="Grafik 7">
            <a:extLst>
              <a:ext uri="{FF2B5EF4-FFF2-40B4-BE49-F238E27FC236}">
                <a16:creationId xmlns:a16="http://schemas.microsoft.com/office/drawing/2014/main" id="{EA3CD2F4-E29A-DD23-2270-D7C5309A0BF1}"/>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3343553" y="1051434"/>
            <a:ext cx="2235200" cy="2222500"/>
          </a:xfrm>
          <a:prstGeom prst="rect">
            <a:avLst/>
          </a:prstGeom>
        </p:spPr>
      </p:pic>
      <p:pic>
        <p:nvPicPr>
          <p:cNvPr id="18" name="Grafik 17">
            <a:extLst>
              <a:ext uri="{FF2B5EF4-FFF2-40B4-BE49-F238E27FC236}">
                <a16:creationId xmlns:a16="http://schemas.microsoft.com/office/drawing/2014/main" id="{2E2D1092-4457-23C6-2CF9-C68A0E357D5F}"/>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160242" y="-347999"/>
            <a:ext cx="1404548" cy="1432089"/>
          </a:xfrm>
          <a:prstGeom prst="rect">
            <a:avLst/>
          </a:prstGeom>
        </p:spPr>
      </p:pic>
    </p:spTree>
    <p:extLst>
      <p:ext uri="{BB962C8B-B14F-4D97-AF65-F5344CB8AC3E}">
        <p14:creationId xmlns:p14="http://schemas.microsoft.com/office/powerpoint/2010/main" val="219685144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Trennerfolie-Unterthemen">
    <p:bg>
      <p:bgPr>
        <a:solidFill>
          <a:srgbClr val="C4E6F6">
            <a:alpha val="60000"/>
          </a:srgbClr>
        </a:solidFill>
        <a:effectLst/>
      </p:bgPr>
    </p:bg>
    <p:spTree>
      <p:nvGrpSpPr>
        <p:cNvPr id="1" name=""/>
        <p:cNvGrpSpPr/>
        <p:nvPr/>
      </p:nvGrpSpPr>
      <p:grpSpPr>
        <a:xfrm>
          <a:off x="0" y="0"/>
          <a:ext cx="0" cy="0"/>
          <a:chOff x="0" y="0"/>
          <a:chExt cx="0" cy="0"/>
        </a:xfrm>
      </p:grpSpPr>
      <p:sp>
        <p:nvSpPr>
          <p:cNvPr id="18" name="Rechteck 17">
            <a:extLst>
              <a:ext uri="{FF2B5EF4-FFF2-40B4-BE49-F238E27FC236}">
                <a16:creationId xmlns:a16="http://schemas.microsoft.com/office/drawing/2014/main" id="{4A94E390-71F2-1179-7D3D-1F8CCF874B53}"/>
              </a:ext>
            </a:extLst>
          </p:cNvPr>
          <p:cNvSpPr/>
          <p:nvPr userDrawn="1"/>
        </p:nvSpPr>
        <p:spPr>
          <a:xfrm>
            <a:off x="-73152" y="0"/>
            <a:ext cx="3675888" cy="6858000"/>
          </a:xfrm>
          <a:prstGeom prst="rect">
            <a:avLst/>
          </a:prstGeom>
          <a:solidFill>
            <a:srgbClr val="F4E2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 name="Foliennummernplatzhalter 5">
            <a:extLst>
              <a:ext uri="{FF2B5EF4-FFF2-40B4-BE49-F238E27FC236}">
                <a16:creationId xmlns:a16="http://schemas.microsoft.com/office/drawing/2014/main" id="{36103958-D017-BF47-CF49-80B23EB35881}"/>
              </a:ext>
            </a:extLst>
          </p:cNvPr>
          <p:cNvSpPr>
            <a:spLocks noGrp="1"/>
          </p:cNvSpPr>
          <p:nvPr>
            <p:ph type="sldNum" sz="quarter" idx="12"/>
          </p:nvPr>
        </p:nvSpPr>
        <p:spPr>
          <a:xfrm>
            <a:off x="152680" y="6356350"/>
            <a:ext cx="571220" cy="365125"/>
          </a:xfrm>
          <a:prstGeom prst="rect">
            <a:avLst/>
          </a:prstGeom>
        </p:spPr>
        <p:txBody>
          <a:bodyPr/>
          <a:lstStyle>
            <a:lvl1pPr algn="ctr">
              <a:defRPr sz="1200" b="1" i="0">
                <a:solidFill>
                  <a:schemeClr val="bg2">
                    <a:lumMod val="90000"/>
                  </a:schemeClr>
                </a:solidFill>
                <a:latin typeface="Open Sans" panose="020B0606030504020204" pitchFamily="34" charset="0"/>
              </a:defRPr>
            </a:lvl1pPr>
          </a:lstStyle>
          <a:p>
            <a:fld id="{93DC6226-395D-AF40-A305-C07AD92EDB4D}" type="slidenum">
              <a:rPr lang="de-DE" smtClean="0"/>
              <a:pPr/>
              <a:t>‹Nr.›</a:t>
            </a:fld>
            <a:endParaRPr lang="de-DE" dirty="0"/>
          </a:p>
        </p:txBody>
      </p:sp>
      <p:sp>
        <p:nvSpPr>
          <p:cNvPr id="6" name="Titel 1">
            <a:extLst>
              <a:ext uri="{FF2B5EF4-FFF2-40B4-BE49-F238E27FC236}">
                <a16:creationId xmlns:a16="http://schemas.microsoft.com/office/drawing/2014/main" id="{757CF719-77B2-DF94-DEDE-05AE6EBB6FE5}"/>
              </a:ext>
            </a:extLst>
          </p:cNvPr>
          <p:cNvSpPr>
            <a:spLocks noGrp="1"/>
          </p:cNvSpPr>
          <p:nvPr>
            <p:ph type="title"/>
          </p:nvPr>
        </p:nvSpPr>
        <p:spPr>
          <a:xfrm>
            <a:off x="1436495" y="3832481"/>
            <a:ext cx="4943252" cy="848557"/>
          </a:xfrm>
          <a:noFill/>
        </p:spPr>
        <p:txBody>
          <a:bodyPr anchor="ctr" anchorCtr="0">
            <a:normAutofit/>
          </a:bodyPr>
          <a:lstStyle>
            <a:lvl1pPr>
              <a:defRPr sz="2500" b="1" i="0">
                <a:solidFill>
                  <a:srgbClr val="11316C"/>
                </a:solidFill>
                <a:latin typeface="Open Sans" panose="020B0606030504020204" pitchFamily="34" charset="0"/>
              </a:defRPr>
            </a:lvl1pPr>
          </a:lstStyle>
          <a:p>
            <a:r>
              <a:rPr lang="de-DE" dirty="0"/>
              <a:t>Mastertitelformat bearbeiten</a:t>
            </a:r>
          </a:p>
        </p:txBody>
      </p:sp>
      <p:pic>
        <p:nvPicPr>
          <p:cNvPr id="11" name="Grafik 10">
            <a:extLst>
              <a:ext uri="{FF2B5EF4-FFF2-40B4-BE49-F238E27FC236}">
                <a16:creationId xmlns:a16="http://schemas.microsoft.com/office/drawing/2014/main" id="{DF6BB18F-5DC6-5C30-1848-F7FFC5BDC30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9804" y="448891"/>
            <a:ext cx="1597233" cy="568030"/>
          </a:xfrm>
          <a:prstGeom prst="rect">
            <a:avLst/>
          </a:prstGeom>
        </p:spPr>
      </p:pic>
      <p:pic>
        <p:nvPicPr>
          <p:cNvPr id="14" name="Grafik 13">
            <a:extLst>
              <a:ext uri="{FF2B5EF4-FFF2-40B4-BE49-F238E27FC236}">
                <a16:creationId xmlns:a16="http://schemas.microsoft.com/office/drawing/2014/main" id="{278575D6-D82A-7C3F-F166-B9DDD0E4873C}"/>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723900" y="3951960"/>
            <a:ext cx="584200" cy="609600"/>
          </a:xfrm>
          <a:prstGeom prst="rect">
            <a:avLst/>
          </a:prstGeom>
        </p:spPr>
      </p:pic>
      <p:pic>
        <p:nvPicPr>
          <p:cNvPr id="7" name="Grafik 6">
            <a:extLst>
              <a:ext uri="{FF2B5EF4-FFF2-40B4-BE49-F238E27FC236}">
                <a16:creationId xmlns:a16="http://schemas.microsoft.com/office/drawing/2014/main" id="{84FB4D27-37B3-62F3-BCA3-F28ABD3DA1F8}"/>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906010" y="5292271"/>
            <a:ext cx="1043616" cy="1064079"/>
          </a:xfrm>
          <a:prstGeom prst="rect">
            <a:avLst/>
          </a:prstGeom>
        </p:spPr>
      </p:pic>
      <p:pic>
        <p:nvPicPr>
          <p:cNvPr id="8" name="Grafik 7">
            <a:extLst>
              <a:ext uri="{FF2B5EF4-FFF2-40B4-BE49-F238E27FC236}">
                <a16:creationId xmlns:a16="http://schemas.microsoft.com/office/drawing/2014/main" id="{89349775-9E0A-B180-B9E8-4300C47A66F8}"/>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a:off x="89530" y="1625130"/>
            <a:ext cx="1043616" cy="1064079"/>
          </a:xfrm>
          <a:prstGeom prst="rect">
            <a:avLst/>
          </a:prstGeom>
        </p:spPr>
      </p:pic>
      <p:pic>
        <p:nvPicPr>
          <p:cNvPr id="13" name="Grafik 12">
            <a:extLst>
              <a:ext uri="{FF2B5EF4-FFF2-40B4-BE49-F238E27FC236}">
                <a16:creationId xmlns:a16="http://schemas.microsoft.com/office/drawing/2014/main" id="{23123BE8-BC56-4AF9-5A81-0BA5ABA2F4D9}"/>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2773875" y="357580"/>
            <a:ext cx="1490436" cy="1481967"/>
          </a:xfrm>
          <a:prstGeom prst="rect">
            <a:avLst/>
          </a:prstGeom>
        </p:spPr>
      </p:pic>
    </p:spTree>
    <p:extLst>
      <p:ext uri="{BB962C8B-B14F-4D97-AF65-F5344CB8AC3E}">
        <p14:creationId xmlns:p14="http://schemas.microsoft.com/office/powerpoint/2010/main" val="24347378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6_Schlussfolie">
    <p:bg>
      <p:bgPr>
        <a:solidFill>
          <a:srgbClr val="C4E6F6"/>
        </a:solidFill>
        <a:effectLst/>
      </p:bgPr>
    </p:bg>
    <p:spTree>
      <p:nvGrpSpPr>
        <p:cNvPr id="1" name=""/>
        <p:cNvGrpSpPr/>
        <p:nvPr/>
      </p:nvGrpSpPr>
      <p:grpSpPr>
        <a:xfrm>
          <a:off x="0" y="0"/>
          <a:ext cx="0" cy="0"/>
          <a:chOff x="0" y="0"/>
          <a:chExt cx="0" cy="0"/>
        </a:xfrm>
      </p:grpSpPr>
      <p:pic>
        <p:nvPicPr>
          <p:cNvPr id="2" name="Grafik 1">
            <a:extLst>
              <a:ext uri="{FF2B5EF4-FFF2-40B4-BE49-F238E27FC236}">
                <a16:creationId xmlns:a16="http://schemas.microsoft.com/office/drawing/2014/main" id="{8CB051E7-4785-57E3-38F5-9D1CE1D00D8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704459" y="-1443563"/>
            <a:ext cx="3784907" cy="3784907"/>
          </a:xfrm>
          <a:prstGeom prst="rect">
            <a:avLst/>
          </a:prstGeom>
        </p:spPr>
      </p:pic>
      <p:sp>
        <p:nvSpPr>
          <p:cNvPr id="4" name="Foliennummernplatzhalter 5">
            <a:extLst>
              <a:ext uri="{FF2B5EF4-FFF2-40B4-BE49-F238E27FC236}">
                <a16:creationId xmlns:a16="http://schemas.microsoft.com/office/drawing/2014/main" id="{9D742C35-A236-5C52-EAB6-AFD1CEF03B83}"/>
              </a:ext>
            </a:extLst>
          </p:cNvPr>
          <p:cNvSpPr>
            <a:spLocks noGrp="1"/>
          </p:cNvSpPr>
          <p:nvPr>
            <p:ph type="sldNum" sz="quarter" idx="12"/>
          </p:nvPr>
        </p:nvSpPr>
        <p:spPr>
          <a:xfrm>
            <a:off x="152680" y="6356350"/>
            <a:ext cx="571220" cy="365125"/>
          </a:xfrm>
          <a:prstGeom prst="rect">
            <a:avLst/>
          </a:prstGeom>
        </p:spPr>
        <p:txBody>
          <a:bodyPr/>
          <a:lstStyle>
            <a:lvl1pPr algn="ctr">
              <a:defRPr sz="1200" b="1" i="0">
                <a:solidFill>
                  <a:schemeClr val="bg2">
                    <a:lumMod val="90000"/>
                  </a:schemeClr>
                </a:solidFill>
                <a:latin typeface="Open Sans" panose="020B0606030504020204" pitchFamily="34" charset="0"/>
              </a:defRPr>
            </a:lvl1pPr>
          </a:lstStyle>
          <a:p>
            <a:fld id="{93DC6226-395D-AF40-A305-C07AD92EDB4D}" type="slidenum">
              <a:rPr lang="de-DE" smtClean="0"/>
              <a:pPr/>
              <a:t>‹Nr.›</a:t>
            </a:fld>
            <a:endParaRPr lang="de-DE" dirty="0"/>
          </a:p>
        </p:txBody>
      </p:sp>
      <p:sp>
        <p:nvSpPr>
          <p:cNvPr id="5" name="Textfeld 4">
            <a:extLst>
              <a:ext uri="{FF2B5EF4-FFF2-40B4-BE49-F238E27FC236}">
                <a16:creationId xmlns:a16="http://schemas.microsoft.com/office/drawing/2014/main" id="{41C06895-DDBF-82DE-79FF-1B7106D22C48}"/>
              </a:ext>
            </a:extLst>
          </p:cNvPr>
          <p:cNvSpPr txBox="1"/>
          <p:nvPr userDrawn="1"/>
        </p:nvSpPr>
        <p:spPr>
          <a:xfrm>
            <a:off x="2186609" y="4182619"/>
            <a:ext cx="8398565" cy="461665"/>
          </a:xfrm>
          <a:prstGeom prst="rect">
            <a:avLst/>
          </a:prstGeom>
          <a:noFill/>
        </p:spPr>
        <p:txBody>
          <a:bodyPr wrap="square" rtlCol="0">
            <a:spAutoFit/>
          </a:bodyPr>
          <a:lstStyle/>
          <a:p>
            <a:pPr algn="ctr"/>
            <a:r>
              <a:rPr lang="de-DE" sz="1200" b="1" i="0" dirty="0">
                <a:solidFill>
                  <a:srgbClr val="11316C"/>
                </a:solidFill>
                <a:latin typeface="Open Sans" panose="020B0606030504020204" pitchFamily="34" charset="0"/>
              </a:rPr>
              <a:t>Ein Projekt des Ministeriums für Wirtschaft, Arbeit und Tourismus Baden-Württemberg und </a:t>
            </a:r>
            <a:br>
              <a:rPr lang="de-DE" sz="1200" b="1" i="0" dirty="0">
                <a:solidFill>
                  <a:srgbClr val="11316C"/>
                </a:solidFill>
                <a:latin typeface="Open Sans" panose="020B0606030504020204" pitchFamily="34" charset="0"/>
              </a:rPr>
            </a:br>
            <a:r>
              <a:rPr lang="de-DE" sz="1200" b="1" i="0" dirty="0">
                <a:solidFill>
                  <a:srgbClr val="11316C"/>
                </a:solidFill>
                <a:latin typeface="Open Sans" panose="020B0606030504020204" pitchFamily="34" charset="0"/>
              </a:rPr>
              <a:t>HANDWERK BW in Kooperation mit den Handwerkskammern und den Landesinnungs- und Fachverbänden</a:t>
            </a:r>
          </a:p>
        </p:txBody>
      </p:sp>
      <p:pic>
        <p:nvPicPr>
          <p:cNvPr id="6" name="Grafik 5">
            <a:extLst>
              <a:ext uri="{FF2B5EF4-FFF2-40B4-BE49-F238E27FC236}">
                <a16:creationId xmlns:a16="http://schemas.microsoft.com/office/drawing/2014/main" id="{5FEF91FD-4B42-2377-CBDC-036041E295A4}"/>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0259804" y="448891"/>
            <a:ext cx="1597233" cy="568030"/>
          </a:xfrm>
          <a:prstGeom prst="rect">
            <a:avLst/>
          </a:prstGeom>
        </p:spPr>
      </p:pic>
      <p:pic>
        <p:nvPicPr>
          <p:cNvPr id="9" name="Grafik 8">
            <a:extLst>
              <a:ext uri="{FF2B5EF4-FFF2-40B4-BE49-F238E27FC236}">
                <a16:creationId xmlns:a16="http://schemas.microsoft.com/office/drawing/2014/main" id="{D4EA39DD-0B4B-C566-E152-C21FAD212645}"/>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738868" y="859377"/>
            <a:ext cx="1490436" cy="1481967"/>
          </a:xfrm>
          <a:prstGeom prst="rect">
            <a:avLst/>
          </a:prstGeom>
        </p:spPr>
      </p:pic>
      <p:pic>
        <p:nvPicPr>
          <p:cNvPr id="10" name="Grafik 9">
            <a:extLst>
              <a:ext uri="{FF2B5EF4-FFF2-40B4-BE49-F238E27FC236}">
                <a16:creationId xmlns:a16="http://schemas.microsoft.com/office/drawing/2014/main" id="{063DF013-7DFC-B9B9-CC37-640264496065}"/>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a:off x="11058420" y="2747233"/>
            <a:ext cx="1043616" cy="1064080"/>
          </a:xfrm>
          <a:prstGeom prst="rect">
            <a:avLst/>
          </a:prstGeom>
        </p:spPr>
      </p:pic>
      <p:pic>
        <p:nvPicPr>
          <p:cNvPr id="15" name="Grafik 14">
            <a:extLst>
              <a:ext uri="{FF2B5EF4-FFF2-40B4-BE49-F238E27FC236}">
                <a16:creationId xmlns:a16="http://schemas.microsoft.com/office/drawing/2014/main" id="{FD95F283-77B7-3DC1-D3C2-DB7EE0BA96FB}"/>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105466" y="5148229"/>
            <a:ext cx="1043616" cy="1064079"/>
          </a:xfrm>
          <a:prstGeom prst="rect">
            <a:avLst/>
          </a:prstGeom>
        </p:spPr>
      </p:pic>
      <p:pic>
        <p:nvPicPr>
          <p:cNvPr id="17" name="Grafik 16">
            <a:extLst>
              <a:ext uri="{FF2B5EF4-FFF2-40B4-BE49-F238E27FC236}">
                <a16:creationId xmlns:a16="http://schemas.microsoft.com/office/drawing/2014/main" id="{B6D4986D-54A9-F62D-2EEF-43651386A10C}"/>
              </a:ext>
            </a:extLst>
          </p:cNvPr>
          <p:cNvPicPr>
            <a:picLocks noChangeAspect="1"/>
          </p:cNvPicPr>
          <p:nvPr userDrawn="1"/>
        </p:nvPicPr>
        <p:blipFill>
          <a:blip r:embed="rId12">
            <a:extLst>
              <a:ext uri="{96DAC541-7B7A-43D3-8B79-37D633B846F1}">
                <asvg:svgBlip xmlns:asvg="http://schemas.microsoft.com/office/drawing/2016/SVG/main" r:embed="rId13"/>
              </a:ext>
            </a:extLst>
          </a:blip>
          <a:stretch>
            <a:fillRect/>
          </a:stretch>
        </p:blipFill>
        <p:spPr>
          <a:xfrm>
            <a:off x="6798063" y="5284202"/>
            <a:ext cx="2365102" cy="464352"/>
          </a:xfrm>
          <a:prstGeom prst="rect">
            <a:avLst/>
          </a:prstGeom>
        </p:spPr>
      </p:pic>
      <p:pic>
        <p:nvPicPr>
          <p:cNvPr id="19" name="Grafik 18">
            <a:extLst>
              <a:ext uri="{FF2B5EF4-FFF2-40B4-BE49-F238E27FC236}">
                <a16:creationId xmlns:a16="http://schemas.microsoft.com/office/drawing/2014/main" id="{01239F1C-B5F2-24E0-55EF-605D4783E3BE}"/>
              </a:ext>
            </a:extLst>
          </p:cNvPr>
          <p:cNvPicPr>
            <a:picLocks noChangeAspect="1"/>
          </p:cNvPicPr>
          <p:nvPr userDrawn="1"/>
        </p:nvPicPr>
        <p:blipFill>
          <a:blip r:embed="rId14" cstate="screen">
            <a:extLst>
              <a:ext uri="{28A0092B-C50C-407E-A947-70E740481C1C}">
                <a14:useLocalDpi xmlns:a14="http://schemas.microsoft.com/office/drawing/2010/main"/>
              </a:ext>
            </a:extLst>
          </a:blip>
          <a:stretch>
            <a:fillRect/>
          </a:stretch>
        </p:blipFill>
        <p:spPr>
          <a:xfrm>
            <a:off x="3337370" y="5109890"/>
            <a:ext cx="2758630" cy="876774"/>
          </a:xfrm>
          <a:prstGeom prst="rect">
            <a:avLst/>
          </a:prstGeom>
        </p:spPr>
      </p:pic>
      <p:pic>
        <p:nvPicPr>
          <p:cNvPr id="20" name="Grafik 19" descr="Ein Bild, das Muster, Quadrat, Symmetrie, Design enthält.&#10;&#10;KI-generierte Inhalte können fehlerhaft sein.">
            <a:extLst>
              <a:ext uri="{FF2B5EF4-FFF2-40B4-BE49-F238E27FC236}">
                <a16:creationId xmlns:a16="http://schemas.microsoft.com/office/drawing/2014/main" id="{64BC108B-D1E0-1BC2-D2EE-5FF0F9CDF25E}"/>
              </a:ext>
            </a:extLst>
          </p:cNvPr>
          <p:cNvPicPr>
            <a:picLocks noChangeAspect="1"/>
          </p:cNvPicPr>
          <p:nvPr userDrawn="1"/>
        </p:nvPicPr>
        <p:blipFill>
          <a:blip r:embed="rId15"/>
          <a:stretch>
            <a:fillRect/>
          </a:stretch>
        </p:blipFill>
        <p:spPr>
          <a:xfrm>
            <a:off x="5523775" y="1482858"/>
            <a:ext cx="1796415" cy="1796415"/>
          </a:xfrm>
          <a:prstGeom prst="rect">
            <a:avLst/>
          </a:prstGeom>
        </p:spPr>
      </p:pic>
    </p:spTree>
    <p:extLst>
      <p:ext uri="{BB962C8B-B14F-4D97-AF65-F5344CB8AC3E}">
        <p14:creationId xmlns:p14="http://schemas.microsoft.com/office/powerpoint/2010/main" val="214344840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4_Trennerfolie-Unterthemen">
    <p:bg>
      <p:bgPr>
        <a:solidFill>
          <a:srgbClr val="C4E6F6"/>
        </a:solidFill>
        <a:effectLst/>
      </p:bgPr>
    </p:bg>
    <p:spTree>
      <p:nvGrpSpPr>
        <p:cNvPr id="1" name=""/>
        <p:cNvGrpSpPr/>
        <p:nvPr/>
      </p:nvGrpSpPr>
      <p:grpSpPr>
        <a:xfrm>
          <a:off x="0" y="0"/>
          <a:ext cx="0" cy="0"/>
          <a:chOff x="0" y="0"/>
          <a:chExt cx="0" cy="0"/>
        </a:xfrm>
      </p:grpSpPr>
      <p:sp>
        <p:nvSpPr>
          <p:cNvPr id="18" name="Rechteck 17">
            <a:extLst>
              <a:ext uri="{FF2B5EF4-FFF2-40B4-BE49-F238E27FC236}">
                <a16:creationId xmlns:a16="http://schemas.microsoft.com/office/drawing/2014/main" id="{4A94E390-71F2-1179-7D3D-1F8CCF874B53}"/>
              </a:ext>
            </a:extLst>
          </p:cNvPr>
          <p:cNvSpPr/>
          <p:nvPr userDrawn="1"/>
        </p:nvSpPr>
        <p:spPr>
          <a:xfrm>
            <a:off x="0" y="0"/>
            <a:ext cx="988890" cy="6858000"/>
          </a:xfrm>
          <a:prstGeom prst="rect">
            <a:avLst/>
          </a:prstGeom>
          <a:solidFill>
            <a:srgbClr val="F4E2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b="1" i="0" dirty="0">
              <a:latin typeface="Open Sans" panose="020B0606030504020204" pitchFamily="34" charset="0"/>
              <a:ea typeface="Open Sans" panose="020B0606030504020204" pitchFamily="34" charset="0"/>
              <a:cs typeface="Open Sans" panose="020B0606030504020204" pitchFamily="34" charset="0"/>
            </a:endParaRPr>
          </a:p>
        </p:txBody>
      </p:sp>
      <p:sp>
        <p:nvSpPr>
          <p:cNvPr id="5" name="Foliennummernplatzhalter 5">
            <a:extLst>
              <a:ext uri="{FF2B5EF4-FFF2-40B4-BE49-F238E27FC236}">
                <a16:creationId xmlns:a16="http://schemas.microsoft.com/office/drawing/2014/main" id="{36103958-D017-BF47-CF49-80B23EB35881}"/>
              </a:ext>
            </a:extLst>
          </p:cNvPr>
          <p:cNvSpPr>
            <a:spLocks noGrp="1"/>
          </p:cNvSpPr>
          <p:nvPr>
            <p:ph type="sldNum" sz="quarter" idx="12"/>
          </p:nvPr>
        </p:nvSpPr>
        <p:spPr>
          <a:xfrm>
            <a:off x="152680" y="6356350"/>
            <a:ext cx="571220" cy="365125"/>
          </a:xfrm>
          <a:prstGeom prst="rect">
            <a:avLst/>
          </a:prstGeom>
        </p:spPr>
        <p:txBody>
          <a:bodyPr/>
          <a:lstStyle>
            <a:lvl1pPr algn="ctr">
              <a:defRPr sz="1200" b="1" i="0">
                <a:solidFill>
                  <a:schemeClr val="bg2">
                    <a:lumMod val="90000"/>
                  </a:schemeClr>
                </a:solidFill>
                <a:latin typeface="Open Sans" panose="020B0606030504020204" pitchFamily="34" charset="0"/>
              </a:defRPr>
            </a:lvl1pPr>
          </a:lstStyle>
          <a:p>
            <a:fld id="{93DC6226-395D-AF40-A305-C07AD92EDB4D}" type="slidenum">
              <a:rPr lang="de-DE" smtClean="0"/>
              <a:pPr/>
              <a:t>‹Nr.›</a:t>
            </a:fld>
            <a:endParaRPr lang="de-DE" dirty="0"/>
          </a:p>
        </p:txBody>
      </p:sp>
      <p:pic>
        <p:nvPicPr>
          <p:cNvPr id="11" name="Grafik 10">
            <a:extLst>
              <a:ext uri="{FF2B5EF4-FFF2-40B4-BE49-F238E27FC236}">
                <a16:creationId xmlns:a16="http://schemas.microsoft.com/office/drawing/2014/main" id="{DF6BB18F-5DC6-5C30-1848-F7FFC5BDC30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9804" y="448891"/>
            <a:ext cx="1597233" cy="568030"/>
          </a:xfrm>
          <a:prstGeom prst="rect">
            <a:avLst/>
          </a:prstGeom>
        </p:spPr>
      </p:pic>
      <p:pic>
        <p:nvPicPr>
          <p:cNvPr id="14" name="Grafik 13">
            <a:extLst>
              <a:ext uri="{FF2B5EF4-FFF2-40B4-BE49-F238E27FC236}">
                <a16:creationId xmlns:a16="http://schemas.microsoft.com/office/drawing/2014/main" id="{278575D6-D82A-7C3F-F166-B9DDD0E4873C}"/>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628493" y="5411750"/>
            <a:ext cx="584200" cy="609600"/>
          </a:xfrm>
          <a:prstGeom prst="rect">
            <a:avLst/>
          </a:prstGeom>
        </p:spPr>
      </p:pic>
      <p:pic>
        <p:nvPicPr>
          <p:cNvPr id="7" name="Grafik 6">
            <a:extLst>
              <a:ext uri="{FF2B5EF4-FFF2-40B4-BE49-F238E27FC236}">
                <a16:creationId xmlns:a16="http://schemas.microsoft.com/office/drawing/2014/main" id="{84FB4D27-37B3-62F3-BCA3-F28ABD3DA1F8}"/>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906010" y="5292271"/>
            <a:ext cx="1043616" cy="1064079"/>
          </a:xfrm>
          <a:prstGeom prst="rect">
            <a:avLst/>
          </a:prstGeom>
        </p:spPr>
      </p:pic>
      <p:pic>
        <p:nvPicPr>
          <p:cNvPr id="13" name="Grafik 12">
            <a:extLst>
              <a:ext uri="{FF2B5EF4-FFF2-40B4-BE49-F238E27FC236}">
                <a16:creationId xmlns:a16="http://schemas.microsoft.com/office/drawing/2014/main" id="{23123BE8-BC56-4AF9-5A81-0BA5ABA2F4D9}"/>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a:off x="152680" y="357580"/>
            <a:ext cx="1490436" cy="1481967"/>
          </a:xfrm>
          <a:prstGeom prst="rect">
            <a:avLst/>
          </a:prstGeom>
        </p:spPr>
      </p:pic>
      <p:pic>
        <p:nvPicPr>
          <p:cNvPr id="3" name="Grafik 2" descr="Ein Bild, das Muster, Quadrat, Symmetrie, Design enthält.&#10;&#10;KI-generierte Inhalte können fehlerhaft sein.">
            <a:extLst>
              <a:ext uri="{FF2B5EF4-FFF2-40B4-BE49-F238E27FC236}">
                <a16:creationId xmlns:a16="http://schemas.microsoft.com/office/drawing/2014/main" id="{1CB3FB59-D758-B3A0-7CC5-A2C02858F4DB}"/>
              </a:ext>
            </a:extLst>
          </p:cNvPr>
          <p:cNvPicPr>
            <a:picLocks noChangeAspect="1"/>
          </p:cNvPicPr>
          <p:nvPr userDrawn="1"/>
        </p:nvPicPr>
        <p:blipFill>
          <a:blip r:embed="rId10"/>
          <a:stretch>
            <a:fillRect/>
          </a:stretch>
        </p:blipFill>
        <p:spPr>
          <a:xfrm>
            <a:off x="4426585" y="1253746"/>
            <a:ext cx="3338830" cy="3338830"/>
          </a:xfrm>
          <a:prstGeom prst="rect">
            <a:avLst/>
          </a:prstGeom>
        </p:spPr>
      </p:pic>
      <p:sp>
        <p:nvSpPr>
          <p:cNvPr id="2" name="Titel 1">
            <a:extLst>
              <a:ext uri="{FF2B5EF4-FFF2-40B4-BE49-F238E27FC236}">
                <a16:creationId xmlns:a16="http://schemas.microsoft.com/office/drawing/2014/main" id="{5A7E496E-5F11-FC08-96DA-8ECD96A49AC5}"/>
              </a:ext>
            </a:extLst>
          </p:cNvPr>
          <p:cNvSpPr>
            <a:spLocks noGrp="1"/>
          </p:cNvSpPr>
          <p:nvPr>
            <p:ph type="title" hasCustomPrompt="1"/>
          </p:nvPr>
        </p:nvSpPr>
        <p:spPr>
          <a:xfrm>
            <a:off x="1436495" y="5292271"/>
            <a:ext cx="8602450" cy="848557"/>
          </a:xfrm>
          <a:noFill/>
        </p:spPr>
        <p:txBody>
          <a:bodyPr anchor="ctr" anchorCtr="0">
            <a:normAutofit/>
          </a:bodyPr>
          <a:lstStyle>
            <a:lvl1pPr>
              <a:defRPr sz="2500" b="0" i="0">
                <a:solidFill>
                  <a:srgbClr val="11316C"/>
                </a:solidFill>
                <a:latin typeface="Open Sans" panose="020B0606030504020204" pitchFamily="34" charset="0"/>
              </a:defRPr>
            </a:lvl1pPr>
          </a:lstStyle>
          <a:p>
            <a:r>
              <a:rPr lang="de-DE" dirty="0"/>
              <a:t>Weitere Informationen: </a:t>
            </a:r>
            <a:r>
              <a:rPr lang="de-DE" dirty="0" err="1"/>
              <a:t>www.horizont-handwerk.de</a:t>
            </a:r>
            <a:endParaRPr lang="de-DE" dirty="0"/>
          </a:p>
        </p:txBody>
      </p:sp>
    </p:spTree>
    <p:extLst>
      <p:ext uri="{BB962C8B-B14F-4D97-AF65-F5344CB8AC3E}">
        <p14:creationId xmlns:p14="http://schemas.microsoft.com/office/powerpoint/2010/main" val="355236962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5_Trennerfolie-Unterthemen">
    <p:bg>
      <p:bgPr>
        <a:solidFill>
          <a:srgbClr val="C4E6F6"/>
        </a:solidFill>
        <a:effectLst/>
      </p:bgPr>
    </p:bg>
    <p:spTree>
      <p:nvGrpSpPr>
        <p:cNvPr id="1" name=""/>
        <p:cNvGrpSpPr/>
        <p:nvPr/>
      </p:nvGrpSpPr>
      <p:grpSpPr>
        <a:xfrm>
          <a:off x="0" y="0"/>
          <a:ext cx="0" cy="0"/>
          <a:chOff x="0" y="0"/>
          <a:chExt cx="0" cy="0"/>
        </a:xfrm>
      </p:grpSpPr>
      <p:sp>
        <p:nvSpPr>
          <p:cNvPr id="2" name="Rechteck 1">
            <a:extLst>
              <a:ext uri="{FF2B5EF4-FFF2-40B4-BE49-F238E27FC236}">
                <a16:creationId xmlns:a16="http://schemas.microsoft.com/office/drawing/2014/main" id="{BA8628A8-A805-FDE7-1CF0-8CA7C3E34D52}"/>
              </a:ext>
            </a:extLst>
          </p:cNvPr>
          <p:cNvSpPr/>
          <p:nvPr userDrawn="1"/>
        </p:nvSpPr>
        <p:spPr>
          <a:xfrm>
            <a:off x="0" y="0"/>
            <a:ext cx="988890" cy="6858000"/>
          </a:xfrm>
          <a:prstGeom prst="rect">
            <a:avLst/>
          </a:prstGeom>
          <a:solidFill>
            <a:srgbClr val="F4E2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latin typeface="Open Sans" panose="020B0606030504020204" pitchFamily="34" charset="0"/>
              <a:ea typeface="Open Sans" panose="020B0606030504020204" pitchFamily="34" charset="0"/>
              <a:cs typeface="Open Sans" panose="020B0606030504020204" pitchFamily="34" charset="0"/>
            </a:endParaRPr>
          </a:p>
        </p:txBody>
      </p:sp>
      <p:sp>
        <p:nvSpPr>
          <p:cNvPr id="4" name="Foliennummernplatzhalter 5">
            <a:extLst>
              <a:ext uri="{FF2B5EF4-FFF2-40B4-BE49-F238E27FC236}">
                <a16:creationId xmlns:a16="http://schemas.microsoft.com/office/drawing/2014/main" id="{42801CA6-2B9C-F596-5250-5D13D326B7B7}"/>
              </a:ext>
            </a:extLst>
          </p:cNvPr>
          <p:cNvSpPr>
            <a:spLocks noGrp="1"/>
          </p:cNvSpPr>
          <p:nvPr>
            <p:ph type="sldNum" sz="quarter" idx="12"/>
          </p:nvPr>
        </p:nvSpPr>
        <p:spPr>
          <a:xfrm>
            <a:off x="152680" y="6356350"/>
            <a:ext cx="571220" cy="365125"/>
          </a:xfrm>
          <a:prstGeom prst="rect">
            <a:avLst/>
          </a:prstGeom>
        </p:spPr>
        <p:txBody>
          <a:bodyPr/>
          <a:lstStyle>
            <a:lvl1pPr algn="ctr">
              <a:defRPr sz="1200" b="0" i="0">
                <a:solidFill>
                  <a:schemeClr val="bg2">
                    <a:lumMod val="90000"/>
                  </a:schemeClr>
                </a:solidFill>
                <a:latin typeface="Open Sans" panose="020B0606030504020204" pitchFamily="34" charset="0"/>
              </a:defRPr>
            </a:lvl1pPr>
          </a:lstStyle>
          <a:p>
            <a:fld id="{93DC6226-395D-AF40-A305-C07AD92EDB4D}" type="slidenum">
              <a:rPr lang="de-DE" smtClean="0"/>
              <a:pPr/>
              <a:t>‹Nr.›</a:t>
            </a:fld>
            <a:endParaRPr lang="de-DE" dirty="0"/>
          </a:p>
        </p:txBody>
      </p:sp>
      <p:sp>
        <p:nvSpPr>
          <p:cNvPr id="8" name="Titel 1">
            <a:extLst>
              <a:ext uri="{FF2B5EF4-FFF2-40B4-BE49-F238E27FC236}">
                <a16:creationId xmlns:a16="http://schemas.microsoft.com/office/drawing/2014/main" id="{23921C19-A19F-E0AF-B997-76D666B6D909}"/>
              </a:ext>
            </a:extLst>
          </p:cNvPr>
          <p:cNvSpPr>
            <a:spLocks noGrp="1"/>
          </p:cNvSpPr>
          <p:nvPr>
            <p:ph type="title" hasCustomPrompt="1"/>
          </p:nvPr>
        </p:nvSpPr>
        <p:spPr>
          <a:xfrm>
            <a:off x="1436495" y="5292271"/>
            <a:ext cx="8602450" cy="848557"/>
          </a:xfrm>
          <a:noFill/>
        </p:spPr>
        <p:txBody>
          <a:bodyPr anchor="ctr" anchorCtr="0">
            <a:normAutofit/>
          </a:bodyPr>
          <a:lstStyle>
            <a:lvl1pPr>
              <a:defRPr sz="2500" b="0" i="0">
                <a:solidFill>
                  <a:srgbClr val="11316C"/>
                </a:solidFill>
                <a:latin typeface="Open Sans" panose="020B0606030504020204" pitchFamily="34" charset="0"/>
              </a:defRPr>
            </a:lvl1pPr>
          </a:lstStyle>
          <a:p>
            <a:r>
              <a:rPr lang="de-DE" dirty="0"/>
              <a:t>Weitere Informationen: </a:t>
            </a:r>
            <a:r>
              <a:rPr lang="de-DE" dirty="0" err="1"/>
              <a:t>www.horizont-handwerk.de</a:t>
            </a:r>
            <a:endParaRPr lang="de-DE" dirty="0"/>
          </a:p>
        </p:txBody>
      </p:sp>
      <p:pic>
        <p:nvPicPr>
          <p:cNvPr id="9" name="Grafik 8">
            <a:extLst>
              <a:ext uri="{FF2B5EF4-FFF2-40B4-BE49-F238E27FC236}">
                <a16:creationId xmlns:a16="http://schemas.microsoft.com/office/drawing/2014/main" id="{11EC455E-09BF-3B89-DFEA-C1666961AA6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9804" y="448891"/>
            <a:ext cx="1597233" cy="568030"/>
          </a:xfrm>
          <a:prstGeom prst="rect">
            <a:avLst/>
          </a:prstGeom>
        </p:spPr>
      </p:pic>
      <p:pic>
        <p:nvPicPr>
          <p:cNvPr id="10" name="Grafik 9">
            <a:extLst>
              <a:ext uri="{FF2B5EF4-FFF2-40B4-BE49-F238E27FC236}">
                <a16:creationId xmlns:a16="http://schemas.microsoft.com/office/drawing/2014/main" id="{339D0DBD-5B39-C9B9-ADCC-3FA10FDB25A0}"/>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628493" y="5411750"/>
            <a:ext cx="584200" cy="609600"/>
          </a:xfrm>
          <a:prstGeom prst="rect">
            <a:avLst/>
          </a:prstGeom>
        </p:spPr>
      </p:pic>
      <p:pic>
        <p:nvPicPr>
          <p:cNvPr id="12" name="Grafik 11">
            <a:extLst>
              <a:ext uri="{FF2B5EF4-FFF2-40B4-BE49-F238E27FC236}">
                <a16:creationId xmlns:a16="http://schemas.microsoft.com/office/drawing/2014/main" id="{23822BD2-E303-E68B-9115-EBBA08526D67}"/>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906010" y="5292271"/>
            <a:ext cx="1043616" cy="1064079"/>
          </a:xfrm>
          <a:prstGeom prst="rect">
            <a:avLst/>
          </a:prstGeom>
        </p:spPr>
      </p:pic>
      <p:pic>
        <p:nvPicPr>
          <p:cNvPr id="15" name="Grafik 14">
            <a:extLst>
              <a:ext uri="{FF2B5EF4-FFF2-40B4-BE49-F238E27FC236}">
                <a16:creationId xmlns:a16="http://schemas.microsoft.com/office/drawing/2014/main" id="{D7E23151-6514-D481-F258-7CE342D672D7}"/>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a:off x="152680" y="357580"/>
            <a:ext cx="1490436" cy="1481967"/>
          </a:xfrm>
          <a:prstGeom prst="rect">
            <a:avLst/>
          </a:prstGeom>
        </p:spPr>
      </p:pic>
      <p:pic>
        <p:nvPicPr>
          <p:cNvPr id="16" name="Grafik 15">
            <a:extLst>
              <a:ext uri="{FF2B5EF4-FFF2-40B4-BE49-F238E27FC236}">
                <a16:creationId xmlns:a16="http://schemas.microsoft.com/office/drawing/2014/main" id="{F7CDB329-C967-28A2-6A2F-DCBD5D8B7B3D}"/>
              </a:ext>
            </a:extLst>
          </p:cNvPr>
          <p:cNvPicPr>
            <a:picLocks noChangeAspect="1"/>
          </p:cNvPicPr>
          <p:nvPr userDrawn="1"/>
        </p:nvPicPr>
        <p:blipFill>
          <a:blip r:embed="rId10"/>
          <a:srcRect/>
          <a:stretch/>
        </p:blipFill>
        <p:spPr>
          <a:xfrm>
            <a:off x="723900" y="2131381"/>
            <a:ext cx="2289554" cy="2289554"/>
          </a:xfrm>
          <a:prstGeom prst="rect">
            <a:avLst/>
          </a:prstGeom>
        </p:spPr>
      </p:pic>
      <p:pic>
        <p:nvPicPr>
          <p:cNvPr id="17" name="Grafik 16">
            <a:extLst>
              <a:ext uri="{FF2B5EF4-FFF2-40B4-BE49-F238E27FC236}">
                <a16:creationId xmlns:a16="http://schemas.microsoft.com/office/drawing/2014/main" id="{63C1C80B-428A-A49E-519D-E5E1A20CC6BB}"/>
              </a:ext>
            </a:extLst>
          </p:cNvPr>
          <p:cNvPicPr>
            <a:picLocks noChangeAspect="1"/>
          </p:cNvPicPr>
          <p:nvPr userDrawn="1"/>
        </p:nvPicPr>
        <p:blipFill>
          <a:blip r:embed="rId11"/>
          <a:srcRect/>
          <a:stretch/>
        </p:blipFill>
        <p:spPr>
          <a:xfrm>
            <a:off x="3467100" y="2131381"/>
            <a:ext cx="2289554" cy="2289554"/>
          </a:xfrm>
          <a:prstGeom prst="rect">
            <a:avLst/>
          </a:prstGeom>
        </p:spPr>
      </p:pic>
      <p:pic>
        <p:nvPicPr>
          <p:cNvPr id="19" name="Grafik 18">
            <a:extLst>
              <a:ext uri="{FF2B5EF4-FFF2-40B4-BE49-F238E27FC236}">
                <a16:creationId xmlns:a16="http://schemas.microsoft.com/office/drawing/2014/main" id="{62E19FAE-3353-A3B8-01A9-E905621168A8}"/>
              </a:ext>
            </a:extLst>
          </p:cNvPr>
          <p:cNvPicPr>
            <a:picLocks noChangeAspect="1"/>
          </p:cNvPicPr>
          <p:nvPr userDrawn="1"/>
        </p:nvPicPr>
        <p:blipFill>
          <a:blip r:embed="rId12"/>
          <a:srcRect/>
          <a:stretch/>
        </p:blipFill>
        <p:spPr>
          <a:xfrm>
            <a:off x="6210300" y="2131381"/>
            <a:ext cx="2289554" cy="2289554"/>
          </a:xfrm>
          <a:prstGeom prst="rect">
            <a:avLst/>
          </a:prstGeom>
        </p:spPr>
      </p:pic>
      <p:pic>
        <p:nvPicPr>
          <p:cNvPr id="20" name="Grafik 19">
            <a:extLst>
              <a:ext uri="{FF2B5EF4-FFF2-40B4-BE49-F238E27FC236}">
                <a16:creationId xmlns:a16="http://schemas.microsoft.com/office/drawing/2014/main" id="{E1B21868-6AD2-D298-E530-E3681C950B79}"/>
              </a:ext>
            </a:extLst>
          </p:cNvPr>
          <p:cNvPicPr>
            <a:picLocks noChangeAspect="1"/>
          </p:cNvPicPr>
          <p:nvPr userDrawn="1"/>
        </p:nvPicPr>
        <p:blipFill>
          <a:blip r:embed="rId13"/>
          <a:srcRect/>
          <a:stretch/>
        </p:blipFill>
        <p:spPr>
          <a:xfrm>
            <a:off x="8953500" y="2131381"/>
            <a:ext cx="2289554" cy="2289554"/>
          </a:xfrm>
          <a:prstGeom prst="rect">
            <a:avLst/>
          </a:prstGeom>
        </p:spPr>
      </p:pic>
      <p:sp>
        <p:nvSpPr>
          <p:cNvPr id="21" name="Textfeld 20">
            <a:extLst>
              <a:ext uri="{FF2B5EF4-FFF2-40B4-BE49-F238E27FC236}">
                <a16:creationId xmlns:a16="http://schemas.microsoft.com/office/drawing/2014/main" id="{3EB68060-0EEA-BA44-F1F2-0F3F8F4F6E46}"/>
              </a:ext>
            </a:extLst>
          </p:cNvPr>
          <p:cNvSpPr txBox="1"/>
          <p:nvPr userDrawn="1"/>
        </p:nvSpPr>
        <p:spPr>
          <a:xfrm>
            <a:off x="723900" y="4511626"/>
            <a:ext cx="1028551" cy="338554"/>
          </a:xfrm>
          <a:prstGeom prst="rect">
            <a:avLst/>
          </a:prstGeom>
          <a:noFill/>
        </p:spPr>
        <p:txBody>
          <a:bodyPr wrap="none" rtlCol="0">
            <a:spAutoFit/>
          </a:bodyPr>
          <a:lstStyle/>
          <a:p>
            <a:r>
              <a:rPr lang="de-DE" sz="1600" dirty="0">
                <a:solidFill>
                  <a:srgbClr val="11316C"/>
                </a:solidFill>
                <a:latin typeface="Open Sans" panose="020B0606030504020204" pitchFamily="34" charset="0"/>
                <a:ea typeface="Open Sans" panose="020B0606030504020204" pitchFamily="34" charset="0"/>
                <a:cs typeface="Open Sans" panose="020B0606030504020204" pitchFamily="34" charset="0"/>
              </a:rPr>
              <a:t>Strategie</a:t>
            </a:r>
          </a:p>
        </p:txBody>
      </p:sp>
      <p:sp>
        <p:nvSpPr>
          <p:cNvPr id="22" name="Textfeld 21">
            <a:extLst>
              <a:ext uri="{FF2B5EF4-FFF2-40B4-BE49-F238E27FC236}">
                <a16:creationId xmlns:a16="http://schemas.microsoft.com/office/drawing/2014/main" id="{AC191F38-BDEE-8527-B774-4F8F04182F0D}"/>
              </a:ext>
            </a:extLst>
          </p:cNvPr>
          <p:cNvSpPr txBox="1"/>
          <p:nvPr userDrawn="1"/>
        </p:nvSpPr>
        <p:spPr>
          <a:xfrm>
            <a:off x="3460593" y="4511626"/>
            <a:ext cx="1019831" cy="338554"/>
          </a:xfrm>
          <a:prstGeom prst="rect">
            <a:avLst/>
          </a:prstGeom>
          <a:noFill/>
        </p:spPr>
        <p:txBody>
          <a:bodyPr wrap="none" rtlCol="0">
            <a:spAutoFit/>
          </a:bodyPr>
          <a:lstStyle/>
          <a:p>
            <a:r>
              <a:rPr lang="de-DE" sz="1600" dirty="0">
                <a:solidFill>
                  <a:srgbClr val="11316C"/>
                </a:solidFill>
                <a:latin typeface="Open Sans" panose="020B0606030504020204" pitchFamily="34" charset="0"/>
                <a:ea typeface="Open Sans" panose="020B0606030504020204" pitchFamily="34" charset="0"/>
                <a:cs typeface="Open Sans" panose="020B0606030504020204" pitchFamily="34" charset="0"/>
              </a:rPr>
              <a:t>Personal</a:t>
            </a:r>
          </a:p>
        </p:txBody>
      </p:sp>
      <p:sp>
        <p:nvSpPr>
          <p:cNvPr id="23" name="Textfeld 22">
            <a:extLst>
              <a:ext uri="{FF2B5EF4-FFF2-40B4-BE49-F238E27FC236}">
                <a16:creationId xmlns:a16="http://schemas.microsoft.com/office/drawing/2014/main" id="{EE74E111-C603-8F70-1F79-6722509B26EB}"/>
              </a:ext>
            </a:extLst>
          </p:cNvPr>
          <p:cNvSpPr txBox="1"/>
          <p:nvPr userDrawn="1"/>
        </p:nvSpPr>
        <p:spPr>
          <a:xfrm>
            <a:off x="6216493" y="4511626"/>
            <a:ext cx="1547924" cy="338554"/>
          </a:xfrm>
          <a:prstGeom prst="rect">
            <a:avLst/>
          </a:prstGeom>
          <a:noFill/>
        </p:spPr>
        <p:txBody>
          <a:bodyPr wrap="none" rtlCol="0">
            <a:spAutoFit/>
          </a:bodyPr>
          <a:lstStyle/>
          <a:p>
            <a:r>
              <a:rPr lang="de-DE" sz="1600" dirty="0">
                <a:solidFill>
                  <a:srgbClr val="11316C"/>
                </a:solidFill>
                <a:latin typeface="Open Sans" panose="020B0606030504020204" pitchFamily="34" charset="0"/>
                <a:ea typeface="Open Sans" panose="020B0606030504020204" pitchFamily="34" charset="0"/>
                <a:cs typeface="Open Sans" panose="020B0606030504020204" pitchFamily="34" charset="0"/>
              </a:rPr>
              <a:t>Nachhaltigkeit</a:t>
            </a:r>
          </a:p>
        </p:txBody>
      </p:sp>
      <p:sp>
        <p:nvSpPr>
          <p:cNvPr id="24" name="Textfeld 23">
            <a:extLst>
              <a:ext uri="{FF2B5EF4-FFF2-40B4-BE49-F238E27FC236}">
                <a16:creationId xmlns:a16="http://schemas.microsoft.com/office/drawing/2014/main" id="{46B510F0-6145-DBD7-283B-93C9B5006266}"/>
              </a:ext>
            </a:extLst>
          </p:cNvPr>
          <p:cNvSpPr txBox="1"/>
          <p:nvPr userDrawn="1"/>
        </p:nvSpPr>
        <p:spPr>
          <a:xfrm>
            <a:off x="8946993" y="4511626"/>
            <a:ext cx="1550424" cy="338554"/>
          </a:xfrm>
          <a:prstGeom prst="rect">
            <a:avLst/>
          </a:prstGeom>
          <a:noFill/>
        </p:spPr>
        <p:txBody>
          <a:bodyPr wrap="none" rtlCol="0">
            <a:spAutoFit/>
          </a:bodyPr>
          <a:lstStyle/>
          <a:p>
            <a:r>
              <a:rPr lang="de-DE" sz="1600" dirty="0">
                <a:solidFill>
                  <a:srgbClr val="11316C"/>
                </a:solidFill>
                <a:latin typeface="Open Sans" panose="020B0606030504020204" pitchFamily="34" charset="0"/>
                <a:ea typeface="Open Sans" panose="020B0606030504020204" pitchFamily="34" charset="0"/>
                <a:cs typeface="Open Sans" panose="020B0606030504020204" pitchFamily="34" charset="0"/>
              </a:rPr>
              <a:t>Digitalisierung</a:t>
            </a:r>
          </a:p>
        </p:txBody>
      </p:sp>
    </p:spTree>
    <p:extLst>
      <p:ext uri="{BB962C8B-B14F-4D97-AF65-F5344CB8AC3E}">
        <p14:creationId xmlns:p14="http://schemas.microsoft.com/office/powerpoint/2010/main" val="7676316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8_Trennerfolie-Unterthemen">
    <p:bg>
      <p:bgPr>
        <a:solidFill>
          <a:srgbClr val="C4E6F6"/>
        </a:solidFill>
        <a:effectLst/>
      </p:bgPr>
    </p:bg>
    <p:spTree>
      <p:nvGrpSpPr>
        <p:cNvPr id="1" name=""/>
        <p:cNvGrpSpPr/>
        <p:nvPr/>
      </p:nvGrpSpPr>
      <p:grpSpPr>
        <a:xfrm>
          <a:off x="0" y="0"/>
          <a:ext cx="0" cy="0"/>
          <a:chOff x="0" y="0"/>
          <a:chExt cx="0" cy="0"/>
        </a:xfrm>
      </p:grpSpPr>
      <p:sp>
        <p:nvSpPr>
          <p:cNvPr id="18" name="Rechteck 17">
            <a:extLst>
              <a:ext uri="{FF2B5EF4-FFF2-40B4-BE49-F238E27FC236}">
                <a16:creationId xmlns:a16="http://schemas.microsoft.com/office/drawing/2014/main" id="{4A94E390-71F2-1179-7D3D-1F8CCF874B53}"/>
              </a:ext>
            </a:extLst>
          </p:cNvPr>
          <p:cNvSpPr/>
          <p:nvPr userDrawn="1"/>
        </p:nvSpPr>
        <p:spPr>
          <a:xfrm>
            <a:off x="0" y="0"/>
            <a:ext cx="988890" cy="6858000"/>
          </a:xfrm>
          <a:prstGeom prst="rect">
            <a:avLst/>
          </a:prstGeom>
          <a:solidFill>
            <a:srgbClr val="F4E2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latin typeface="Open Sans" panose="020B0606030504020204" pitchFamily="34" charset="0"/>
              <a:ea typeface="Open Sans" panose="020B0606030504020204" pitchFamily="34" charset="0"/>
              <a:cs typeface="Open Sans" panose="020B0606030504020204" pitchFamily="34" charset="0"/>
            </a:endParaRPr>
          </a:p>
        </p:txBody>
      </p:sp>
      <p:sp>
        <p:nvSpPr>
          <p:cNvPr id="5" name="Foliennummernplatzhalter 5">
            <a:extLst>
              <a:ext uri="{FF2B5EF4-FFF2-40B4-BE49-F238E27FC236}">
                <a16:creationId xmlns:a16="http://schemas.microsoft.com/office/drawing/2014/main" id="{36103958-D017-BF47-CF49-80B23EB35881}"/>
              </a:ext>
            </a:extLst>
          </p:cNvPr>
          <p:cNvSpPr>
            <a:spLocks noGrp="1"/>
          </p:cNvSpPr>
          <p:nvPr>
            <p:ph type="sldNum" sz="quarter" idx="12"/>
          </p:nvPr>
        </p:nvSpPr>
        <p:spPr>
          <a:xfrm>
            <a:off x="152680" y="6356350"/>
            <a:ext cx="571220" cy="365125"/>
          </a:xfrm>
          <a:prstGeom prst="rect">
            <a:avLst/>
          </a:prstGeom>
        </p:spPr>
        <p:txBody>
          <a:bodyPr/>
          <a:lstStyle>
            <a:lvl1pPr algn="ctr">
              <a:defRPr sz="1200" b="0" i="0">
                <a:solidFill>
                  <a:schemeClr val="bg2">
                    <a:lumMod val="90000"/>
                  </a:schemeClr>
                </a:solidFill>
                <a:latin typeface="Open Sans" panose="020B0606030504020204" pitchFamily="34" charset="0"/>
              </a:defRPr>
            </a:lvl1pPr>
          </a:lstStyle>
          <a:p>
            <a:fld id="{93DC6226-395D-AF40-A305-C07AD92EDB4D}" type="slidenum">
              <a:rPr lang="de-DE" smtClean="0"/>
              <a:pPr/>
              <a:t>‹Nr.›</a:t>
            </a:fld>
            <a:endParaRPr lang="de-DE" dirty="0"/>
          </a:p>
        </p:txBody>
      </p:sp>
      <p:sp>
        <p:nvSpPr>
          <p:cNvPr id="6" name="Titel 1">
            <a:extLst>
              <a:ext uri="{FF2B5EF4-FFF2-40B4-BE49-F238E27FC236}">
                <a16:creationId xmlns:a16="http://schemas.microsoft.com/office/drawing/2014/main" id="{757CF719-77B2-DF94-DEDE-05AE6EBB6FE5}"/>
              </a:ext>
            </a:extLst>
          </p:cNvPr>
          <p:cNvSpPr>
            <a:spLocks noGrp="1"/>
          </p:cNvSpPr>
          <p:nvPr>
            <p:ph type="title" hasCustomPrompt="1"/>
          </p:nvPr>
        </p:nvSpPr>
        <p:spPr>
          <a:xfrm>
            <a:off x="1436495" y="5292271"/>
            <a:ext cx="8602450" cy="848557"/>
          </a:xfrm>
          <a:noFill/>
        </p:spPr>
        <p:txBody>
          <a:bodyPr anchor="ctr" anchorCtr="0">
            <a:normAutofit/>
          </a:bodyPr>
          <a:lstStyle>
            <a:lvl1pPr>
              <a:defRPr sz="2500" b="0" i="0">
                <a:solidFill>
                  <a:srgbClr val="11316C"/>
                </a:solidFill>
                <a:latin typeface="Open Sans" panose="020B0606030504020204" pitchFamily="34" charset="0"/>
              </a:defRPr>
            </a:lvl1pPr>
          </a:lstStyle>
          <a:p>
            <a:r>
              <a:rPr lang="de-DE" dirty="0"/>
              <a:t>Weitere Informationen: </a:t>
            </a:r>
            <a:r>
              <a:rPr lang="de-DE" dirty="0" err="1"/>
              <a:t>www.horizont-handwerk.de</a:t>
            </a:r>
            <a:endParaRPr lang="de-DE" dirty="0"/>
          </a:p>
        </p:txBody>
      </p:sp>
      <p:pic>
        <p:nvPicPr>
          <p:cNvPr id="11" name="Grafik 10">
            <a:extLst>
              <a:ext uri="{FF2B5EF4-FFF2-40B4-BE49-F238E27FC236}">
                <a16:creationId xmlns:a16="http://schemas.microsoft.com/office/drawing/2014/main" id="{DF6BB18F-5DC6-5C30-1848-F7FFC5BDC30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9804" y="448891"/>
            <a:ext cx="1597233" cy="568030"/>
          </a:xfrm>
          <a:prstGeom prst="rect">
            <a:avLst/>
          </a:prstGeom>
        </p:spPr>
      </p:pic>
      <p:pic>
        <p:nvPicPr>
          <p:cNvPr id="14" name="Grafik 13">
            <a:extLst>
              <a:ext uri="{FF2B5EF4-FFF2-40B4-BE49-F238E27FC236}">
                <a16:creationId xmlns:a16="http://schemas.microsoft.com/office/drawing/2014/main" id="{278575D6-D82A-7C3F-F166-B9DDD0E4873C}"/>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628493" y="5411750"/>
            <a:ext cx="584200" cy="609600"/>
          </a:xfrm>
          <a:prstGeom prst="rect">
            <a:avLst/>
          </a:prstGeom>
        </p:spPr>
      </p:pic>
      <p:pic>
        <p:nvPicPr>
          <p:cNvPr id="7" name="Grafik 6">
            <a:extLst>
              <a:ext uri="{FF2B5EF4-FFF2-40B4-BE49-F238E27FC236}">
                <a16:creationId xmlns:a16="http://schemas.microsoft.com/office/drawing/2014/main" id="{84FB4D27-37B3-62F3-BCA3-F28ABD3DA1F8}"/>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906010" y="5292271"/>
            <a:ext cx="1043616" cy="1064079"/>
          </a:xfrm>
          <a:prstGeom prst="rect">
            <a:avLst/>
          </a:prstGeom>
        </p:spPr>
      </p:pic>
      <p:pic>
        <p:nvPicPr>
          <p:cNvPr id="13" name="Grafik 12">
            <a:extLst>
              <a:ext uri="{FF2B5EF4-FFF2-40B4-BE49-F238E27FC236}">
                <a16:creationId xmlns:a16="http://schemas.microsoft.com/office/drawing/2014/main" id="{23123BE8-BC56-4AF9-5A81-0BA5ABA2F4D9}"/>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a:off x="152680" y="357580"/>
            <a:ext cx="1490436" cy="1481967"/>
          </a:xfrm>
          <a:prstGeom prst="rect">
            <a:avLst/>
          </a:prstGeom>
        </p:spPr>
      </p:pic>
      <p:pic>
        <p:nvPicPr>
          <p:cNvPr id="3" name="Grafik 2">
            <a:extLst>
              <a:ext uri="{FF2B5EF4-FFF2-40B4-BE49-F238E27FC236}">
                <a16:creationId xmlns:a16="http://schemas.microsoft.com/office/drawing/2014/main" id="{1CB3FB59-D758-B3A0-7CC5-A2C02858F4DB}"/>
              </a:ext>
            </a:extLst>
          </p:cNvPr>
          <p:cNvPicPr>
            <a:picLocks noChangeAspect="1"/>
          </p:cNvPicPr>
          <p:nvPr userDrawn="1"/>
        </p:nvPicPr>
        <p:blipFill>
          <a:blip r:embed="rId10"/>
          <a:srcRect/>
          <a:stretch/>
        </p:blipFill>
        <p:spPr>
          <a:xfrm>
            <a:off x="1852763" y="2131381"/>
            <a:ext cx="2289554" cy="2289554"/>
          </a:xfrm>
          <a:prstGeom prst="rect">
            <a:avLst/>
          </a:prstGeom>
        </p:spPr>
      </p:pic>
      <p:pic>
        <p:nvPicPr>
          <p:cNvPr id="2" name="Grafik 1">
            <a:extLst>
              <a:ext uri="{FF2B5EF4-FFF2-40B4-BE49-F238E27FC236}">
                <a16:creationId xmlns:a16="http://schemas.microsoft.com/office/drawing/2014/main" id="{BFB1EDF8-1C13-6249-CDA3-1A1B36E26880}"/>
              </a:ext>
            </a:extLst>
          </p:cNvPr>
          <p:cNvPicPr>
            <a:picLocks noChangeAspect="1"/>
          </p:cNvPicPr>
          <p:nvPr userDrawn="1"/>
        </p:nvPicPr>
        <p:blipFill>
          <a:blip r:embed="rId11"/>
          <a:srcRect/>
          <a:stretch/>
        </p:blipFill>
        <p:spPr>
          <a:xfrm>
            <a:off x="5006191" y="2131381"/>
            <a:ext cx="2289554" cy="2289554"/>
          </a:xfrm>
          <a:prstGeom prst="rect">
            <a:avLst/>
          </a:prstGeom>
        </p:spPr>
      </p:pic>
      <p:pic>
        <p:nvPicPr>
          <p:cNvPr id="4" name="Grafik 3">
            <a:extLst>
              <a:ext uri="{FF2B5EF4-FFF2-40B4-BE49-F238E27FC236}">
                <a16:creationId xmlns:a16="http://schemas.microsoft.com/office/drawing/2014/main" id="{6EC94ED7-6FDA-999C-1556-F70AA1657634}"/>
              </a:ext>
            </a:extLst>
          </p:cNvPr>
          <p:cNvPicPr>
            <a:picLocks noChangeAspect="1"/>
          </p:cNvPicPr>
          <p:nvPr userDrawn="1"/>
        </p:nvPicPr>
        <p:blipFill>
          <a:blip r:embed="rId12"/>
          <a:srcRect/>
          <a:stretch/>
        </p:blipFill>
        <p:spPr>
          <a:xfrm>
            <a:off x="8159619" y="2131381"/>
            <a:ext cx="2289554" cy="2289554"/>
          </a:xfrm>
          <a:prstGeom prst="rect">
            <a:avLst/>
          </a:prstGeom>
        </p:spPr>
      </p:pic>
      <p:sp>
        <p:nvSpPr>
          <p:cNvPr id="9" name="Textfeld 8">
            <a:extLst>
              <a:ext uri="{FF2B5EF4-FFF2-40B4-BE49-F238E27FC236}">
                <a16:creationId xmlns:a16="http://schemas.microsoft.com/office/drawing/2014/main" id="{403D8F33-F5F7-B034-F5A2-4F91E947F87A}"/>
              </a:ext>
            </a:extLst>
          </p:cNvPr>
          <p:cNvSpPr txBox="1"/>
          <p:nvPr userDrawn="1"/>
        </p:nvSpPr>
        <p:spPr>
          <a:xfrm>
            <a:off x="1852763" y="4511626"/>
            <a:ext cx="1716945" cy="338554"/>
          </a:xfrm>
          <a:prstGeom prst="rect">
            <a:avLst/>
          </a:prstGeom>
          <a:noFill/>
        </p:spPr>
        <p:txBody>
          <a:bodyPr wrap="none" rtlCol="0">
            <a:spAutoFit/>
          </a:bodyPr>
          <a:lstStyle/>
          <a:p>
            <a:r>
              <a:rPr lang="de-DE" sz="1600" dirty="0">
                <a:solidFill>
                  <a:srgbClr val="11316C"/>
                </a:solidFill>
                <a:latin typeface="Open Sans" panose="020B0606030504020204" pitchFamily="34" charset="0"/>
                <a:ea typeface="Open Sans" panose="020B0606030504020204" pitchFamily="34" charset="0"/>
                <a:cs typeface="Open Sans" panose="020B0606030504020204" pitchFamily="34" charset="0"/>
              </a:rPr>
              <a:t>Förderangebote</a:t>
            </a:r>
          </a:p>
        </p:txBody>
      </p:sp>
      <p:sp>
        <p:nvSpPr>
          <p:cNvPr id="10" name="Textfeld 9">
            <a:extLst>
              <a:ext uri="{FF2B5EF4-FFF2-40B4-BE49-F238E27FC236}">
                <a16:creationId xmlns:a16="http://schemas.microsoft.com/office/drawing/2014/main" id="{4F316F19-D5BE-B6FB-3ACD-8D1DF382BA23}"/>
              </a:ext>
            </a:extLst>
          </p:cNvPr>
          <p:cNvSpPr txBox="1"/>
          <p:nvPr userDrawn="1"/>
        </p:nvSpPr>
        <p:spPr>
          <a:xfrm>
            <a:off x="4999684" y="4511626"/>
            <a:ext cx="1606337" cy="338554"/>
          </a:xfrm>
          <a:prstGeom prst="rect">
            <a:avLst/>
          </a:prstGeom>
          <a:noFill/>
        </p:spPr>
        <p:txBody>
          <a:bodyPr wrap="none" rtlCol="0">
            <a:spAutoFit/>
          </a:bodyPr>
          <a:lstStyle/>
          <a:p>
            <a:r>
              <a:rPr lang="de-DE" sz="1600" dirty="0">
                <a:solidFill>
                  <a:srgbClr val="11316C"/>
                </a:solidFill>
                <a:latin typeface="Open Sans" panose="020B0606030504020204" pitchFamily="34" charset="0"/>
                <a:ea typeface="Open Sans" panose="020B0606030504020204" pitchFamily="34" charset="0"/>
                <a:cs typeface="Open Sans" panose="020B0606030504020204" pitchFamily="34" charset="0"/>
              </a:rPr>
              <a:t>Förderprojekte</a:t>
            </a:r>
          </a:p>
        </p:txBody>
      </p:sp>
      <p:sp>
        <p:nvSpPr>
          <p:cNvPr id="12" name="Textfeld 11">
            <a:extLst>
              <a:ext uri="{FF2B5EF4-FFF2-40B4-BE49-F238E27FC236}">
                <a16:creationId xmlns:a16="http://schemas.microsoft.com/office/drawing/2014/main" id="{446A8D05-E53D-30B8-2387-EF9EBB043A64}"/>
              </a:ext>
            </a:extLst>
          </p:cNvPr>
          <p:cNvSpPr txBox="1"/>
          <p:nvPr userDrawn="1"/>
        </p:nvSpPr>
        <p:spPr>
          <a:xfrm>
            <a:off x="8165812" y="4511626"/>
            <a:ext cx="1752211" cy="338554"/>
          </a:xfrm>
          <a:prstGeom prst="rect">
            <a:avLst/>
          </a:prstGeom>
          <a:noFill/>
        </p:spPr>
        <p:txBody>
          <a:bodyPr wrap="none" rtlCol="0">
            <a:spAutoFit/>
          </a:bodyPr>
          <a:lstStyle/>
          <a:p>
            <a:r>
              <a:rPr lang="de-DE" sz="1600" dirty="0">
                <a:solidFill>
                  <a:srgbClr val="11316C"/>
                </a:solidFill>
                <a:latin typeface="Open Sans" panose="020B0606030504020204" pitchFamily="34" charset="0"/>
                <a:ea typeface="Open Sans" panose="020B0606030504020204" pitchFamily="34" charset="0"/>
                <a:cs typeface="Open Sans" panose="020B0606030504020204" pitchFamily="34" charset="0"/>
              </a:rPr>
              <a:t>Veranstaltungen</a:t>
            </a:r>
          </a:p>
        </p:txBody>
      </p:sp>
    </p:spTree>
    <p:extLst>
      <p:ext uri="{BB962C8B-B14F-4D97-AF65-F5344CB8AC3E}">
        <p14:creationId xmlns:p14="http://schemas.microsoft.com/office/powerpoint/2010/main" val="37921377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9_Trennerfolie-Unterthemen">
    <p:bg>
      <p:bgPr>
        <a:solidFill>
          <a:srgbClr val="A8D198"/>
        </a:solidFill>
        <a:effectLst/>
      </p:bgPr>
    </p:bg>
    <p:spTree>
      <p:nvGrpSpPr>
        <p:cNvPr id="1" name=""/>
        <p:cNvGrpSpPr/>
        <p:nvPr/>
      </p:nvGrpSpPr>
      <p:grpSpPr>
        <a:xfrm>
          <a:off x="0" y="0"/>
          <a:ext cx="0" cy="0"/>
          <a:chOff x="0" y="0"/>
          <a:chExt cx="0" cy="0"/>
        </a:xfrm>
      </p:grpSpPr>
      <p:sp>
        <p:nvSpPr>
          <p:cNvPr id="18" name="Rechteck 17">
            <a:extLst>
              <a:ext uri="{FF2B5EF4-FFF2-40B4-BE49-F238E27FC236}">
                <a16:creationId xmlns:a16="http://schemas.microsoft.com/office/drawing/2014/main" id="{4A94E390-71F2-1179-7D3D-1F8CCF874B53}"/>
              </a:ext>
            </a:extLst>
          </p:cNvPr>
          <p:cNvSpPr/>
          <p:nvPr userDrawn="1"/>
        </p:nvSpPr>
        <p:spPr>
          <a:xfrm>
            <a:off x="0" y="0"/>
            <a:ext cx="988890" cy="6858000"/>
          </a:xfrm>
          <a:prstGeom prst="rect">
            <a:avLst/>
          </a:prstGeom>
          <a:solidFill>
            <a:srgbClr val="F4E2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latin typeface="Open Sans" panose="020B0606030504020204" pitchFamily="34" charset="0"/>
              <a:ea typeface="Open Sans" panose="020B0606030504020204" pitchFamily="34" charset="0"/>
              <a:cs typeface="Open Sans" panose="020B0606030504020204" pitchFamily="34" charset="0"/>
            </a:endParaRPr>
          </a:p>
        </p:txBody>
      </p:sp>
      <p:sp>
        <p:nvSpPr>
          <p:cNvPr id="5" name="Foliennummernplatzhalter 5">
            <a:extLst>
              <a:ext uri="{FF2B5EF4-FFF2-40B4-BE49-F238E27FC236}">
                <a16:creationId xmlns:a16="http://schemas.microsoft.com/office/drawing/2014/main" id="{36103958-D017-BF47-CF49-80B23EB35881}"/>
              </a:ext>
            </a:extLst>
          </p:cNvPr>
          <p:cNvSpPr>
            <a:spLocks noGrp="1"/>
          </p:cNvSpPr>
          <p:nvPr>
            <p:ph type="sldNum" sz="quarter" idx="12"/>
          </p:nvPr>
        </p:nvSpPr>
        <p:spPr>
          <a:xfrm>
            <a:off x="152680" y="6356350"/>
            <a:ext cx="571220" cy="365125"/>
          </a:xfrm>
          <a:prstGeom prst="rect">
            <a:avLst/>
          </a:prstGeom>
        </p:spPr>
        <p:txBody>
          <a:bodyPr/>
          <a:lstStyle>
            <a:lvl1pPr algn="ctr">
              <a:defRPr sz="1200" b="0" i="0">
                <a:solidFill>
                  <a:schemeClr val="bg2">
                    <a:lumMod val="90000"/>
                  </a:schemeClr>
                </a:solidFill>
                <a:latin typeface="Open Sans" panose="020B0606030504020204" pitchFamily="34" charset="0"/>
              </a:defRPr>
            </a:lvl1pPr>
          </a:lstStyle>
          <a:p>
            <a:fld id="{93DC6226-395D-AF40-A305-C07AD92EDB4D}" type="slidenum">
              <a:rPr lang="de-DE" smtClean="0"/>
              <a:pPr/>
              <a:t>‹Nr.›</a:t>
            </a:fld>
            <a:endParaRPr lang="de-DE" dirty="0"/>
          </a:p>
        </p:txBody>
      </p:sp>
      <p:sp>
        <p:nvSpPr>
          <p:cNvPr id="6" name="Titel 1">
            <a:extLst>
              <a:ext uri="{FF2B5EF4-FFF2-40B4-BE49-F238E27FC236}">
                <a16:creationId xmlns:a16="http://schemas.microsoft.com/office/drawing/2014/main" id="{757CF719-77B2-DF94-DEDE-05AE6EBB6FE5}"/>
              </a:ext>
            </a:extLst>
          </p:cNvPr>
          <p:cNvSpPr>
            <a:spLocks noGrp="1"/>
          </p:cNvSpPr>
          <p:nvPr>
            <p:ph type="title" hasCustomPrompt="1"/>
          </p:nvPr>
        </p:nvSpPr>
        <p:spPr>
          <a:xfrm>
            <a:off x="1436495" y="5292271"/>
            <a:ext cx="8602450" cy="848557"/>
          </a:xfrm>
          <a:noFill/>
        </p:spPr>
        <p:txBody>
          <a:bodyPr anchor="ctr" anchorCtr="0">
            <a:normAutofit/>
          </a:bodyPr>
          <a:lstStyle>
            <a:lvl1pPr>
              <a:defRPr sz="2500" b="0" i="0">
                <a:solidFill>
                  <a:srgbClr val="11316C"/>
                </a:solidFill>
                <a:latin typeface="Open Sans" panose="020B0606030504020204" pitchFamily="34" charset="0"/>
              </a:defRPr>
            </a:lvl1pPr>
          </a:lstStyle>
          <a:p>
            <a:r>
              <a:rPr lang="de-DE" dirty="0"/>
              <a:t>Weitere Informationen zur Klima-Ampel</a:t>
            </a:r>
          </a:p>
        </p:txBody>
      </p:sp>
      <p:pic>
        <p:nvPicPr>
          <p:cNvPr id="11" name="Grafik 10">
            <a:extLst>
              <a:ext uri="{FF2B5EF4-FFF2-40B4-BE49-F238E27FC236}">
                <a16:creationId xmlns:a16="http://schemas.microsoft.com/office/drawing/2014/main" id="{DF6BB18F-5DC6-5C30-1848-F7FFC5BDC30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9804" y="448891"/>
            <a:ext cx="1597233" cy="568030"/>
          </a:xfrm>
          <a:prstGeom prst="rect">
            <a:avLst/>
          </a:prstGeom>
        </p:spPr>
      </p:pic>
      <p:pic>
        <p:nvPicPr>
          <p:cNvPr id="14" name="Grafik 13">
            <a:extLst>
              <a:ext uri="{FF2B5EF4-FFF2-40B4-BE49-F238E27FC236}">
                <a16:creationId xmlns:a16="http://schemas.microsoft.com/office/drawing/2014/main" id="{278575D6-D82A-7C3F-F166-B9DDD0E4873C}"/>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628493" y="5411750"/>
            <a:ext cx="584200" cy="609600"/>
          </a:xfrm>
          <a:prstGeom prst="rect">
            <a:avLst/>
          </a:prstGeom>
        </p:spPr>
      </p:pic>
      <p:pic>
        <p:nvPicPr>
          <p:cNvPr id="2" name="Grafik 1">
            <a:extLst>
              <a:ext uri="{FF2B5EF4-FFF2-40B4-BE49-F238E27FC236}">
                <a16:creationId xmlns:a16="http://schemas.microsoft.com/office/drawing/2014/main" id="{79838F0C-83F4-B2C7-7844-35DB15E1CA60}"/>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225875" y="253906"/>
            <a:ext cx="1526029" cy="1526029"/>
          </a:xfrm>
          <a:prstGeom prst="rect">
            <a:avLst/>
          </a:prstGeom>
          <a:effectLst/>
        </p:spPr>
      </p:pic>
      <p:pic>
        <p:nvPicPr>
          <p:cNvPr id="9" name="Grafik 8">
            <a:extLst>
              <a:ext uri="{FF2B5EF4-FFF2-40B4-BE49-F238E27FC236}">
                <a16:creationId xmlns:a16="http://schemas.microsoft.com/office/drawing/2014/main" id="{307E8BD4-B2CE-F4C1-7BFF-26AE0310B2E9}"/>
              </a:ext>
            </a:extLst>
          </p:cNvPr>
          <p:cNvPicPr>
            <a:picLocks noChangeAspect="1"/>
          </p:cNvPicPr>
          <p:nvPr userDrawn="1"/>
        </p:nvPicPr>
        <p:blipFill>
          <a:blip r:embed="rId7"/>
          <a:srcRect/>
          <a:stretch/>
        </p:blipFill>
        <p:spPr>
          <a:xfrm>
            <a:off x="3327674" y="1253746"/>
            <a:ext cx="3338830" cy="3338830"/>
          </a:xfrm>
          <a:prstGeom prst="rect">
            <a:avLst/>
          </a:prstGeom>
        </p:spPr>
      </p:pic>
      <p:pic>
        <p:nvPicPr>
          <p:cNvPr id="10" name="Inhaltsplatzhalter 24" descr="Ein Bild, das Zeichnung, Clipart, Animierter Cartoon, Cartoon enthält.&#10;&#10;KI-generierte Inhalte können fehlerhaft sein.">
            <a:extLst>
              <a:ext uri="{FF2B5EF4-FFF2-40B4-BE49-F238E27FC236}">
                <a16:creationId xmlns:a16="http://schemas.microsoft.com/office/drawing/2014/main" id="{849E1B2A-43E0-9C6E-158F-FE07D887BD21}"/>
              </a:ext>
            </a:extLst>
          </p:cNvPr>
          <p:cNvPicPr>
            <a:picLocks noChangeAspect="1"/>
          </p:cNvPicPr>
          <p:nvPr userDrawn="1"/>
        </p:nvPicPr>
        <p:blipFill>
          <a:blip r:embed="rId8"/>
          <a:stretch>
            <a:fillRect/>
          </a:stretch>
        </p:blipFill>
        <p:spPr>
          <a:xfrm>
            <a:off x="7733787" y="1253746"/>
            <a:ext cx="4607192" cy="5560698"/>
          </a:xfrm>
          <a:prstGeom prst="rect">
            <a:avLst/>
          </a:prstGeom>
        </p:spPr>
      </p:pic>
    </p:spTree>
    <p:extLst>
      <p:ext uri="{BB962C8B-B14F-4D97-AF65-F5344CB8AC3E}">
        <p14:creationId xmlns:p14="http://schemas.microsoft.com/office/powerpoint/2010/main" val="36017038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elfolie_2">
    <p:bg>
      <p:bgPr>
        <a:solidFill>
          <a:srgbClr val="11316C"/>
        </a:solidFill>
        <a:effectLst/>
      </p:bgPr>
    </p:bg>
    <p:spTree>
      <p:nvGrpSpPr>
        <p:cNvPr id="1" name=""/>
        <p:cNvGrpSpPr/>
        <p:nvPr/>
      </p:nvGrpSpPr>
      <p:grpSpPr>
        <a:xfrm>
          <a:off x="0" y="0"/>
          <a:ext cx="0" cy="0"/>
          <a:chOff x="0" y="0"/>
          <a:chExt cx="0" cy="0"/>
        </a:xfrm>
      </p:grpSpPr>
      <p:sp>
        <p:nvSpPr>
          <p:cNvPr id="4" name="Bildplatzhalter 9">
            <a:extLst>
              <a:ext uri="{FF2B5EF4-FFF2-40B4-BE49-F238E27FC236}">
                <a16:creationId xmlns:a16="http://schemas.microsoft.com/office/drawing/2014/main" id="{DA806D49-5304-E51A-3BD2-23DC07A88A14}"/>
              </a:ext>
            </a:extLst>
          </p:cNvPr>
          <p:cNvSpPr>
            <a:spLocks noGrp="1"/>
          </p:cNvSpPr>
          <p:nvPr>
            <p:ph type="pic" sz="quarter" idx="13"/>
          </p:nvPr>
        </p:nvSpPr>
        <p:spPr>
          <a:xfrm>
            <a:off x="7000" y="0"/>
            <a:ext cx="5546805" cy="6858000"/>
          </a:xfrm>
        </p:spPr>
        <p:txBody>
          <a:bodyPr/>
          <a:lstStyle>
            <a:lvl1pPr>
              <a:defRPr b="1" i="0">
                <a:solidFill>
                  <a:schemeClr val="bg1"/>
                </a:solidFill>
                <a:latin typeface="Open Sans" panose="020B0606030504020204" pitchFamily="34" charset="0"/>
              </a:defRPr>
            </a:lvl1pPr>
          </a:lstStyle>
          <a:p>
            <a:endParaRPr lang="de-DE" dirty="0"/>
          </a:p>
        </p:txBody>
      </p:sp>
      <p:sp>
        <p:nvSpPr>
          <p:cNvPr id="5" name="Titel 1">
            <a:extLst>
              <a:ext uri="{FF2B5EF4-FFF2-40B4-BE49-F238E27FC236}">
                <a16:creationId xmlns:a16="http://schemas.microsoft.com/office/drawing/2014/main" id="{6B3919B3-6067-9EB9-A07B-182DE14FBA64}"/>
              </a:ext>
            </a:extLst>
          </p:cNvPr>
          <p:cNvSpPr>
            <a:spLocks noGrp="1"/>
          </p:cNvSpPr>
          <p:nvPr>
            <p:ph type="title"/>
          </p:nvPr>
        </p:nvSpPr>
        <p:spPr>
          <a:xfrm>
            <a:off x="6096000" y="3048156"/>
            <a:ext cx="4943252" cy="1524441"/>
          </a:xfrm>
          <a:noFill/>
        </p:spPr>
        <p:txBody>
          <a:bodyPr anchor="b">
            <a:normAutofit/>
          </a:bodyPr>
          <a:lstStyle>
            <a:lvl1pPr>
              <a:defRPr sz="4500" b="1" i="0">
                <a:solidFill>
                  <a:schemeClr val="bg1"/>
                </a:solidFill>
                <a:latin typeface="Open Sans" panose="020B0606030504020204" pitchFamily="34" charset="0"/>
              </a:defRPr>
            </a:lvl1pPr>
          </a:lstStyle>
          <a:p>
            <a:r>
              <a:rPr lang="de-DE" dirty="0"/>
              <a:t>Mastertitelformat bearbeiten</a:t>
            </a:r>
          </a:p>
        </p:txBody>
      </p:sp>
      <p:pic>
        <p:nvPicPr>
          <p:cNvPr id="6" name="Grafik 5">
            <a:extLst>
              <a:ext uri="{FF2B5EF4-FFF2-40B4-BE49-F238E27FC236}">
                <a16:creationId xmlns:a16="http://schemas.microsoft.com/office/drawing/2014/main" id="{BE946A27-EF15-6DAE-21B5-9181DB05C75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314641" y="4071740"/>
            <a:ext cx="2478709" cy="2586479"/>
          </a:xfrm>
          <a:prstGeom prst="rect">
            <a:avLst/>
          </a:prstGeom>
        </p:spPr>
      </p:pic>
      <p:pic>
        <p:nvPicPr>
          <p:cNvPr id="7" name="Grafik 6">
            <a:extLst>
              <a:ext uri="{FF2B5EF4-FFF2-40B4-BE49-F238E27FC236}">
                <a16:creationId xmlns:a16="http://schemas.microsoft.com/office/drawing/2014/main" id="{2A9A8409-1D82-AB0B-E35D-C2C5142519F2}"/>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68" t="-2371" r="-1699" b="-1145"/>
          <a:stretch/>
        </p:blipFill>
        <p:spPr>
          <a:xfrm>
            <a:off x="4460956" y="199780"/>
            <a:ext cx="2811236" cy="2848375"/>
          </a:xfrm>
          <a:prstGeom prst="rect">
            <a:avLst/>
          </a:prstGeom>
        </p:spPr>
      </p:pic>
      <p:pic>
        <p:nvPicPr>
          <p:cNvPr id="8" name="Grafik 7">
            <a:extLst>
              <a:ext uri="{FF2B5EF4-FFF2-40B4-BE49-F238E27FC236}">
                <a16:creationId xmlns:a16="http://schemas.microsoft.com/office/drawing/2014/main" id="{45FF0629-3E15-FF3F-08DA-2828D7998FD4}"/>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9744958" y="392469"/>
            <a:ext cx="2098828" cy="746414"/>
          </a:xfrm>
          <a:prstGeom prst="rect">
            <a:avLst/>
          </a:prstGeom>
        </p:spPr>
      </p:pic>
      <p:sp>
        <p:nvSpPr>
          <p:cNvPr id="9" name="Inhaltsplatzhalter 12">
            <a:extLst>
              <a:ext uri="{FF2B5EF4-FFF2-40B4-BE49-F238E27FC236}">
                <a16:creationId xmlns:a16="http://schemas.microsoft.com/office/drawing/2014/main" id="{2E5944C8-0325-18D0-602F-9711924323F5}"/>
              </a:ext>
            </a:extLst>
          </p:cNvPr>
          <p:cNvSpPr>
            <a:spLocks noGrp="1"/>
          </p:cNvSpPr>
          <p:nvPr>
            <p:ph sz="quarter" idx="10"/>
          </p:nvPr>
        </p:nvSpPr>
        <p:spPr>
          <a:xfrm>
            <a:off x="6096000" y="4723747"/>
            <a:ext cx="4943475" cy="887413"/>
          </a:xfrm>
        </p:spPr>
        <p:txBody>
          <a:bodyPr>
            <a:normAutofit/>
          </a:bodyPr>
          <a:lstStyle>
            <a:lvl1pPr marL="0" indent="0">
              <a:buNone/>
              <a:defRPr sz="2000" b="1" i="0">
                <a:solidFill>
                  <a:srgbClr val="F4E250"/>
                </a:solidFill>
                <a:latin typeface="Open Sans" panose="020B0606030504020204" pitchFamily="34" charset="0"/>
              </a:defRPr>
            </a:lvl1pPr>
            <a:lvl2pPr>
              <a:defRPr>
                <a:solidFill>
                  <a:srgbClr val="F4E250"/>
                </a:solidFill>
              </a:defRPr>
            </a:lvl2pPr>
            <a:lvl3pPr>
              <a:defRPr>
                <a:solidFill>
                  <a:srgbClr val="F4E250"/>
                </a:solidFill>
              </a:defRPr>
            </a:lvl3pPr>
            <a:lvl4pPr>
              <a:defRPr>
                <a:solidFill>
                  <a:srgbClr val="F4E250"/>
                </a:solidFill>
              </a:defRPr>
            </a:lvl4pPr>
            <a:lvl5pPr>
              <a:defRPr>
                <a:solidFill>
                  <a:srgbClr val="F4E250"/>
                </a:solidFill>
              </a:defRPr>
            </a:lvl5pPr>
          </a:lstStyle>
          <a:p>
            <a:pPr lvl="0"/>
            <a:r>
              <a:rPr lang="de-DE" dirty="0"/>
              <a:t>Mastertextformat bearbeiten</a:t>
            </a:r>
          </a:p>
        </p:txBody>
      </p:sp>
      <p:sp>
        <p:nvSpPr>
          <p:cNvPr id="11" name="Textplatzhalter 15">
            <a:extLst>
              <a:ext uri="{FF2B5EF4-FFF2-40B4-BE49-F238E27FC236}">
                <a16:creationId xmlns:a16="http://schemas.microsoft.com/office/drawing/2014/main" id="{28728BF3-C568-4192-1F44-983CC303A3EF}"/>
              </a:ext>
            </a:extLst>
          </p:cNvPr>
          <p:cNvSpPr>
            <a:spLocks noGrp="1"/>
          </p:cNvSpPr>
          <p:nvPr>
            <p:ph type="body" sz="quarter" idx="11"/>
          </p:nvPr>
        </p:nvSpPr>
        <p:spPr>
          <a:xfrm rot="21300000">
            <a:off x="6092902" y="2130335"/>
            <a:ext cx="2424213" cy="508628"/>
          </a:xfrm>
          <a:solidFill>
            <a:srgbClr val="008AD1"/>
          </a:solidFill>
        </p:spPr>
        <p:txBody>
          <a:bodyPr wrap="none" lIns="180000" tIns="108000" rIns="180000" bIns="108000" anchor="ctr">
            <a:noAutofit/>
          </a:bodyPr>
          <a:lstStyle>
            <a:lvl1pPr marL="0" indent="0">
              <a:buNone/>
              <a:defRPr sz="1800" b="1" i="0">
                <a:solidFill>
                  <a:schemeClr val="bg1"/>
                </a:solidFill>
                <a:latin typeface="Open Sans" panose="020B0606030504020204" pitchFamily="34" charset="0"/>
              </a:defRPr>
            </a:lvl1pPr>
          </a:lstStyle>
          <a:p>
            <a:pPr lvl="0"/>
            <a:r>
              <a:rPr lang="de-DE" dirty="0"/>
              <a:t>Mastertextformat</a:t>
            </a:r>
          </a:p>
        </p:txBody>
      </p:sp>
      <p:pic>
        <p:nvPicPr>
          <p:cNvPr id="12" name="Grafik 11">
            <a:extLst>
              <a:ext uri="{FF2B5EF4-FFF2-40B4-BE49-F238E27FC236}">
                <a16:creationId xmlns:a16="http://schemas.microsoft.com/office/drawing/2014/main" id="{CD1DF19B-EA5A-F218-7250-0A7E81D83355}"/>
              </a:ext>
            </a:extLst>
          </p:cNvPr>
          <p:cNvPicPr>
            <a:picLocks noChangeAspect="1"/>
          </p:cNvPicPr>
          <p:nvPr userDrawn="1"/>
        </p:nvPicPr>
        <p:blipFill rotWithShape="1">
          <a:blip r:embed="rId7" cstate="hqprint">
            <a:extLst>
              <a:ext uri="{28A0092B-C50C-407E-A947-70E740481C1C}">
                <a14:useLocalDpi xmlns:a14="http://schemas.microsoft.com/office/drawing/2010/main"/>
              </a:ext>
              <a:ext uri="{96DAC541-7B7A-43D3-8B79-37D633B846F1}">
                <asvg:svgBlip xmlns:asvg="http://schemas.microsoft.com/office/drawing/2016/SVG/main" r:embed="rId8"/>
              </a:ext>
            </a:extLst>
          </a:blip>
          <a:srcRect b="18349"/>
          <a:stretch/>
        </p:blipFill>
        <p:spPr>
          <a:xfrm>
            <a:off x="9916483" y="5931215"/>
            <a:ext cx="1940555" cy="755019"/>
          </a:xfrm>
          <a:prstGeom prst="rect">
            <a:avLst/>
          </a:prstGeom>
        </p:spPr>
      </p:pic>
      <p:pic>
        <p:nvPicPr>
          <p:cNvPr id="13" name="Grafik 12">
            <a:extLst>
              <a:ext uri="{FF2B5EF4-FFF2-40B4-BE49-F238E27FC236}">
                <a16:creationId xmlns:a16="http://schemas.microsoft.com/office/drawing/2014/main" id="{91FA6C0B-692A-096B-67FB-F9ECC8F3A91B}"/>
              </a:ext>
            </a:extLst>
          </p:cNvPr>
          <p:cNvPicPr>
            <a:picLocks noChangeAspect="1"/>
          </p:cNvPicPr>
          <p:nvPr userDrawn="1"/>
        </p:nvPicPr>
        <p:blipFill rotWithShape="1">
          <a:blip r:embed="rId9" cstate="hqprint">
            <a:extLst>
              <a:ext uri="{28A0092B-C50C-407E-A947-70E740481C1C}">
                <a14:useLocalDpi xmlns:a14="http://schemas.microsoft.com/office/drawing/2010/main"/>
              </a:ext>
              <a:ext uri="{96DAC541-7B7A-43D3-8B79-37D633B846F1}">
                <asvg:svgBlip xmlns:asvg="http://schemas.microsoft.com/office/drawing/2016/SVG/main" r:embed="rId10"/>
              </a:ext>
            </a:extLst>
          </a:blip>
          <a:srcRect t="38589" b="11812"/>
          <a:stretch/>
        </p:blipFill>
        <p:spPr>
          <a:xfrm rot="5400000">
            <a:off x="-740963" y="1504712"/>
            <a:ext cx="1940555" cy="458634"/>
          </a:xfrm>
          <a:prstGeom prst="rect">
            <a:avLst/>
          </a:prstGeom>
        </p:spPr>
      </p:pic>
      <p:pic>
        <p:nvPicPr>
          <p:cNvPr id="14" name="Grafik 13">
            <a:extLst>
              <a:ext uri="{FF2B5EF4-FFF2-40B4-BE49-F238E27FC236}">
                <a16:creationId xmlns:a16="http://schemas.microsoft.com/office/drawing/2014/main" id="{4807D5E7-6BAA-F2D6-00E1-C9210B9DBE82}"/>
              </a:ext>
            </a:extLst>
          </p:cNvPr>
          <p:cNvPicPr>
            <a:picLocks noChangeAspect="1"/>
          </p:cNvPicPr>
          <p:nvPr userDrawn="1"/>
        </p:nvPicPr>
        <p:blipFill>
          <a:blip r:embed="rId11">
            <a:extLst>
              <a:ext uri="{96DAC541-7B7A-43D3-8B79-37D633B846F1}">
                <asvg:svgBlip xmlns:asvg="http://schemas.microsoft.com/office/drawing/2016/SVG/main" r:embed="rId12"/>
              </a:ext>
            </a:extLst>
          </a:blip>
          <a:stretch>
            <a:fillRect/>
          </a:stretch>
        </p:blipFill>
        <p:spPr>
          <a:xfrm>
            <a:off x="723900" y="524869"/>
            <a:ext cx="1732225" cy="492052"/>
          </a:xfrm>
          <a:prstGeom prst="rect">
            <a:avLst/>
          </a:prstGeom>
        </p:spPr>
      </p:pic>
      <p:sp>
        <p:nvSpPr>
          <p:cNvPr id="17" name="Textplatzhalter 11">
            <a:extLst>
              <a:ext uri="{FF2B5EF4-FFF2-40B4-BE49-F238E27FC236}">
                <a16:creationId xmlns:a16="http://schemas.microsoft.com/office/drawing/2014/main" id="{2B485195-6008-B77C-CBD7-A0AB70B39FE3}"/>
              </a:ext>
            </a:extLst>
          </p:cNvPr>
          <p:cNvSpPr>
            <a:spLocks noGrp="1"/>
          </p:cNvSpPr>
          <p:nvPr>
            <p:ph type="body" sz="quarter" idx="12"/>
          </p:nvPr>
        </p:nvSpPr>
        <p:spPr>
          <a:xfrm>
            <a:off x="6096000" y="5611813"/>
            <a:ext cx="4943475" cy="482600"/>
          </a:xfrm>
        </p:spPr>
        <p:txBody>
          <a:bodyPr>
            <a:normAutofit/>
          </a:bodyPr>
          <a:lstStyle>
            <a:lvl1pPr marL="0" indent="0">
              <a:buNone/>
              <a:defRPr sz="1600" b="1" i="0">
                <a:solidFill>
                  <a:schemeClr val="bg1"/>
                </a:solidFill>
                <a:latin typeface="Open Sans" panose="020B0606030504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de-DE" dirty="0"/>
              <a:t>Mastertextformat bearbeiten</a:t>
            </a:r>
          </a:p>
        </p:txBody>
      </p:sp>
    </p:spTree>
    <p:extLst>
      <p:ext uri="{BB962C8B-B14F-4D97-AF65-F5344CB8AC3E}">
        <p14:creationId xmlns:p14="http://schemas.microsoft.com/office/powerpoint/2010/main" val="251928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Inhaltsseite Weiß 1">
    <p:spTree>
      <p:nvGrpSpPr>
        <p:cNvPr id="1" name=""/>
        <p:cNvGrpSpPr/>
        <p:nvPr/>
      </p:nvGrpSpPr>
      <p:grpSpPr>
        <a:xfrm>
          <a:off x="0" y="0"/>
          <a:ext cx="0" cy="0"/>
          <a:chOff x="0" y="0"/>
          <a:chExt cx="0" cy="0"/>
        </a:xfrm>
      </p:grpSpPr>
      <p:sp>
        <p:nvSpPr>
          <p:cNvPr id="2" name="Foliennummernplatzhalter 5">
            <a:extLst>
              <a:ext uri="{FF2B5EF4-FFF2-40B4-BE49-F238E27FC236}">
                <a16:creationId xmlns:a16="http://schemas.microsoft.com/office/drawing/2014/main" id="{D128AD59-2DCC-778B-811A-BE9EBD9EB3B2}"/>
              </a:ext>
            </a:extLst>
          </p:cNvPr>
          <p:cNvSpPr>
            <a:spLocks noGrp="1"/>
          </p:cNvSpPr>
          <p:nvPr>
            <p:ph type="sldNum" sz="quarter" idx="12"/>
          </p:nvPr>
        </p:nvSpPr>
        <p:spPr>
          <a:xfrm>
            <a:off x="152680" y="6356350"/>
            <a:ext cx="571220" cy="365125"/>
          </a:xfrm>
          <a:prstGeom prst="rect">
            <a:avLst/>
          </a:prstGeom>
        </p:spPr>
        <p:txBody>
          <a:bodyPr/>
          <a:lstStyle>
            <a:lvl1pPr algn="ctr">
              <a:defRPr sz="1200" b="1" i="0">
                <a:solidFill>
                  <a:schemeClr val="bg2">
                    <a:lumMod val="90000"/>
                  </a:schemeClr>
                </a:solidFill>
                <a:latin typeface="Open Sans" panose="020B0606030504020204" pitchFamily="34" charset="0"/>
              </a:defRPr>
            </a:lvl1pPr>
          </a:lstStyle>
          <a:p>
            <a:fld id="{93DC6226-395D-AF40-A305-C07AD92EDB4D}" type="slidenum">
              <a:rPr lang="de-DE" smtClean="0"/>
              <a:pPr/>
              <a:t>‹Nr.›</a:t>
            </a:fld>
            <a:endParaRPr lang="de-DE" dirty="0"/>
          </a:p>
        </p:txBody>
      </p:sp>
      <p:pic>
        <p:nvPicPr>
          <p:cNvPr id="3" name="Grafik 2">
            <a:extLst>
              <a:ext uri="{FF2B5EF4-FFF2-40B4-BE49-F238E27FC236}">
                <a16:creationId xmlns:a16="http://schemas.microsoft.com/office/drawing/2014/main" id="{C102470A-89A2-3556-3228-DC7050F3AF4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9804" y="448891"/>
            <a:ext cx="1597233" cy="568030"/>
          </a:xfrm>
          <a:prstGeom prst="rect">
            <a:avLst/>
          </a:prstGeom>
        </p:spPr>
      </p:pic>
      <p:sp>
        <p:nvSpPr>
          <p:cNvPr id="4" name="Titel 1">
            <a:extLst>
              <a:ext uri="{FF2B5EF4-FFF2-40B4-BE49-F238E27FC236}">
                <a16:creationId xmlns:a16="http://schemas.microsoft.com/office/drawing/2014/main" id="{4BF5335C-E8C8-EA61-4E2C-38496BF691B0}"/>
              </a:ext>
            </a:extLst>
          </p:cNvPr>
          <p:cNvSpPr>
            <a:spLocks noGrp="1"/>
          </p:cNvSpPr>
          <p:nvPr>
            <p:ph type="title"/>
          </p:nvPr>
        </p:nvSpPr>
        <p:spPr>
          <a:xfrm>
            <a:off x="951058" y="509367"/>
            <a:ext cx="5932628" cy="568030"/>
          </a:xfrm>
          <a:noFill/>
        </p:spPr>
        <p:txBody>
          <a:bodyPr lIns="108000" tIns="216000" rIns="108000" bIns="216000">
            <a:normAutofit/>
          </a:bodyPr>
          <a:lstStyle>
            <a:lvl1pPr>
              <a:defRPr sz="2500" b="1" i="0">
                <a:solidFill>
                  <a:srgbClr val="008AD1"/>
                </a:solidFill>
                <a:latin typeface="Open Sans" panose="020B0606030504020204" pitchFamily="34" charset="0"/>
              </a:defRPr>
            </a:lvl1pPr>
          </a:lstStyle>
          <a:p>
            <a:r>
              <a:rPr lang="de-DE" dirty="0"/>
              <a:t>Mastertitelformat bearbeiten</a:t>
            </a:r>
          </a:p>
        </p:txBody>
      </p:sp>
      <p:sp>
        <p:nvSpPr>
          <p:cNvPr id="5" name="Inhaltsplatzhalter 2">
            <a:extLst>
              <a:ext uri="{FF2B5EF4-FFF2-40B4-BE49-F238E27FC236}">
                <a16:creationId xmlns:a16="http://schemas.microsoft.com/office/drawing/2014/main" id="{AA76E368-7FBA-8812-734C-99BC33318E11}"/>
              </a:ext>
            </a:extLst>
          </p:cNvPr>
          <p:cNvSpPr>
            <a:spLocks noGrp="1"/>
          </p:cNvSpPr>
          <p:nvPr>
            <p:ph idx="13" hasCustomPrompt="1"/>
          </p:nvPr>
        </p:nvSpPr>
        <p:spPr>
          <a:xfrm>
            <a:off x="964504" y="1236883"/>
            <a:ext cx="9295300" cy="5071841"/>
          </a:xfrm>
        </p:spPr>
        <p:txBody>
          <a:bodyPr/>
          <a:lstStyle>
            <a:lvl1pPr marL="142875" indent="0">
              <a:buNone/>
              <a:tabLst/>
              <a:defRPr sz="2400" b="0" i="0">
                <a:solidFill>
                  <a:srgbClr val="11316C"/>
                </a:solidFill>
                <a:latin typeface="TheSansB W5 Plain" panose="020B0502050302020203" pitchFamily="34" charset="77"/>
              </a:defRPr>
            </a:lvl1pPr>
            <a:lvl2pPr marL="6350" indent="0">
              <a:buNone/>
              <a:tabLst/>
              <a:defRPr sz="1800" b="1" i="0">
                <a:solidFill>
                  <a:srgbClr val="008AD1"/>
                </a:solidFill>
                <a:latin typeface="Open Sans" panose="020B0606030504020204" pitchFamily="34" charset="0"/>
              </a:defRPr>
            </a:lvl2pPr>
            <a:lvl3pPr marL="142875" indent="0">
              <a:buNone/>
              <a:tabLst/>
              <a:defRPr b="0" i="0">
                <a:solidFill>
                  <a:srgbClr val="11316C"/>
                </a:solidFill>
                <a:latin typeface="TheSansB W5 Plain" panose="020B0502050302020203" pitchFamily="34" charset="77"/>
              </a:defRPr>
            </a:lvl3pPr>
            <a:lvl4pPr marL="6350" indent="0">
              <a:lnSpc>
                <a:spcPts val="2220"/>
              </a:lnSpc>
              <a:buNone/>
              <a:tabLst/>
              <a:defRPr sz="1600" b="1" i="0">
                <a:solidFill>
                  <a:srgbClr val="11316C"/>
                </a:solidFill>
                <a:latin typeface="Open Sans" panose="020B0606030504020204" pitchFamily="34" charset="0"/>
              </a:defRPr>
            </a:lvl4pPr>
            <a:lvl5pPr marL="142875" indent="0">
              <a:buNone/>
              <a:tabLst/>
              <a:defRPr b="0" i="0">
                <a:solidFill>
                  <a:srgbClr val="11316C"/>
                </a:solidFill>
                <a:latin typeface="TheSansB W5 Plain" panose="020B0502050302020203" pitchFamily="34" charset="77"/>
              </a:defRPr>
            </a:lvl5pPr>
          </a:lstStyle>
          <a:p>
            <a:pPr lvl="1"/>
            <a:r>
              <a:rPr lang="de-DE" dirty="0"/>
              <a:t>Zweite Ebene</a:t>
            </a:r>
          </a:p>
          <a:p>
            <a:pPr lvl="3"/>
            <a:r>
              <a:rPr lang="de-DE" dirty="0"/>
              <a:t>Vierte Ebene</a:t>
            </a:r>
          </a:p>
        </p:txBody>
      </p:sp>
      <p:pic>
        <p:nvPicPr>
          <p:cNvPr id="9" name="Grafik 8">
            <a:extLst>
              <a:ext uri="{FF2B5EF4-FFF2-40B4-BE49-F238E27FC236}">
                <a16:creationId xmlns:a16="http://schemas.microsoft.com/office/drawing/2014/main" id="{A2609BCF-0AAF-EEF4-E76F-16DC68315E25}"/>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76677" y="2396853"/>
            <a:ext cx="1043616" cy="1064079"/>
          </a:xfrm>
          <a:prstGeom prst="rect">
            <a:avLst/>
          </a:prstGeom>
        </p:spPr>
      </p:pic>
      <p:pic>
        <p:nvPicPr>
          <p:cNvPr id="10" name="Grafik 9">
            <a:extLst>
              <a:ext uri="{FF2B5EF4-FFF2-40B4-BE49-F238E27FC236}">
                <a16:creationId xmlns:a16="http://schemas.microsoft.com/office/drawing/2014/main" id="{B3CAC612-0279-7B48-A88C-629A68295B65}"/>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705688" y="5727470"/>
            <a:ext cx="1043616" cy="1064079"/>
          </a:xfrm>
          <a:prstGeom prst="rect">
            <a:avLst/>
          </a:prstGeom>
        </p:spPr>
      </p:pic>
    </p:spTree>
    <p:extLst>
      <p:ext uri="{BB962C8B-B14F-4D97-AF65-F5344CB8AC3E}">
        <p14:creationId xmlns:p14="http://schemas.microsoft.com/office/powerpoint/2010/main" val="144446891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Inhaltsseite Weiß 2">
    <p:spTree>
      <p:nvGrpSpPr>
        <p:cNvPr id="1" name=""/>
        <p:cNvGrpSpPr/>
        <p:nvPr/>
      </p:nvGrpSpPr>
      <p:grpSpPr>
        <a:xfrm>
          <a:off x="0" y="0"/>
          <a:ext cx="0" cy="0"/>
          <a:chOff x="0" y="0"/>
          <a:chExt cx="0" cy="0"/>
        </a:xfrm>
      </p:grpSpPr>
      <p:sp>
        <p:nvSpPr>
          <p:cNvPr id="3" name="Foliennummernplatzhalter 5">
            <a:extLst>
              <a:ext uri="{FF2B5EF4-FFF2-40B4-BE49-F238E27FC236}">
                <a16:creationId xmlns:a16="http://schemas.microsoft.com/office/drawing/2014/main" id="{F55016EE-F4FB-D7EB-3694-ABA53483BD30}"/>
              </a:ext>
            </a:extLst>
          </p:cNvPr>
          <p:cNvSpPr>
            <a:spLocks noGrp="1"/>
          </p:cNvSpPr>
          <p:nvPr>
            <p:ph type="sldNum" sz="quarter" idx="12"/>
          </p:nvPr>
        </p:nvSpPr>
        <p:spPr>
          <a:xfrm>
            <a:off x="152680" y="6356350"/>
            <a:ext cx="571220" cy="365125"/>
          </a:xfrm>
          <a:prstGeom prst="rect">
            <a:avLst/>
          </a:prstGeom>
        </p:spPr>
        <p:txBody>
          <a:bodyPr/>
          <a:lstStyle>
            <a:lvl1pPr algn="ctr">
              <a:defRPr sz="1200" b="1" i="0">
                <a:solidFill>
                  <a:schemeClr val="bg2">
                    <a:lumMod val="90000"/>
                  </a:schemeClr>
                </a:solidFill>
                <a:latin typeface="Open Sans" panose="020B0606030504020204" pitchFamily="34" charset="0"/>
              </a:defRPr>
            </a:lvl1pPr>
          </a:lstStyle>
          <a:p>
            <a:fld id="{93DC6226-395D-AF40-A305-C07AD92EDB4D}" type="slidenum">
              <a:rPr lang="de-DE" smtClean="0"/>
              <a:pPr/>
              <a:t>‹Nr.›</a:t>
            </a:fld>
            <a:endParaRPr lang="de-DE" dirty="0"/>
          </a:p>
        </p:txBody>
      </p:sp>
      <p:pic>
        <p:nvPicPr>
          <p:cNvPr id="4" name="Grafik 3">
            <a:extLst>
              <a:ext uri="{FF2B5EF4-FFF2-40B4-BE49-F238E27FC236}">
                <a16:creationId xmlns:a16="http://schemas.microsoft.com/office/drawing/2014/main" id="{7FE7355B-0AE7-DDA3-F4E7-448C7F13408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9804" y="448891"/>
            <a:ext cx="1597233" cy="568030"/>
          </a:xfrm>
          <a:prstGeom prst="rect">
            <a:avLst/>
          </a:prstGeom>
        </p:spPr>
      </p:pic>
      <p:sp>
        <p:nvSpPr>
          <p:cNvPr id="11" name="Inhaltsplatzhalter 2">
            <a:extLst>
              <a:ext uri="{FF2B5EF4-FFF2-40B4-BE49-F238E27FC236}">
                <a16:creationId xmlns:a16="http://schemas.microsoft.com/office/drawing/2014/main" id="{E2C7CE7D-336B-55EC-0C2B-2E970046F4AA}"/>
              </a:ext>
            </a:extLst>
          </p:cNvPr>
          <p:cNvSpPr>
            <a:spLocks noGrp="1"/>
          </p:cNvSpPr>
          <p:nvPr>
            <p:ph idx="13" hasCustomPrompt="1"/>
          </p:nvPr>
        </p:nvSpPr>
        <p:spPr>
          <a:xfrm>
            <a:off x="964504" y="1236883"/>
            <a:ext cx="9295300" cy="5071842"/>
          </a:xfrm>
        </p:spPr>
        <p:txBody>
          <a:bodyPr/>
          <a:lstStyle>
            <a:lvl1pPr marL="142875" indent="0">
              <a:buNone/>
              <a:tabLst/>
              <a:defRPr sz="2400" b="0" i="0">
                <a:solidFill>
                  <a:srgbClr val="11316C"/>
                </a:solidFill>
                <a:latin typeface="TheSansB W5 Plain" panose="020B0502050302020203" pitchFamily="34" charset="77"/>
              </a:defRPr>
            </a:lvl1pPr>
            <a:lvl2pPr marL="6350" indent="0">
              <a:buNone/>
              <a:tabLst/>
              <a:defRPr sz="1800" b="1" i="0">
                <a:solidFill>
                  <a:srgbClr val="008AD1"/>
                </a:solidFill>
                <a:latin typeface="Open Sans" panose="020B0606030504020204" pitchFamily="34" charset="0"/>
              </a:defRPr>
            </a:lvl2pPr>
            <a:lvl3pPr marL="142875" indent="0">
              <a:buNone/>
              <a:tabLst/>
              <a:defRPr b="0" i="0">
                <a:solidFill>
                  <a:srgbClr val="11316C"/>
                </a:solidFill>
                <a:latin typeface="TheSansB W5 Plain" panose="020B0502050302020203" pitchFamily="34" charset="77"/>
              </a:defRPr>
            </a:lvl3pPr>
            <a:lvl4pPr marL="6350" indent="0">
              <a:lnSpc>
                <a:spcPts val="2220"/>
              </a:lnSpc>
              <a:buNone/>
              <a:tabLst/>
              <a:defRPr sz="1600" b="1" i="0">
                <a:solidFill>
                  <a:srgbClr val="11316C"/>
                </a:solidFill>
                <a:latin typeface="Open Sans" panose="020B0606030504020204" pitchFamily="34" charset="0"/>
              </a:defRPr>
            </a:lvl4pPr>
            <a:lvl5pPr marL="142875" indent="0">
              <a:buNone/>
              <a:tabLst/>
              <a:defRPr b="0" i="0">
                <a:solidFill>
                  <a:srgbClr val="11316C"/>
                </a:solidFill>
                <a:latin typeface="TheSansB W5 Plain" panose="020B0502050302020203" pitchFamily="34" charset="77"/>
              </a:defRPr>
            </a:lvl5pPr>
          </a:lstStyle>
          <a:p>
            <a:pPr lvl="1"/>
            <a:r>
              <a:rPr lang="de-DE" dirty="0"/>
              <a:t>Zweite Ebene</a:t>
            </a:r>
          </a:p>
          <a:p>
            <a:pPr lvl="3"/>
            <a:r>
              <a:rPr lang="de-DE" dirty="0"/>
              <a:t>Vierte Ebene</a:t>
            </a:r>
          </a:p>
        </p:txBody>
      </p:sp>
      <p:sp>
        <p:nvSpPr>
          <p:cNvPr id="13" name="Titel 1">
            <a:extLst>
              <a:ext uri="{FF2B5EF4-FFF2-40B4-BE49-F238E27FC236}">
                <a16:creationId xmlns:a16="http://schemas.microsoft.com/office/drawing/2014/main" id="{E2988B32-1FF5-E7B7-50B6-24D8774BD8AA}"/>
              </a:ext>
            </a:extLst>
          </p:cNvPr>
          <p:cNvSpPr>
            <a:spLocks noGrp="1"/>
          </p:cNvSpPr>
          <p:nvPr>
            <p:ph type="title"/>
          </p:nvPr>
        </p:nvSpPr>
        <p:spPr>
          <a:xfrm>
            <a:off x="951058" y="509367"/>
            <a:ext cx="5932628" cy="568030"/>
          </a:xfrm>
          <a:noFill/>
        </p:spPr>
        <p:txBody>
          <a:bodyPr lIns="108000" tIns="216000" rIns="108000" bIns="216000">
            <a:normAutofit/>
          </a:bodyPr>
          <a:lstStyle>
            <a:lvl1pPr>
              <a:defRPr sz="2500" b="1" i="0">
                <a:solidFill>
                  <a:srgbClr val="008AD1"/>
                </a:solidFill>
                <a:latin typeface="Open Sans" panose="020B0606030504020204" pitchFamily="34" charset="0"/>
              </a:defRPr>
            </a:lvl1pPr>
          </a:lstStyle>
          <a:p>
            <a:r>
              <a:rPr lang="de-DE" dirty="0"/>
              <a:t>Mastertitelformat bearbeiten</a:t>
            </a:r>
          </a:p>
        </p:txBody>
      </p:sp>
      <p:pic>
        <p:nvPicPr>
          <p:cNvPr id="5" name="Grafik 4">
            <a:extLst>
              <a:ext uri="{FF2B5EF4-FFF2-40B4-BE49-F238E27FC236}">
                <a16:creationId xmlns:a16="http://schemas.microsoft.com/office/drawing/2014/main" id="{5DE8DEB7-F305-3DB9-E5D0-4BC57B44DBE9}"/>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233825" y="5126900"/>
            <a:ext cx="1043616" cy="1064079"/>
          </a:xfrm>
          <a:prstGeom prst="rect">
            <a:avLst/>
          </a:prstGeom>
        </p:spPr>
      </p:pic>
      <p:pic>
        <p:nvPicPr>
          <p:cNvPr id="6" name="Grafik 5">
            <a:extLst>
              <a:ext uri="{FF2B5EF4-FFF2-40B4-BE49-F238E27FC236}">
                <a16:creationId xmlns:a16="http://schemas.microsoft.com/office/drawing/2014/main" id="{1C484E93-A529-2A4A-62EF-AE3410BFA693}"/>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1031226" y="3081981"/>
            <a:ext cx="1043616" cy="1064079"/>
          </a:xfrm>
          <a:prstGeom prst="rect">
            <a:avLst/>
          </a:prstGeom>
        </p:spPr>
      </p:pic>
    </p:spTree>
    <p:extLst>
      <p:ext uri="{BB962C8B-B14F-4D97-AF65-F5344CB8AC3E}">
        <p14:creationId xmlns:p14="http://schemas.microsoft.com/office/powerpoint/2010/main" val="568676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Inhaltsseite Blau 1">
    <p:bg>
      <p:bgPr>
        <a:solidFill>
          <a:srgbClr val="C4E6F6">
            <a:alpha val="25000"/>
          </a:srgbClr>
        </a:solidFill>
        <a:effectLst/>
      </p:bgPr>
    </p:bg>
    <p:spTree>
      <p:nvGrpSpPr>
        <p:cNvPr id="1" name=""/>
        <p:cNvGrpSpPr/>
        <p:nvPr/>
      </p:nvGrpSpPr>
      <p:grpSpPr>
        <a:xfrm>
          <a:off x="0" y="0"/>
          <a:ext cx="0" cy="0"/>
          <a:chOff x="0" y="0"/>
          <a:chExt cx="0" cy="0"/>
        </a:xfrm>
      </p:grpSpPr>
      <p:sp>
        <p:nvSpPr>
          <p:cNvPr id="8" name="Titel 1">
            <a:extLst>
              <a:ext uri="{FF2B5EF4-FFF2-40B4-BE49-F238E27FC236}">
                <a16:creationId xmlns:a16="http://schemas.microsoft.com/office/drawing/2014/main" id="{11512EE4-6174-F408-1A90-FBC07CAA77C9}"/>
              </a:ext>
            </a:extLst>
          </p:cNvPr>
          <p:cNvSpPr>
            <a:spLocks noGrp="1"/>
          </p:cNvSpPr>
          <p:nvPr>
            <p:ph type="title"/>
          </p:nvPr>
        </p:nvSpPr>
        <p:spPr>
          <a:xfrm>
            <a:off x="951058" y="509367"/>
            <a:ext cx="5932628" cy="568030"/>
          </a:xfrm>
          <a:noFill/>
        </p:spPr>
        <p:txBody>
          <a:bodyPr lIns="108000" tIns="216000" rIns="108000" bIns="216000">
            <a:normAutofit/>
          </a:bodyPr>
          <a:lstStyle>
            <a:lvl1pPr>
              <a:defRPr sz="2500" b="1" i="0">
                <a:solidFill>
                  <a:srgbClr val="008AD1"/>
                </a:solidFill>
                <a:latin typeface="Open Sans" panose="020B0606030504020204" pitchFamily="34" charset="0"/>
              </a:defRPr>
            </a:lvl1pPr>
          </a:lstStyle>
          <a:p>
            <a:r>
              <a:rPr lang="de-DE" dirty="0"/>
              <a:t>Mastertitelformat bearbeiten</a:t>
            </a:r>
          </a:p>
        </p:txBody>
      </p:sp>
      <p:sp>
        <p:nvSpPr>
          <p:cNvPr id="9" name="Inhaltsplatzhalter 2">
            <a:extLst>
              <a:ext uri="{FF2B5EF4-FFF2-40B4-BE49-F238E27FC236}">
                <a16:creationId xmlns:a16="http://schemas.microsoft.com/office/drawing/2014/main" id="{5548CA0E-B0D0-32AC-B37F-8A85AE62DAFA}"/>
              </a:ext>
            </a:extLst>
          </p:cNvPr>
          <p:cNvSpPr>
            <a:spLocks noGrp="1"/>
          </p:cNvSpPr>
          <p:nvPr>
            <p:ph idx="13" hasCustomPrompt="1"/>
          </p:nvPr>
        </p:nvSpPr>
        <p:spPr>
          <a:xfrm>
            <a:off x="964504" y="1236883"/>
            <a:ext cx="9295300" cy="5071841"/>
          </a:xfrm>
        </p:spPr>
        <p:txBody>
          <a:bodyPr/>
          <a:lstStyle>
            <a:lvl1pPr marL="142875" indent="0">
              <a:buNone/>
              <a:tabLst/>
              <a:defRPr sz="2400" b="0" i="0">
                <a:solidFill>
                  <a:srgbClr val="11316C"/>
                </a:solidFill>
                <a:latin typeface="TheSansB W5 Plain" panose="020B0502050302020203" pitchFamily="34" charset="77"/>
              </a:defRPr>
            </a:lvl1pPr>
            <a:lvl2pPr marL="6350" indent="0">
              <a:buNone/>
              <a:tabLst/>
              <a:defRPr sz="1800" b="1" i="0">
                <a:solidFill>
                  <a:srgbClr val="008AD1"/>
                </a:solidFill>
                <a:latin typeface="Open Sans" panose="020B0606030504020204" pitchFamily="34" charset="0"/>
              </a:defRPr>
            </a:lvl2pPr>
            <a:lvl3pPr marL="142875" indent="0">
              <a:buNone/>
              <a:tabLst/>
              <a:defRPr b="0" i="0">
                <a:solidFill>
                  <a:srgbClr val="11316C"/>
                </a:solidFill>
                <a:latin typeface="TheSansB W5 Plain" panose="020B0502050302020203" pitchFamily="34" charset="77"/>
              </a:defRPr>
            </a:lvl3pPr>
            <a:lvl4pPr marL="6350" indent="0">
              <a:lnSpc>
                <a:spcPts val="2220"/>
              </a:lnSpc>
              <a:buNone/>
              <a:tabLst/>
              <a:defRPr sz="1600" b="1" i="0">
                <a:solidFill>
                  <a:srgbClr val="11316C"/>
                </a:solidFill>
                <a:latin typeface="Open Sans" panose="020B0606030504020204" pitchFamily="34" charset="0"/>
              </a:defRPr>
            </a:lvl4pPr>
            <a:lvl5pPr marL="142875" indent="0">
              <a:buNone/>
              <a:tabLst/>
              <a:defRPr b="0" i="0">
                <a:solidFill>
                  <a:srgbClr val="11316C"/>
                </a:solidFill>
                <a:latin typeface="TheSansB W5 Plain" panose="020B0502050302020203" pitchFamily="34" charset="77"/>
              </a:defRPr>
            </a:lvl5pPr>
          </a:lstStyle>
          <a:p>
            <a:pPr lvl="1"/>
            <a:r>
              <a:rPr lang="de-DE" dirty="0"/>
              <a:t>Zweite Ebene</a:t>
            </a:r>
          </a:p>
          <a:p>
            <a:pPr lvl="3"/>
            <a:r>
              <a:rPr lang="de-DE" dirty="0"/>
              <a:t>Vierte Ebene</a:t>
            </a:r>
          </a:p>
        </p:txBody>
      </p:sp>
      <p:sp>
        <p:nvSpPr>
          <p:cNvPr id="10" name="Foliennummernplatzhalter 5">
            <a:extLst>
              <a:ext uri="{FF2B5EF4-FFF2-40B4-BE49-F238E27FC236}">
                <a16:creationId xmlns:a16="http://schemas.microsoft.com/office/drawing/2014/main" id="{027679B9-CC12-0F89-D9BC-2668C1B98078}"/>
              </a:ext>
            </a:extLst>
          </p:cNvPr>
          <p:cNvSpPr>
            <a:spLocks noGrp="1"/>
          </p:cNvSpPr>
          <p:nvPr>
            <p:ph type="sldNum" sz="quarter" idx="12"/>
          </p:nvPr>
        </p:nvSpPr>
        <p:spPr>
          <a:xfrm>
            <a:off x="152680" y="6356350"/>
            <a:ext cx="571220" cy="365125"/>
          </a:xfrm>
          <a:prstGeom prst="rect">
            <a:avLst/>
          </a:prstGeom>
        </p:spPr>
        <p:txBody>
          <a:bodyPr/>
          <a:lstStyle>
            <a:lvl1pPr algn="ctr">
              <a:defRPr sz="1200" b="1" i="0">
                <a:solidFill>
                  <a:schemeClr val="bg2">
                    <a:lumMod val="90000"/>
                  </a:schemeClr>
                </a:solidFill>
                <a:latin typeface="Open Sans" panose="020B0606030504020204" pitchFamily="34" charset="0"/>
              </a:defRPr>
            </a:lvl1pPr>
          </a:lstStyle>
          <a:p>
            <a:fld id="{93DC6226-395D-AF40-A305-C07AD92EDB4D}" type="slidenum">
              <a:rPr lang="de-DE" smtClean="0"/>
              <a:pPr/>
              <a:t>‹Nr.›</a:t>
            </a:fld>
            <a:endParaRPr lang="de-DE" dirty="0"/>
          </a:p>
        </p:txBody>
      </p:sp>
      <p:pic>
        <p:nvPicPr>
          <p:cNvPr id="11" name="Grafik 10">
            <a:extLst>
              <a:ext uri="{FF2B5EF4-FFF2-40B4-BE49-F238E27FC236}">
                <a16:creationId xmlns:a16="http://schemas.microsoft.com/office/drawing/2014/main" id="{5ABF1006-00DD-3124-C82A-2BE0B5A6025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9804" y="448891"/>
            <a:ext cx="1597233" cy="568030"/>
          </a:xfrm>
          <a:prstGeom prst="rect">
            <a:avLst/>
          </a:prstGeom>
        </p:spPr>
      </p:pic>
      <p:pic>
        <p:nvPicPr>
          <p:cNvPr id="2" name="Grafik 1">
            <a:extLst>
              <a:ext uri="{FF2B5EF4-FFF2-40B4-BE49-F238E27FC236}">
                <a16:creationId xmlns:a16="http://schemas.microsoft.com/office/drawing/2014/main" id="{6ED7DB7A-FBFC-BF34-E90F-4313B40071A2}"/>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0813421" y="5721183"/>
            <a:ext cx="1043616" cy="1064079"/>
          </a:xfrm>
          <a:prstGeom prst="rect">
            <a:avLst/>
          </a:prstGeom>
        </p:spPr>
      </p:pic>
      <p:pic>
        <p:nvPicPr>
          <p:cNvPr id="3" name="Grafik 2">
            <a:extLst>
              <a:ext uri="{FF2B5EF4-FFF2-40B4-BE49-F238E27FC236}">
                <a16:creationId xmlns:a16="http://schemas.microsoft.com/office/drawing/2014/main" id="{1644F40B-F65C-5747-821C-89BC8AEB3143}"/>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254181" y="4490867"/>
            <a:ext cx="1043616" cy="1064079"/>
          </a:xfrm>
          <a:prstGeom prst="rect">
            <a:avLst/>
          </a:prstGeom>
        </p:spPr>
      </p:pic>
    </p:spTree>
    <p:extLst>
      <p:ext uri="{BB962C8B-B14F-4D97-AF65-F5344CB8AC3E}">
        <p14:creationId xmlns:p14="http://schemas.microsoft.com/office/powerpoint/2010/main" val="32964830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Inhaltsseite Blau 2">
    <p:bg>
      <p:bgPr>
        <a:solidFill>
          <a:srgbClr val="C4E6F6">
            <a:alpha val="25000"/>
          </a:srgbClr>
        </a:solidFill>
        <a:effectLst/>
      </p:bgPr>
    </p:bg>
    <p:spTree>
      <p:nvGrpSpPr>
        <p:cNvPr id="1" name=""/>
        <p:cNvGrpSpPr/>
        <p:nvPr/>
      </p:nvGrpSpPr>
      <p:grpSpPr>
        <a:xfrm>
          <a:off x="0" y="0"/>
          <a:ext cx="0" cy="0"/>
          <a:chOff x="0" y="0"/>
          <a:chExt cx="0" cy="0"/>
        </a:xfrm>
      </p:grpSpPr>
      <p:sp>
        <p:nvSpPr>
          <p:cNvPr id="6" name="Titel 1">
            <a:extLst>
              <a:ext uri="{FF2B5EF4-FFF2-40B4-BE49-F238E27FC236}">
                <a16:creationId xmlns:a16="http://schemas.microsoft.com/office/drawing/2014/main" id="{22724B1B-3B23-5A5C-9CA4-1A4A2C6960DC}"/>
              </a:ext>
            </a:extLst>
          </p:cNvPr>
          <p:cNvSpPr>
            <a:spLocks noGrp="1"/>
          </p:cNvSpPr>
          <p:nvPr>
            <p:ph type="title"/>
          </p:nvPr>
        </p:nvSpPr>
        <p:spPr>
          <a:xfrm>
            <a:off x="951058" y="509367"/>
            <a:ext cx="5932628" cy="568030"/>
          </a:xfrm>
          <a:noFill/>
        </p:spPr>
        <p:txBody>
          <a:bodyPr lIns="108000" tIns="216000" rIns="108000" bIns="216000">
            <a:normAutofit/>
          </a:bodyPr>
          <a:lstStyle>
            <a:lvl1pPr>
              <a:defRPr sz="2500" b="1" i="0">
                <a:solidFill>
                  <a:srgbClr val="008AD1"/>
                </a:solidFill>
                <a:latin typeface="Open Sans" panose="020B0606030504020204" pitchFamily="34" charset="0"/>
              </a:defRPr>
            </a:lvl1pPr>
          </a:lstStyle>
          <a:p>
            <a:r>
              <a:rPr lang="de-DE" dirty="0"/>
              <a:t>Mastertitelformat bearbeiten</a:t>
            </a:r>
          </a:p>
        </p:txBody>
      </p:sp>
      <p:sp>
        <p:nvSpPr>
          <p:cNvPr id="7" name="Inhaltsplatzhalter 2">
            <a:extLst>
              <a:ext uri="{FF2B5EF4-FFF2-40B4-BE49-F238E27FC236}">
                <a16:creationId xmlns:a16="http://schemas.microsoft.com/office/drawing/2014/main" id="{5579C6CC-AE49-C9DC-B619-697969417C35}"/>
              </a:ext>
            </a:extLst>
          </p:cNvPr>
          <p:cNvSpPr>
            <a:spLocks noGrp="1"/>
          </p:cNvSpPr>
          <p:nvPr>
            <p:ph idx="13" hasCustomPrompt="1"/>
          </p:nvPr>
        </p:nvSpPr>
        <p:spPr>
          <a:xfrm>
            <a:off x="964504" y="1236883"/>
            <a:ext cx="9295300" cy="5071841"/>
          </a:xfrm>
        </p:spPr>
        <p:txBody>
          <a:bodyPr/>
          <a:lstStyle>
            <a:lvl1pPr marL="142875" indent="0">
              <a:buNone/>
              <a:tabLst/>
              <a:defRPr sz="2400" b="0" i="0">
                <a:solidFill>
                  <a:srgbClr val="11316C"/>
                </a:solidFill>
                <a:latin typeface="TheSansB W5 Plain" panose="020B0502050302020203" pitchFamily="34" charset="77"/>
              </a:defRPr>
            </a:lvl1pPr>
            <a:lvl2pPr marL="6350" indent="0">
              <a:buNone/>
              <a:tabLst/>
              <a:defRPr sz="1800" b="1" i="0">
                <a:solidFill>
                  <a:srgbClr val="008AD1"/>
                </a:solidFill>
                <a:latin typeface="Open Sans" panose="020B0606030504020204" pitchFamily="34" charset="0"/>
              </a:defRPr>
            </a:lvl2pPr>
            <a:lvl3pPr marL="142875" indent="0">
              <a:buNone/>
              <a:tabLst/>
              <a:defRPr b="0" i="0">
                <a:solidFill>
                  <a:srgbClr val="11316C"/>
                </a:solidFill>
                <a:latin typeface="TheSansB W5 Plain" panose="020B0502050302020203" pitchFamily="34" charset="77"/>
              </a:defRPr>
            </a:lvl3pPr>
            <a:lvl4pPr marL="6350" indent="0">
              <a:lnSpc>
                <a:spcPts val="2220"/>
              </a:lnSpc>
              <a:buNone/>
              <a:tabLst/>
              <a:defRPr sz="1600" b="1" i="0">
                <a:solidFill>
                  <a:srgbClr val="11316C"/>
                </a:solidFill>
                <a:latin typeface="Open Sans" panose="020B0606030504020204" pitchFamily="34" charset="0"/>
              </a:defRPr>
            </a:lvl4pPr>
            <a:lvl5pPr marL="142875" indent="0">
              <a:buNone/>
              <a:tabLst/>
              <a:defRPr b="0" i="0">
                <a:solidFill>
                  <a:srgbClr val="11316C"/>
                </a:solidFill>
                <a:latin typeface="TheSansB W5 Plain" panose="020B0502050302020203" pitchFamily="34" charset="77"/>
              </a:defRPr>
            </a:lvl5pPr>
          </a:lstStyle>
          <a:p>
            <a:pPr lvl="1"/>
            <a:r>
              <a:rPr lang="de-DE" dirty="0"/>
              <a:t>Zweite Ebene</a:t>
            </a:r>
          </a:p>
          <a:p>
            <a:pPr lvl="3"/>
            <a:r>
              <a:rPr lang="de-DE" dirty="0"/>
              <a:t>Vierte Ebene</a:t>
            </a:r>
          </a:p>
        </p:txBody>
      </p:sp>
      <p:sp>
        <p:nvSpPr>
          <p:cNvPr id="8" name="Foliennummernplatzhalter 5">
            <a:extLst>
              <a:ext uri="{FF2B5EF4-FFF2-40B4-BE49-F238E27FC236}">
                <a16:creationId xmlns:a16="http://schemas.microsoft.com/office/drawing/2014/main" id="{8C28EEDA-62DF-BDDF-67E3-D239924B9271}"/>
              </a:ext>
            </a:extLst>
          </p:cNvPr>
          <p:cNvSpPr>
            <a:spLocks noGrp="1"/>
          </p:cNvSpPr>
          <p:nvPr>
            <p:ph type="sldNum" sz="quarter" idx="12"/>
          </p:nvPr>
        </p:nvSpPr>
        <p:spPr>
          <a:xfrm>
            <a:off x="152680" y="6356350"/>
            <a:ext cx="571220" cy="365125"/>
          </a:xfrm>
          <a:prstGeom prst="rect">
            <a:avLst/>
          </a:prstGeom>
        </p:spPr>
        <p:txBody>
          <a:bodyPr/>
          <a:lstStyle>
            <a:lvl1pPr algn="ctr">
              <a:defRPr sz="1200" b="1" i="0">
                <a:solidFill>
                  <a:schemeClr val="bg2">
                    <a:lumMod val="90000"/>
                  </a:schemeClr>
                </a:solidFill>
                <a:latin typeface="Open Sans" panose="020B0606030504020204" pitchFamily="34" charset="0"/>
              </a:defRPr>
            </a:lvl1pPr>
          </a:lstStyle>
          <a:p>
            <a:fld id="{93DC6226-395D-AF40-A305-C07AD92EDB4D}" type="slidenum">
              <a:rPr lang="de-DE" smtClean="0"/>
              <a:pPr/>
              <a:t>‹Nr.›</a:t>
            </a:fld>
            <a:endParaRPr lang="de-DE" dirty="0"/>
          </a:p>
        </p:txBody>
      </p:sp>
      <p:pic>
        <p:nvPicPr>
          <p:cNvPr id="9" name="Grafik 8">
            <a:extLst>
              <a:ext uri="{FF2B5EF4-FFF2-40B4-BE49-F238E27FC236}">
                <a16:creationId xmlns:a16="http://schemas.microsoft.com/office/drawing/2014/main" id="{47000F83-10AF-196D-42EF-C0AE6B55986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9804" y="448891"/>
            <a:ext cx="1597233" cy="568030"/>
          </a:xfrm>
          <a:prstGeom prst="rect">
            <a:avLst/>
          </a:prstGeom>
        </p:spPr>
      </p:pic>
      <p:pic>
        <p:nvPicPr>
          <p:cNvPr id="2" name="Grafik 1">
            <a:extLst>
              <a:ext uri="{FF2B5EF4-FFF2-40B4-BE49-F238E27FC236}">
                <a16:creationId xmlns:a16="http://schemas.microsoft.com/office/drawing/2014/main" id="{58EBDAF4-073D-4601-26DB-55912F62CE75}"/>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206512" y="3415846"/>
            <a:ext cx="1043616" cy="1064079"/>
          </a:xfrm>
          <a:prstGeom prst="rect">
            <a:avLst/>
          </a:prstGeom>
        </p:spPr>
      </p:pic>
      <p:pic>
        <p:nvPicPr>
          <p:cNvPr id="3" name="Grafik 2">
            <a:extLst>
              <a:ext uri="{FF2B5EF4-FFF2-40B4-BE49-F238E27FC236}">
                <a16:creationId xmlns:a16="http://schemas.microsoft.com/office/drawing/2014/main" id="{249B4F07-FA77-F090-788F-D46A6C5F0371}"/>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1068221" y="4355870"/>
            <a:ext cx="1043616" cy="1064079"/>
          </a:xfrm>
          <a:prstGeom prst="rect">
            <a:avLst/>
          </a:prstGeom>
        </p:spPr>
      </p:pic>
    </p:spTree>
    <p:extLst>
      <p:ext uri="{BB962C8B-B14F-4D97-AF65-F5344CB8AC3E}">
        <p14:creationId xmlns:p14="http://schemas.microsoft.com/office/powerpoint/2010/main" val="13395827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Gestaltungsseite">
    <p:bg>
      <p:bgPr>
        <a:solidFill>
          <a:schemeClr val="bg1">
            <a:alpha val="25000"/>
          </a:schemeClr>
        </a:solidFill>
        <a:effectLst/>
      </p:bgPr>
    </p:bg>
    <p:spTree>
      <p:nvGrpSpPr>
        <p:cNvPr id="1" name=""/>
        <p:cNvGrpSpPr/>
        <p:nvPr/>
      </p:nvGrpSpPr>
      <p:grpSpPr>
        <a:xfrm>
          <a:off x="0" y="0"/>
          <a:ext cx="0" cy="0"/>
          <a:chOff x="0" y="0"/>
          <a:chExt cx="0" cy="0"/>
        </a:xfrm>
      </p:grpSpPr>
      <p:sp>
        <p:nvSpPr>
          <p:cNvPr id="2" name="Foliennummernplatzhalter 5">
            <a:extLst>
              <a:ext uri="{FF2B5EF4-FFF2-40B4-BE49-F238E27FC236}">
                <a16:creationId xmlns:a16="http://schemas.microsoft.com/office/drawing/2014/main" id="{35EECE17-379A-0181-3DD8-C14F4D58C6C0}"/>
              </a:ext>
            </a:extLst>
          </p:cNvPr>
          <p:cNvSpPr>
            <a:spLocks noGrp="1"/>
          </p:cNvSpPr>
          <p:nvPr>
            <p:ph type="sldNum" sz="quarter" idx="12"/>
          </p:nvPr>
        </p:nvSpPr>
        <p:spPr>
          <a:xfrm>
            <a:off x="152680" y="6356350"/>
            <a:ext cx="571220" cy="365125"/>
          </a:xfrm>
          <a:prstGeom prst="rect">
            <a:avLst/>
          </a:prstGeom>
        </p:spPr>
        <p:txBody>
          <a:bodyPr/>
          <a:lstStyle>
            <a:lvl1pPr algn="ctr">
              <a:defRPr sz="1200" b="1" i="0">
                <a:solidFill>
                  <a:schemeClr val="bg2">
                    <a:lumMod val="90000"/>
                  </a:schemeClr>
                </a:solidFill>
                <a:latin typeface="Open Sans" panose="020B0606030504020204" pitchFamily="34" charset="0"/>
              </a:defRPr>
            </a:lvl1pPr>
          </a:lstStyle>
          <a:p>
            <a:fld id="{93DC6226-395D-AF40-A305-C07AD92EDB4D}" type="slidenum">
              <a:rPr lang="de-DE" smtClean="0"/>
              <a:pPr/>
              <a:t>‹Nr.›</a:t>
            </a:fld>
            <a:endParaRPr lang="de-DE" dirty="0"/>
          </a:p>
        </p:txBody>
      </p:sp>
      <p:pic>
        <p:nvPicPr>
          <p:cNvPr id="3" name="Grafik 2" descr="Ein Bild, das Pfeil enthält.&#10;&#10;Automatisch generierte Beschreibung">
            <a:extLst>
              <a:ext uri="{FF2B5EF4-FFF2-40B4-BE49-F238E27FC236}">
                <a16:creationId xmlns:a16="http://schemas.microsoft.com/office/drawing/2014/main" id="{2BA172CA-8E54-5657-5037-F91C035BA44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0288093">
            <a:off x="-854909" y="4105197"/>
            <a:ext cx="1935573" cy="2486457"/>
          </a:xfrm>
          <a:prstGeom prst="rect">
            <a:avLst/>
          </a:prstGeom>
          <a:effectLst>
            <a:outerShdw blurRad="50800" dist="38100" dir="8100000" algn="tr" rotWithShape="0">
              <a:prstClr val="black">
                <a:alpha val="40000"/>
              </a:prstClr>
            </a:outerShdw>
          </a:effectLst>
        </p:spPr>
      </p:pic>
      <p:pic>
        <p:nvPicPr>
          <p:cNvPr id="4" name="Grafik 3">
            <a:extLst>
              <a:ext uri="{FF2B5EF4-FFF2-40B4-BE49-F238E27FC236}">
                <a16:creationId xmlns:a16="http://schemas.microsoft.com/office/drawing/2014/main" id="{8F181855-A2CB-B998-0455-91B3067FBF12}"/>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rot="10295570">
            <a:off x="11111451" y="2111652"/>
            <a:ext cx="2161096" cy="2058987"/>
          </a:xfrm>
          <a:prstGeom prst="rect">
            <a:avLst/>
          </a:prstGeom>
        </p:spPr>
      </p:pic>
      <p:pic>
        <p:nvPicPr>
          <p:cNvPr id="5" name="Grafik 4">
            <a:extLst>
              <a:ext uri="{FF2B5EF4-FFF2-40B4-BE49-F238E27FC236}">
                <a16:creationId xmlns:a16="http://schemas.microsoft.com/office/drawing/2014/main" id="{F3FD6628-7F61-BBD5-A41C-568C17529457}"/>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0259804" y="448891"/>
            <a:ext cx="1597233" cy="568030"/>
          </a:xfrm>
          <a:prstGeom prst="rect">
            <a:avLst/>
          </a:prstGeom>
        </p:spPr>
      </p:pic>
      <p:sp>
        <p:nvSpPr>
          <p:cNvPr id="15" name="Titel 1">
            <a:extLst>
              <a:ext uri="{FF2B5EF4-FFF2-40B4-BE49-F238E27FC236}">
                <a16:creationId xmlns:a16="http://schemas.microsoft.com/office/drawing/2014/main" id="{111053FA-7718-6059-CE9A-E72AEAF6BBF5}"/>
              </a:ext>
            </a:extLst>
          </p:cNvPr>
          <p:cNvSpPr>
            <a:spLocks noGrp="1"/>
          </p:cNvSpPr>
          <p:nvPr>
            <p:ph type="title"/>
          </p:nvPr>
        </p:nvSpPr>
        <p:spPr>
          <a:xfrm>
            <a:off x="951058" y="509367"/>
            <a:ext cx="5932628" cy="568030"/>
          </a:xfrm>
          <a:noFill/>
        </p:spPr>
        <p:txBody>
          <a:bodyPr lIns="108000" tIns="216000" rIns="108000" bIns="216000">
            <a:normAutofit/>
          </a:bodyPr>
          <a:lstStyle>
            <a:lvl1pPr>
              <a:defRPr sz="2500" b="1" i="0">
                <a:solidFill>
                  <a:srgbClr val="008AD1"/>
                </a:solidFill>
                <a:latin typeface="Open Sans" panose="020B0606030504020204" pitchFamily="34" charset="0"/>
              </a:defRPr>
            </a:lvl1pPr>
          </a:lstStyle>
          <a:p>
            <a:r>
              <a:rPr lang="de-DE" dirty="0"/>
              <a:t>Mastertitelformat bearbeiten</a:t>
            </a:r>
          </a:p>
        </p:txBody>
      </p:sp>
      <p:pic>
        <p:nvPicPr>
          <p:cNvPr id="6" name="Grafik 5">
            <a:extLst>
              <a:ext uri="{FF2B5EF4-FFF2-40B4-BE49-F238E27FC236}">
                <a16:creationId xmlns:a16="http://schemas.microsoft.com/office/drawing/2014/main" id="{82A7F70D-62A2-45E1-AF13-7DA4FC51A322}"/>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489152" y="1917657"/>
            <a:ext cx="1043616" cy="1064079"/>
          </a:xfrm>
          <a:prstGeom prst="rect">
            <a:avLst/>
          </a:prstGeom>
        </p:spPr>
      </p:pic>
      <p:pic>
        <p:nvPicPr>
          <p:cNvPr id="7" name="Grafik 6">
            <a:extLst>
              <a:ext uri="{FF2B5EF4-FFF2-40B4-BE49-F238E27FC236}">
                <a16:creationId xmlns:a16="http://schemas.microsoft.com/office/drawing/2014/main" id="{46EE6D65-2A10-613A-4393-3EE1E396B367}"/>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a:off x="10536612" y="6047691"/>
            <a:ext cx="1043616" cy="1064079"/>
          </a:xfrm>
          <a:prstGeom prst="rect">
            <a:avLst/>
          </a:prstGeom>
        </p:spPr>
      </p:pic>
    </p:spTree>
    <p:extLst>
      <p:ext uri="{BB962C8B-B14F-4D97-AF65-F5344CB8AC3E}">
        <p14:creationId xmlns:p14="http://schemas.microsoft.com/office/powerpoint/2010/main" val="219516380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Gestaltungsseite_blanko">
    <p:bg>
      <p:bgPr>
        <a:solidFill>
          <a:schemeClr val="bg1">
            <a:alpha val="25000"/>
          </a:schemeClr>
        </a:solidFill>
        <a:effectLst/>
      </p:bgPr>
    </p:bg>
    <p:spTree>
      <p:nvGrpSpPr>
        <p:cNvPr id="1" name=""/>
        <p:cNvGrpSpPr/>
        <p:nvPr/>
      </p:nvGrpSpPr>
      <p:grpSpPr>
        <a:xfrm>
          <a:off x="0" y="0"/>
          <a:ext cx="0" cy="0"/>
          <a:chOff x="0" y="0"/>
          <a:chExt cx="0" cy="0"/>
        </a:xfrm>
      </p:grpSpPr>
      <p:sp>
        <p:nvSpPr>
          <p:cNvPr id="2" name="Foliennummernplatzhalter 5">
            <a:extLst>
              <a:ext uri="{FF2B5EF4-FFF2-40B4-BE49-F238E27FC236}">
                <a16:creationId xmlns:a16="http://schemas.microsoft.com/office/drawing/2014/main" id="{35EECE17-379A-0181-3DD8-C14F4D58C6C0}"/>
              </a:ext>
            </a:extLst>
          </p:cNvPr>
          <p:cNvSpPr>
            <a:spLocks noGrp="1"/>
          </p:cNvSpPr>
          <p:nvPr>
            <p:ph type="sldNum" sz="quarter" idx="12"/>
          </p:nvPr>
        </p:nvSpPr>
        <p:spPr>
          <a:xfrm>
            <a:off x="152680" y="6356350"/>
            <a:ext cx="571220" cy="365125"/>
          </a:xfrm>
          <a:prstGeom prst="rect">
            <a:avLst/>
          </a:prstGeom>
        </p:spPr>
        <p:txBody>
          <a:bodyPr/>
          <a:lstStyle>
            <a:lvl1pPr algn="ctr">
              <a:defRPr sz="1200" b="1" i="0">
                <a:solidFill>
                  <a:schemeClr val="bg2">
                    <a:lumMod val="90000"/>
                  </a:schemeClr>
                </a:solidFill>
                <a:latin typeface="Open Sans" panose="020B0606030504020204" pitchFamily="34" charset="0"/>
              </a:defRPr>
            </a:lvl1pPr>
          </a:lstStyle>
          <a:p>
            <a:fld id="{93DC6226-395D-AF40-A305-C07AD92EDB4D}" type="slidenum">
              <a:rPr lang="de-DE" smtClean="0"/>
              <a:pPr/>
              <a:t>‹Nr.›</a:t>
            </a:fld>
            <a:endParaRPr lang="de-DE" dirty="0"/>
          </a:p>
        </p:txBody>
      </p:sp>
      <p:pic>
        <p:nvPicPr>
          <p:cNvPr id="5" name="Grafik 4">
            <a:extLst>
              <a:ext uri="{FF2B5EF4-FFF2-40B4-BE49-F238E27FC236}">
                <a16:creationId xmlns:a16="http://schemas.microsoft.com/office/drawing/2014/main" id="{F3FD6628-7F61-BBD5-A41C-568C1752945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59804" y="448891"/>
            <a:ext cx="1597233" cy="568030"/>
          </a:xfrm>
          <a:prstGeom prst="rect">
            <a:avLst/>
          </a:prstGeom>
        </p:spPr>
      </p:pic>
      <p:sp>
        <p:nvSpPr>
          <p:cNvPr id="15" name="Titel 1">
            <a:extLst>
              <a:ext uri="{FF2B5EF4-FFF2-40B4-BE49-F238E27FC236}">
                <a16:creationId xmlns:a16="http://schemas.microsoft.com/office/drawing/2014/main" id="{111053FA-7718-6059-CE9A-E72AEAF6BBF5}"/>
              </a:ext>
            </a:extLst>
          </p:cNvPr>
          <p:cNvSpPr>
            <a:spLocks noGrp="1"/>
          </p:cNvSpPr>
          <p:nvPr>
            <p:ph type="title"/>
          </p:nvPr>
        </p:nvSpPr>
        <p:spPr>
          <a:xfrm>
            <a:off x="951058" y="509367"/>
            <a:ext cx="5932628" cy="568030"/>
          </a:xfrm>
          <a:noFill/>
        </p:spPr>
        <p:txBody>
          <a:bodyPr lIns="108000" tIns="216000" rIns="108000" bIns="216000">
            <a:normAutofit/>
          </a:bodyPr>
          <a:lstStyle>
            <a:lvl1pPr>
              <a:defRPr sz="2500" b="1" i="0">
                <a:solidFill>
                  <a:srgbClr val="008AD1"/>
                </a:solidFill>
                <a:latin typeface="Open Sans" panose="020B0606030504020204" pitchFamily="34" charset="0"/>
              </a:defRPr>
            </a:lvl1pPr>
          </a:lstStyle>
          <a:p>
            <a:r>
              <a:rPr lang="de-DE" dirty="0"/>
              <a:t>Mastertitelformat bearbeiten</a:t>
            </a:r>
          </a:p>
        </p:txBody>
      </p:sp>
      <p:pic>
        <p:nvPicPr>
          <p:cNvPr id="3" name="Grafik 2">
            <a:extLst>
              <a:ext uri="{FF2B5EF4-FFF2-40B4-BE49-F238E27FC236}">
                <a16:creationId xmlns:a16="http://schemas.microsoft.com/office/drawing/2014/main" id="{4599436B-B58F-6D7E-101C-A7AE6AEEB93C}"/>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498737" y="4576182"/>
            <a:ext cx="1043616" cy="1064080"/>
          </a:xfrm>
          <a:prstGeom prst="rect">
            <a:avLst/>
          </a:prstGeom>
        </p:spPr>
      </p:pic>
      <p:pic>
        <p:nvPicPr>
          <p:cNvPr id="4" name="Grafik 3">
            <a:extLst>
              <a:ext uri="{FF2B5EF4-FFF2-40B4-BE49-F238E27FC236}">
                <a16:creationId xmlns:a16="http://schemas.microsoft.com/office/drawing/2014/main" id="{7DC524B1-A953-8B7E-2763-7F6E32DC07BD}"/>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1390790" y="2268782"/>
            <a:ext cx="1043616" cy="1064079"/>
          </a:xfrm>
          <a:prstGeom prst="rect">
            <a:avLst/>
          </a:prstGeom>
        </p:spPr>
      </p:pic>
    </p:spTree>
    <p:extLst>
      <p:ext uri="{BB962C8B-B14F-4D97-AF65-F5344CB8AC3E}">
        <p14:creationId xmlns:p14="http://schemas.microsoft.com/office/powerpoint/2010/main" val="152214122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Trennerfolie-Hauptthemen">
    <p:bg>
      <p:bgPr>
        <a:solidFill>
          <a:srgbClr val="11316C"/>
        </a:solidFill>
        <a:effectLst/>
      </p:bgPr>
    </p:bg>
    <p:spTree>
      <p:nvGrpSpPr>
        <p:cNvPr id="1" name=""/>
        <p:cNvGrpSpPr/>
        <p:nvPr/>
      </p:nvGrpSpPr>
      <p:grpSpPr>
        <a:xfrm>
          <a:off x="0" y="0"/>
          <a:ext cx="0" cy="0"/>
          <a:chOff x="0" y="0"/>
          <a:chExt cx="0" cy="0"/>
        </a:xfrm>
      </p:grpSpPr>
      <p:pic>
        <p:nvPicPr>
          <p:cNvPr id="3" name="Grafik 2">
            <a:extLst>
              <a:ext uri="{FF2B5EF4-FFF2-40B4-BE49-F238E27FC236}">
                <a16:creationId xmlns:a16="http://schemas.microsoft.com/office/drawing/2014/main" id="{25855155-6C74-E228-250D-14BD00BB0D6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t="-2371" r="-2322" b="-1145"/>
          <a:stretch/>
        </p:blipFill>
        <p:spPr>
          <a:xfrm>
            <a:off x="0" y="655899"/>
            <a:ext cx="3547353" cy="4904019"/>
          </a:xfrm>
          <a:prstGeom prst="rect">
            <a:avLst/>
          </a:prstGeom>
        </p:spPr>
      </p:pic>
      <p:sp>
        <p:nvSpPr>
          <p:cNvPr id="4" name="Foliennummernplatzhalter 5">
            <a:extLst>
              <a:ext uri="{FF2B5EF4-FFF2-40B4-BE49-F238E27FC236}">
                <a16:creationId xmlns:a16="http://schemas.microsoft.com/office/drawing/2014/main" id="{6DE6ADB2-CD9B-7971-1172-61FB6EAF745C}"/>
              </a:ext>
            </a:extLst>
          </p:cNvPr>
          <p:cNvSpPr>
            <a:spLocks noGrp="1"/>
          </p:cNvSpPr>
          <p:nvPr>
            <p:ph type="sldNum" sz="quarter" idx="12"/>
          </p:nvPr>
        </p:nvSpPr>
        <p:spPr>
          <a:xfrm>
            <a:off x="152680" y="6356350"/>
            <a:ext cx="571220" cy="365125"/>
          </a:xfrm>
          <a:prstGeom prst="rect">
            <a:avLst/>
          </a:prstGeom>
        </p:spPr>
        <p:txBody>
          <a:bodyPr/>
          <a:lstStyle>
            <a:lvl1pPr algn="ctr">
              <a:defRPr sz="1200" b="1" i="0">
                <a:solidFill>
                  <a:schemeClr val="bg2">
                    <a:lumMod val="90000"/>
                  </a:schemeClr>
                </a:solidFill>
                <a:latin typeface="Open Sans" panose="020B0606030504020204" pitchFamily="34" charset="0"/>
              </a:defRPr>
            </a:lvl1pPr>
          </a:lstStyle>
          <a:p>
            <a:fld id="{93DC6226-395D-AF40-A305-C07AD92EDB4D}" type="slidenum">
              <a:rPr lang="de-DE" smtClean="0"/>
              <a:pPr/>
              <a:t>‹Nr.›</a:t>
            </a:fld>
            <a:endParaRPr lang="de-DE" dirty="0"/>
          </a:p>
        </p:txBody>
      </p:sp>
      <p:pic>
        <p:nvPicPr>
          <p:cNvPr id="5" name="Grafik 4">
            <a:extLst>
              <a:ext uri="{FF2B5EF4-FFF2-40B4-BE49-F238E27FC236}">
                <a16:creationId xmlns:a16="http://schemas.microsoft.com/office/drawing/2014/main" id="{32E717F9-4BBD-AE7E-7849-84D5A557ACD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259804" y="463214"/>
            <a:ext cx="1597233" cy="568030"/>
          </a:xfrm>
          <a:prstGeom prst="rect">
            <a:avLst/>
          </a:prstGeom>
        </p:spPr>
      </p:pic>
      <p:sp>
        <p:nvSpPr>
          <p:cNvPr id="6" name="Titel 1">
            <a:extLst>
              <a:ext uri="{FF2B5EF4-FFF2-40B4-BE49-F238E27FC236}">
                <a16:creationId xmlns:a16="http://schemas.microsoft.com/office/drawing/2014/main" id="{38E2A606-EBE0-0814-0155-FBE532A7DCD2}"/>
              </a:ext>
            </a:extLst>
          </p:cNvPr>
          <p:cNvSpPr>
            <a:spLocks noGrp="1"/>
          </p:cNvSpPr>
          <p:nvPr>
            <p:ph type="title"/>
          </p:nvPr>
        </p:nvSpPr>
        <p:spPr>
          <a:xfrm>
            <a:off x="3715447" y="1953187"/>
            <a:ext cx="4943252" cy="1524441"/>
          </a:xfrm>
          <a:noFill/>
        </p:spPr>
        <p:txBody>
          <a:bodyPr anchor="b">
            <a:normAutofit/>
          </a:bodyPr>
          <a:lstStyle>
            <a:lvl1pPr>
              <a:defRPr sz="3500" b="1" i="0">
                <a:solidFill>
                  <a:srgbClr val="F4E250"/>
                </a:solidFill>
                <a:latin typeface="Open Sans" panose="020B0606030504020204" pitchFamily="34" charset="0"/>
              </a:defRPr>
            </a:lvl1pPr>
          </a:lstStyle>
          <a:p>
            <a:r>
              <a:rPr lang="de-DE" dirty="0"/>
              <a:t>Mastertitelformat bearbeiten</a:t>
            </a:r>
          </a:p>
        </p:txBody>
      </p:sp>
      <p:pic>
        <p:nvPicPr>
          <p:cNvPr id="7" name="Grafik 6">
            <a:extLst>
              <a:ext uri="{FF2B5EF4-FFF2-40B4-BE49-F238E27FC236}">
                <a16:creationId xmlns:a16="http://schemas.microsoft.com/office/drawing/2014/main" id="{3ABCBD65-0C4A-EAB4-FD0B-4F06BBBA3984}"/>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9246284" y="4475852"/>
            <a:ext cx="1746051" cy="1821966"/>
          </a:xfrm>
          <a:prstGeom prst="rect">
            <a:avLst/>
          </a:prstGeom>
        </p:spPr>
      </p:pic>
      <p:sp>
        <p:nvSpPr>
          <p:cNvPr id="8" name="Inhaltsplatzhalter 12">
            <a:extLst>
              <a:ext uri="{FF2B5EF4-FFF2-40B4-BE49-F238E27FC236}">
                <a16:creationId xmlns:a16="http://schemas.microsoft.com/office/drawing/2014/main" id="{36691EC5-DC15-0103-BE79-7BDCE16FD7BC}"/>
              </a:ext>
            </a:extLst>
          </p:cNvPr>
          <p:cNvSpPr>
            <a:spLocks noGrp="1"/>
          </p:cNvSpPr>
          <p:nvPr>
            <p:ph sz="quarter" idx="10"/>
          </p:nvPr>
        </p:nvSpPr>
        <p:spPr>
          <a:xfrm>
            <a:off x="3715447" y="3628778"/>
            <a:ext cx="4943475" cy="1174131"/>
          </a:xfrm>
        </p:spPr>
        <p:txBody>
          <a:bodyPr>
            <a:normAutofit/>
          </a:bodyPr>
          <a:lstStyle>
            <a:lvl1pPr marL="0" indent="0">
              <a:buNone/>
              <a:defRPr sz="2000" b="1" i="0">
                <a:solidFill>
                  <a:schemeClr val="bg1"/>
                </a:solidFill>
                <a:latin typeface="Open Sans" panose="020B0606030504020204" pitchFamily="34" charset="0"/>
              </a:defRPr>
            </a:lvl1pPr>
            <a:lvl2pPr>
              <a:defRPr>
                <a:solidFill>
                  <a:srgbClr val="F4E250"/>
                </a:solidFill>
              </a:defRPr>
            </a:lvl2pPr>
            <a:lvl3pPr>
              <a:defRPr>
                <a:solidFill>
                  <a:srgbClr val="F4E250"/>
                </a:solidFill>
              </a:defRPr>
            </a:lvl3pPr>
            <a:lvl4pPr>
              <a:defRPr>
                <a:solidFill>
                  <a:srgbClr val="F4E250"/>
                </a:solidFill>
              </a:defRPr>
            </a:lvl4pPr>
            <a:lvl5pPr>
              <a:defRPr>
                <a:solidFill>
                  <a:srgbClr val="F4E250"/>
                </a:solidFill>
              </a:defRPr>
            </a:lvl5pPr>
          </a:lstStyle>
          <a:p>
            <a:pPr lvl="0"/>
            <a:r>
              <a:rPr lang="de-DE" dirty="0"/>
              <a:t>Mastertextformat bearbeiten</a:t>
            </a:r>
          </a:p>
        </p:txBody>
      </p:sp>
      <p:pic>
        <p:nvPicPr>
          <p:cNvPr id="12" name="Grafik 11">
            <a:extLst>
              <a:ext uri="{FF2B5EF4-FFF2-40B4-BE49-F238E27FC236}">
                <a16:creationId xmlns:a16="http://schemas.microsoft.com/office/drawing/2014/main" id="{13C6B20F-29F0-6142-3455-2D2A0B3EDF15}"/>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11057889" y="3817027"/>
            <a:ext cx="1043616" cy="1064079"/>
          </a:xfrm>
          <a:prstGeom prst="rect">
            <a:avLst/>
          </a:prstGeom>
        </p:spPr>
      </p:pic>
      <p:pic>
        <p:nvPicPr>
          <p:cNvPr id="13" name="Grafik 12">
            <a:extLst>
              <a:ext uri="{FF2B5EF4-FFF2-40B4-BE49-F238E27FC236}">
                <a16:creationId xmlns:a16="http://schemas.microsoft.com/office/drawing/2014/main" id="{BEE63EFF-175C-10DD-4A4D-9FAA354BA549}"/>
              </a:ext>
            </a:extLst>
          </p:cNvPr>
          <p:cNvPicPr>
            <a:picLocks noChangeAspect="1"/>
          </p:cNvPicPr>
          <p:nvPr userDrawn="1"/>
        </p:nvPicPr>
        <p:blipFill>
          <a:blip r:embed="rId9">
            <a:extLst>
              <a:ext uri="{96DAC541-7B7A-43D3-8B79-37D633B846F1}">
                <asvg:svgBlip xmlns:asvg="http://schemas.microsoft.com/office/drawing/2016/SVG/main" r:embed="rId10"/>
              </a:ext>
            </a:extLst>
          </a:blip>
          <a:stretch>
            <a:fillRect/>
          </a:stretch>
        </p:blipFill>
        <p:spPr>
          <a:xfrm>
            <a:off x="3562768" y="101424"/>
            <a:ext cx="1043616" cy="1064079"/>
          </a:xfrm>
          <a:prstGeom prst="rect">
            <a:avLst/>
          </a:prstGeom>
        </p:spPr>
      </p:pic>
      <p:pic>
        <p:nvPicPr>
          <p:cNvPr id="14" name="Grafik 13">
            <a:extLst>
              <a:ext uri="{FF2B5EF4-FFF2-40B4-BE49-F238E27FC236}">
                <a16:creationId xmlns:a16="http://schemas.microsoft.com/office/drawing/2014/main" id="{028283DA-0207-CDA0-7180-3E7845773EEC}"/>
              </a:ext>
            </a:extLst>
          </p:cNvPr>
          <p:cNvPicPr>
            <a:picLocks noChangeAspect="1"/>
          </p:cNvPicPr>
          <p:nvPr userDrawn="1"/>
        </p:nvPicPr>
        <p:blipFill>
          <a:blip r:embed="rId11">
            <a:extLst>
              <a:ext uri="{96DAC541-7B7A-43D3-8B79-37D633B846F1}">
                <asvg:svgBlip xmlns:asvg="http://schemas.microsoft.com/office/drawing/2016/SVG/main" r:embed="rId12"/>
              </a:ext>
            </a:extLst>
          </a:blip>
          <a:stretch>
            <a:fillRect/>
          </a:stretch>
        </p:blipFill>
        <p:spPr>
          <a:xfrm>
            <a:off x="-240275" y="3477628"/>
            <a:ext cx="1043616" cy="1064079"/>
          </a:xfrm>
          <a:prstGeom prst="rect">
            <a:avLst/>
          </a:prstGeom>
        </p:spPr>
      </p:pic>
    </p:spTree>
    <p:extLst>
      <p:ext uri="{BB962C8B-B14F-4D97-AF65-F5344CB8AC3E}">
        <p14:creationId xmlns:p14="http://schemas.microsoft.com/office/powerpoint/2010/main" val="22731364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A598929F-B1B2-E842-A910-CDDBE5E6CB1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dirty="0"/>
              <a:t>Mastertitelformat bearbeiten</a:t>
            </a:r>
          </a:p>
        </p:txBody>
      </p:sp>
      <p:sp>
        <p:nvSpPr>
          <p:cNvPr id="3" name="Textplatzhalter 2">
            <a:extLst>
              <a:ext uri="{FF2B5EF4-FFF2-40B4-BE49-F238E27FC236}">
                <a16:creationId xmlns:a16="http://schemas.microsoft.com/office/drawing/2014/main" id="{4004504A-EA40-A44F-B34A-C3954C484D0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Datumsplatzhalter 3">
            <a:extLst>
              <a:ext uri="{FF2B5EF4-FFF2-40B4-BE49-F238E27FC236}">
                <a16:creationId xmlns:a16="http://schemas.microsoft.com/office/drawing/2014/main" id="{9655A2C0-AEF9-CC4A-BD83-03111DF9606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b="1" i="0">
                <a:solidFill>
                  <a:schemeClr val="tx1">
                    <a:tint val="75000"/>
                  </a:schemeClr>
                </a:solidFill>
                <a:latin typeface="Open Sans" panose="020B0606030504020204" pitchFamily="34" charset="0"/>
              </a:defRPr>
            </a:lvl1pPr>
          </a:lstStyle>
          <a:p>
            <a:fld id="{38E7FCCE-58F0-C047-90CC-56D26F90D5BC}" type="datetime1">
              <a:rPr lang="de-DE" smtClean="0"/>
              <a:pPr/>
              <a:t>12.08.25</a:t>
            </a:fld>
            <a:endParaRPr lang="de-DE" dirty="0"/>
          </a:p>
        </p:txBody>
      </p:sp>
      <p:sp>
        <p:nvSpPr>
          <p:cNvPr id="5" name="Fußzeilenplatzhalter 4">
            <a:extLst>
              <a:ext uri="{FF2B5EF4-FFF2-40B4-BE49-F238E27FC236}">
                <a16:creationId xmlns:a16="http://schemas.microsoft.com/office/drawing/2014/main" id="{6064975C-97A3-B54D-BFC2-81818D9185F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1" i="0">
                <a:solidFill>
                  <a:schemeClr val="tx1">
                    <a:tint val="75000"/>
                  </a:schemeClr>
                </a:solidFill>
                <a:latin typeface="Open Sans" panose="020B0606030504020204" pitchFamily="34" charset="0"/>
              </a:defRPr>
            </a:lvl1pPr>
          </a:lstStyle>
          <a:p>
            <a:r>
              <a:rPr lang="de-DE" dirty="0"/>
              <a:t>Musterfolientitel</a:t>
            </a:r>
          </a:p>
        </p:txBody>
      </p:sp>
      <p:sp>
        <p:nvSpPr>
          <p:cNvPr id="6" name="Foliennummernplatzhalter 5">
            <a:extLst>
              <a:ext uri="{FF2B5EF4-FFF2-40B4-BE49-F238E27FC236}">
                <a16:creationId xmlns:a16="http://schemas.microsoft.com/office/drawing/2014/main" id="{56A226AB-5451-D041-A4D7-E8B5773C1CE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b="1" i="0">
                <a:solidFill>
                  <a:schemeClr val="tx1">
                    <a:tint val="75000"/>
                  </a:schemeClr>
                </a:solidFill>
                <a:latin typeface="Open Sans" panose="020B0606030504020204" pitchFamily="34" charset="0"/>
              </a:defRPr>
            </a:lvl1pPr>
          </a:lstStyle>
          <a:p>
            <a:fld id="{DA4BA9A4-F6AB-C04B-9DF7-A454DB0C2C33}" type="slidenum">
              <a:rPr lang="de-DE" smtClean="0"/>
              <a:pPr/>
              <a:t>‹Nr.›</a:t>
            </a:fld>
            <a:endParaRPr lang="de-DE" dirty="0"/>
          </a:p>
        </p:txBody>
      </p:sp>
    </p:spTree>
    <p:extLst>
      <p:ext uri="{BB962C8B-B14F-4D97-AF65-F5344CB8AC3E}">
        <p14:creationId xmlns:p14="http://schemas.microsoft.com/office/powerpoint/2010/main" val="2901908455"/>
      </p:ext>
    </p:extLst>
  </p:cSld>
  <p:clrMap bg1="lt1" tx1="dk1" bg2="lt2" tx2="dk2" accent1="accent1" accent2="accent2" accent3="accent3" accent4="accent4" accent5="accent5" accent6="accent6" hlink="hlink" folHlink="folHlink"/>
  <p:sldLayoutIdLst>
    <p:sldLayoutId id="2147483649" r:id="rId1"/>
    <p:sldLayoutId id="2147483662" r:id="rId2"/>
    <p:sldLayoutId id="2147483663" r:id="rId3"/>
    <p:sldLayoutId id="2147483665" r:id="rId4"/>
    <p:sldLayoutId id="2147483668" r:id="rId5"/>
    <p:sldLayoutId id="2147483669" r:id="rId6"/>
    <p:sldLayoutId id="2147483670" r:id="rId7"/>
    <p:sldLayoutId id="2147483671" r:id="rId8"/>
    <p:sldLayoutId id="2147483651" r:id="rId9"/>
    <p:sldLayoutId id="2147483650" r:id="rId10"/>
    <p:sldLayoutId id="2147483657" r:id="rId11"/>
    <p:sldLayoutId id="2147483672" r:id="rId12"/>
    <p:sldLayoutId id="2147483673" r:id="rId13"/>
    <p:sldLayoutId id="2147483676" r:id="rId14"/>
    <p:sldLayoutId id="2147483677" r:id="rId15"/>
  </p:sldLayoutIdLst>
  <p:hf hdr="0" dt="0"/>
  <p:txStyles>
    <p:titleStyle>
      <a:lvl1pPr algn="l" defTabSz="914400" rtl="0" eaLnBrk="1" latinLnBrk="0" hangingPunct="1">
        <a:lnSpc>
          <a:spcPct val="90000"/>
        </a:lnSpc>
        <a:spcBef>
          <a:spcPct val="0"/>
        </a:spcBef>
        <a:buNone/>
        <a:defRPr sz="3500" b="1" i="0" kern="1200">
          <a:solidFill>
            <a:schemeClr val="tx1"/>
          </a:solidFill>
          <a:latin typeface="Open Sans" panose="020B0606030504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500" b="1" i="0" kern="1200">
          <a:solidFill>
            <a:schemeClr val="tx1"/>
          </a:solidFill>
          <a:latin typeface="Open Sans" panose="020B0606030504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200" b="1" i="0" kern="1200">
          <a:solidFill>
            <a:schemeClr val="tx1"/>
          </a:solidFill>
          <a:latin typeface="Open Sans" panose="020B0606030504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1" i="0" kern="1200">
          <a:solidFill>
            <a:schemeClr val="tx1"/>
          </a:solidFill>
          <a:latin typeface="Open Sans" panose="020B0606030504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700" b="1" i="0" kern="1200">
          <a:solidFill>
            <a:schemeClr val="tx1"/>
          </a:solidFill>
          <a:latin typeface="Open Sans" panose="020B0606030504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700" b="1" i="0" kern="1200">
          <a:solidFill>
            <a:schemeClr val="tx1"/>
          </a:solidFill>
          <a:latin typeface="Open Sans" panose="020B0606030504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48.jpeg"/><Relationship Id="rId1" Type="http://schemas.openxmlformats.org/officeDocument/2006/relationships/slideLayout" Target="../slideLayouts/slideLayout1.xml"/><Relationship Id="rId6" Type="http://schemas.openxmlformats.org/officeDocument/2006/relationships/image" Target="../media/image26.svg"/><Relationship Id="rId5" Type="http://schemas.openxmlformats.org/officeDocument/2006/relationships/image" Target="../media/image6.png"/><Relationship Id="rId4" Type="http://schemas.openxmlformats.org/officeDocument/2006/relationships/image" Target="../media/image49.svg"/></Relationships>
</file>

<file path=ppt/slides/_rels/slide10.xml.rels><?xml version="1.0" encoding="UTF-8" standalone="yes"?>
<Relationships xmlns="http://schemas.openxmlformats.org/package/2006/relationships"><Relationship Id="rId8" Type="http://schemas.openxmlformats.org/officeDocument/2006/relationships/image" Target="../media/image72.emf"/><Relationship Id="rId3" Type="http://schemas.openxmlformats.org/officeDocument/2006/relationships/hyperlink" Target="https://www.bwhm-beratung.de/strategie" TargetMode="External"/><Relationship Id="rId7" Type="http://schemas.openxmlformats.org/officeDocument/2006/relationships/image" Target="../media/image71.emf"/><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image" Target="../media/image61.emf"/><Relationship Id="rId5" Type="http://schemas.openxmlformats.org/officeDocument/2006/relationships/hyperlink" Target="https://www.bwhm-beratung.de/personal" TargetMode="External"/><Relationship Id="rId4" Type="http://schemas.openxmlformats.org/officeDocument/2006/relationships/hyperlink" Target="https://www.bwhm-beratung.de/nachhaltigkeit" TargetMode="External"/><Relationship Id="rId9" Type="http://schemas.openxmlformats.org/officeDocument/2006/relationships/image" Target="../media/image62.emf"/></Relationships>
</file>

<file path=ppt/slides/_rels/slide11.xml.rels><?xml version="1.0" encoding="UTF-8" standalone="yes"?>
<Relationships xmlns="http://schemas.openxmlformats.org/package/2006/relationships"><Relationship Id="rId3" Type="http://schemas.openxmlformats.org/officeDocument/2006/relationships/image" Target="../media/image74.emf"/><Relationship Id="rId2" Type="http://schemas.openxmlformats.org/officeDocument/2006/relationships/image" Target="../media/image73.emf"/><Relationship Id="rId1" Type="http://schemas.openxmlformats.org/officeDocument/2006/relationships/slideLayout" Target="../slideLayouts/slideLayout3.xml"/><Relationship Id="rId5" Type="http://schemas.openxmlformats.org/officeDocument/2006/relationships/image" Target="../media/image76.png"/><Relationship Id="rId4" Type="http://schemas.openxmlformats.org/officeDocument/2006/relationships/image" Target="../media/image75.em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78.png"/><Relationship Id="rId7" Type="http://schemas.openxmlformats.org/officeDocument/2006/relationships/image" Target="../media/image82.png"/><Relationship Id="rId2" Type="http://schemas.openxmlformats.org/officeDocument/2006/relationships/image" Target="../media/image77.png"/><Relationship Id="rId1" Type="http://schemas.openxmlformats.org/officeDocument/2006/relationships/slideLayout" Target="../slideLayouts/slideLayout8.xml"/><Relationship Id="rId6" Type="http://schemas.openxmlformats.org/officeDocument/2006/relationships/image" Target="../media/image81.png"/><Relationship Id="rId5" Type="http://schemas.openxmlformats.org/officeDocument/2006/relationships/image" Target="../media/image80.jpg"/><Relationship Id="rId4" Type="http://schemas.openxmlformats.org/officeDocument/2006/relationships/image" Target="../media/image79.png"/></Relationships>
</file>

<file path=ppt/slides/_rels/slide14.xml.rels><?xml version="1.0" encoding="UTF-8" standalone="yes"?>
<Relationships xmlns="http://schemas.openxmlformats.org/package/2006/relationships"><Relationship Id="rId8" Type="http://schemas.openxmlformats.org/officeDocument/2006/relationships/image" Target="../media/image88.png"/><Relationship Id="rId13" Type="http://schemas.openxmlformats.org/officeDocument/2006/relationships/image" Target="../media/image92.png"/><Relationship Id="rId3" Type="http://schemas.openxmlformats.org/officeDocument/2006/relationships/image" Target="../media/image83.emf"/><Relationship Id="rId7" Type="http://schemas.openxmlformats.org/officeDocument/2006/relationships/image" Target="../media/image87.png"/><Relationship Id="rId12" Type="http://schemas.openxmlformats.org/officeDocument/2006/relationships/image" Target="../media/image91.svg"/><Relationship Id="rId2" Type="http://schemas.openxmlformats.org/officeDocument/2006/relationships/notesSlide" Target="../notesSlides/notesSlide2.xml"/><Relationship Id="rId1" Type="http://schemas.openxmlformats.org/officeDocument/2006/relationships/slideLayout" Target="../slideLayouts/slideLayout8.xml"/><Relationship Id="rId6" Type="http://schemas.openxmlformats.org/officeDocument/2006/relationships/image" Target="../media/image86.jpeg"/><Relationship Id="rId11" Type="http://schemas.openxmlformats.org/officeDocument/2006/relationships/image" Target="../media/image90.png"/><Relationship Id="rId5" Type="http://schemas.openxmlformats.org/officeDocument/2006/relationships/image" Target="../media/image85.jpeg"/><Relationship Id="rId15" Type="http://schemas.openxmlformats.org/officeDocument/2006/relationships/image" Target="../media/image94.jpeg"/><Relationship Id="rId10" Type="http://schemas.openxmlformats.org/officeDocument/2006/relationships/hyperlink" Target="http://www.ehrenamt-handwerk-bw.de/" TargetMode="External"/><Relationship Id="rId4" Type="http://schemas.openxmlformats.org/officeDocument/2006/relationships/image" Target="../media/image84.jpeg"/><Relationship Id="rId9" Type="http://schemas.openxmlformats.org/officeDocument/2006/relationships/image" Target="../media/image89.png"/><Relationship Id="rId14" Type="http://schemas.openxmlformats.org/officeDocument/2006/relationships/image" Target="../media/image93.svg"/></Relationships>
</file>

<file path=ppt/slides/_rels/slide15.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image" Target="../media/image95.png"/><Relationship Id="rId1" Type="http://schemas.openxmlformats.org/officeDocument/2006/relationships/slideLayout" Target="../slideLayouts/slideLayout8.xml"/><Relationship Id="rId6" Type="http://schemas.openxmlformats.org/officeDocument/2006/relationships/image" Target="../media/image98.emf"/><Relationship Id="rId5" Type="http://schemas.openxmlformats.org/officeDocument/2006/relationships/image" Target="../media/image61.emf"/><Relationship Id="rId4" Type="http://schemas.openxmlformats.org/officeDocument/2006/relationships/image" Target="../media/image97.emf"/></Relationships>
</file>

<file path=ppt/slides/_rels/slide16.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99.png"/><Relationship Id="rId1" Type="http://schemas.openxmlformats.org/officeDocument/2006/relationships/slideLayout" Target="../slideLayouts/slideLayout5.xml"/><Relationship Id="rId6" Type="http://schemas.openxmlformats.org/officeDocument/2006/relationships/image" Target="../media/image103.emf"/><Relationship Id="rId5" Type="http://schemas.openxmlformats.org/officeDocument/2006/relationships/image" Target="../media/image102.jpeg"/><Relationship Id="rId4" Type="http://schemas.openxmlformats.org/officeDocument/2006/relationships/image" Target="../media/image101.jpeg"/></Relationships>
</file>

<file path=ppt/slides/_rels/slide17.xml.rels><?xml version="1.0" encoding="UTF-8" standalone="yes"?>
<Relationships xmlns="http://schemas.openxmlformats.org/package/2006/relationships"><Relationship Id="rId8" Type="http://schemas.openxmlformats.org/officeDocument/2006/relationships/image" Target="../media/image109.jpeg"/><Relationship Id="rId3" Type="http://schemas.openxmlformats.org/officeDocument/2006/relationships/image" Target="../media/image105.png"/><Relationship Id="rId7" Type="http://schemas.openxmlformats.org/officeDocument/2006/relationships/image" Target="../media/image45.png"/><Relationship Id="rId2" Type="http://schemas.openxmlformats.org/officeDocument/2006/relationships/image" Target="../media/image104.png"/><Relationship Id="rId1" Type="http://schemas.openxmlformats.org/officeDocument/2006/relationships/slideLayout" Target="../slideLayouts/slideLayout4.xml"/><Relationship Id="rId6" Type="http://schemas.openxmlformats.org/officeDocument/2006/relationships/image" Target="../media/image108.emf"/><Relationship Id="rId5" Type="http://schemas.openxmlformats.org/officeDocument/2006/relationships/image" Target="../media/image107.emf"/><Relationship Id="rId4" Type="http://schemas.openxmlformats.org/officeDocument/2006/relationships/image" Target="../media/image106.png"/></Relationships>
</file>

<file path=ppt/slides/_rels/slide18.xml.rels><?xml version="1.0" encoding="UTF-8" standalone="yes"?>
<Relationships xmlns="http://schemas.openxmlformats.org/package/2006/relationships"><Relationship Id="rId3" Type="http://schemas.openxmlformats.org/officeDocument/2006/relationships/image" Target="../media/image111.jpeg"/><Relationship Id="rId2" Type="http://schemas.openxmlformats.org/officeDocument/2006/relationships/image" Target="../media/image110.jpeg"/><Relationship Id="rId1" Type="http://schemas.openxmlformats.org/officeDocument/2006/relationships/slideLayout" Target="../slideLayouts/slideLayout7.xml"/><Relationship Id="rId5" Type="http://schemas.openxmlformats.org/officeDocument/2006/relationships/image" Target="../media/image113.jpeg"/><Relationship Id="rId4" Type="http://schemas.openxmlformats.org/officeDocument/2006/relationships/image" Target="../media/image112.jpeg"/></Relationships>
</file>

<file path=ppt/slides/_rels/slide19.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image" Target="../media/image114.png"/><Relationship Id="rId1" Type="http://schemas.openxmlformats.org/officeDocument/2006/relationships/slideLayout" Target="../slideLayouts/slideLayout7.xml"/><Relationship Id="rId6" Type="http://schemas.openxmlformats.org/officeDocument/2006/relationships/image" Target="../media/image118.jpeg"/><Relationship Id="rId5" Type="http://schemas.openxmlformats.org/officeDocument/2006/relationships/image" Target="../media/image117.png"/><Relationship Id="rId4" Type="http://schemas.openxmlformats.org/officeDocument/2006/relationships/image" Target="../media/image116.png"/></Relationships>
</file>

<file path=ppt/slides/_rels/slide2.xml.rels><?xml version="1.0" encoding="UTF-8" standalone="yes"?>
<Relationships xmlns="http://schemas.openxmlformats.org/package/2006/relationships"><Relationship Id="rId2" Type="http://schemas.openxmlformats.org/officeDocument/2006/relationships/image" Target="../media/image50.emf"/><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20.jpeg"/><Relationship Id="rId7" Type="http://schemas.openxmlformats.org/officeDocument/2006/relationships/image" Target="../media/image124.jpeg"/><Relationship Id="rId2" Type="http://schemas.openxmlformats.org/officeDocument/2006/relationships/image" Target="../media/image119.jpeg"/><Relationship Id="rId1" Type="http://schemas.openxmlformats.org/officeDocument/2006/relationships/slideLayout" Target="../slideLayouts/slideLayout8.xml"/><Relationship Id="rId6" Type="http://schemas.openxmlformats.org/officeDocument/2006/relationships/image" Target="../media/image123.jpeg"/><Relationship Id="rId5" Type="http://schemas.openxmlformats.org/officeDocument/2006/relationships/image" Target="../media/image122.jpeg"/><Relationship Id="rId4" Type="http://schemas.openxmlformats.org/officeDocument/2006/relationships/image" Target="../media/image121.jpeg"/></Relationships>
</file>

<file path=ppt/slides/_rels/slide21.xml.rels><?xml version="1.0" encoding="UTF-8" standalone="yes"?>
<Relationships xmlns="http://schemas.openxmlformats.org/package/2006/relationships"><Relationship Id="rId3" Type="http://schemas.openxmlformats.org/officeDocument/2006/relationships/image" Target="../media/image126.jpeg"/><Relationship Id="rId2" Type="http://schemas.openxmlformats.org/officeDocument/2006/relationships/image" Target="../media/image125.jpeg"/><Relationship Id="rId1" Type="http://schemas.openxmlformats.org/officeDocument/2006/relationships/slideLayout" Target="../slideLayouts/slideLayout7.xml"/><Relationship Id="rId6" Type="http://schemas.openxmlformats.org/officeDocument/2006/relationships/image" Target="../media/image129.jpeg"/><Relationship Id="rId5" Type="http://schemas.openxmlformats.org/officeDocument/2006/relationships/image" Target="../media/image128.jpeg"/><Relationship Id="rId4" Type="http://schemas.openxmlformats.org/officeDocument/2006/relationships/image" Target="../media/image127.jpeg"/></Relationships>
</file>

<file path=ppt/slides/_rels/slide22.xml.rels><?xml version="1.0" encoding="UTF-8" standalone="yes"?>
<Relationships xmlns="http://schemas.openxmlformats.org/package/2006/relationships"><Relationship Id="rId3" Type="http://schemas.openxmlformats.org/officeDocument/2006/relationships/image" Target="../media/image131.jpeg"/><Relationship Id="rId7" Type="http://schemas.openxmlformats.org/officeDocument/2006/relationships/image" Target="../media/image135.emf"/><Relationship Id="rId2" Type="http://schemas.openxmlformats.org/officeDocument/2006/relationships/image" Target="../media/image130.png"/><Relationship Id="rId1" Type="http://schemas.openxmlformats.org/officeDocument/2006/relationships/slideLayout" Target="../slideLayouts/slideLayout4.xml"/><Relationship Id="rId6" Type="http://schemas.openxmlformats.org/officeDocument/2006/relationships/image" Target="../media/image134.emf"/><Relationship Id="rId5" Type="http://schemas.openxmlformats.org/officeDocument/2006/relationships/image" Target="../media/image133.emf"/><Relationship Id="rId4" Type="http://schemas.openxmlformats.org/officeDocument/2006/relationships/image" Target="../media/image132.emf"/></Relationships>
</file>

<file path=ppt/slides/_rels/slide23.xml.rels><?xml version="1.0" encoding="UTF-8" standalone="yes"?>
<Relationships xmlns="http://schemas.openxmlformats.org/package/2006/relationships"><Relationship Id="rId3" Type="http://schemas.openxmlformats.org/officeDocument/2006/relationships/image" Target="../media/image137.png"/><Relationship Id="rId7" Type="http://schemas.openxmlformats.org/officeDocument/2006/relationships/image" Target="../media/image103.emf"/><Relationship Id="rId2" Type="http://schemas.openxmlformats.org/officeDocument/2006/relationships/image" Target="../media/image136.png"/><Relationship Id="rId1" Type="http://schemas.openxmlformats.org/officeDocument/2006/relationships/slideLayout" Target="../slideLayouts/slideLayout5.xml"/><Relationship Id="rId6" Type="http://schemas.openxmlformats.org/officeDocument/2006/relationships/image" Target="../media/image140.emf"/><Relationship Id="rId5" Type="http://schemas.openxmlformats.org/officeDocument/2006/relationships/image" Target="../media/image139.emf"/><Relationship Id="rId4" Type="http://schemas.openxmlformats.org/officeDocument/2006/relationships/image" Target="../media/image138.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3.xml"/><Relationship Id="rId5" Type="http://schemas.openxmlformats.org/officeDocument/2006/relationships/chart" Target="../charts/chart4.xml"/><Relationship Id="rId4" Type="http://schemas.openxmlformats.org/officeDocument/2006/relationships/chart" Target="../charts/chart3.xml"/></Relationships>
</file>

<file path=ppt/slides/_rels/slide3.xml.rels><?xml version="1.0" encoding="UTF-8" standalone="yes"?>
<Relationships xmlns="http://schemas.openxmlformats.org/package/2006/relationships"><Relationship Id="rId3" Type="http://schemas.openxmlformats.org/officeDocument/2006/relationships/image" Target="../media/image52.emf"/><Relationship Id="rId2" Type="http://schemas.openxmlformats.org/officeDocument/2006/relationships/image" Target="../media/image51.emf"/><Relationship Id="rId1" Type="http://schemas.openxmlformats.org/officeDocument/2006/relationships/slideLayout" Target="../slideLayouts/slideLayout4.xml"/><Relationship Id="rId5" Type="http://schemas.openxmlformats.org/officeDocument/2006/relationships/image" Target="../media/image54.emf"/><Relationship Id="rId4" Type="http://schemas.openxmlformats.org/officeDocument/2006/relationships/image" Target="../media/image53.emf"/></Relationships>
</file>

<file path=ppt/slides/_rels/slide30.xml.rels><?xml version="1.0" encoding="UTF-8" standalone="yes"?>
<Relationships xmlns="http://schemas.openxmlformats.org/package/2006/relationships"><Relationship Id="rId3" Type="http://schemas.openxmlformats.org/officeDocument/2006/relationships/image" Target="../media/image72.emf"/><Relationship Id="rId2" Type="http://schemas.openxmlformats.org/officeDocument/2006/relationships/image" Target="../media/image61.emf"/><Relationship Id="rId1" Type="http://schemas.openxmlformats.org/officeDocument/2006/relationships/slideLayout" Target="../slideLayouts/slideLayout6.xml"/><Relationship Id="rId4" Type="http://schemas.openxmlformats.org/officeDocument/2006/relationships/image" Target="../media/image62.emf"/></Relationships>
</file>

<file path=ppt/slides/_rels/slide31.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chart" Target="../charts/chart8.xml"/><Relationship Id="rId1" Type="http://schemas.openxmlformats.org/officeDocument/2006/relationships/slideLayout" Target="../slideLayouts/slideLayout3.xml"/><Relationship Id="rId5" Type="http://schemas.openxmlformats.org/officeDocument/2006/relationships/chart" Target="../charts/chart11.xml"/><Relationship Id="rId4" Type="http://schemas.openxmlformats.org/officeDocument/2006/relationships/chart" Target="../charts/chart10.xml"/></Relationships>
</file>

<file path=ppt/slides/_rels/slide3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4.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image" Target="../media/image56.png"/><Relationship Id="rId7" Type="http://schemas.openxmlformats.org/officeDocument/2006/relationships/image" Target="../media/image60.png"/><Relationship Id="rId2" Type="http://schemas.openxmlformats.org/officeDocument/2006/relationships/image" Target="../media/image55.png"/><Relationship Id="rId1" Type="http://schemas.openxmlformats.org/officeDocument/2006/relationships/slideLayout" Target="../slideLayouts/slideLayout3.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s/_rels/slide5.xml.rels><?xml version="1.0" encoding="UTF-8" standalone="yes"?>
<Relationships xmlns="http://schemas.openxmlformats.org/package/2006/relationships"><Relationship Id="rId8" Type="http://schemas.openxmlformats.org/officeDocument/2006/relationships/image" Target="../media/image54.emf"/><Relationship Id="rId3" Type="http://schemas.openxmlformats.org/officeDocument/2006/relationships/diagramLayout" Target="../diagrams/layout1.xml"/><Relationship Id="rId7" Type="http://schemas.openxmlformats.org/officeDocument/2006/relationships/image" Target="../media/image52.emf"/><Relationship Id="rId2" Type="http://schemas.openxmlformats.org/officeDocument/2006/relationships/diagramData" Target="../diagrams/data1.xml"/><Relationship Id="rId1" Type="http://schemas.openxmlformats.org/officeDocument/2006/relationships/slideLayout" Target="../slideLayouts/slideLayout4.xml"/><Relationship Id="rId6" Type="http://schemas.microsoft.com/office/2007/relationships/diagramDrawing" Target="../diagrams/drawing1.xml"/><Relationship Id="rId5" Type="http://schemas.openxmlformats.org/officeDocument/2006/relationships/diagramColors" Target="../diagrams/colors1.xml"/><Relationship Id="rId10" Type="http://schemas.openxmlformats.org/officeDocument/2006/relationships/image" Target="../media/image51.emf"/><Relationship Id="rId4" Type="http://schemas.openxmlformats.org/officeDocument/2006/relationships/diagramQuickStyle" Target="../diagrams/quickStyle1.xml"/><Relationship Id="rId9" Type="http://schemas.openxmlformats.org/officeDocument/2006/relationships/image" Target="../media/image53.emf"/></Relationships>
</file>

<file path=ppt/slides/_rels/slide6.xml.rels><?xml version="1.0" encoding="UTF-8" standalone="yes"?>
<Relationships xmlns="http://schemas.openxmlformats.org/package/2006/relationships"><Relationship Id="rId3" Type="http://schemas.openxmlformats.org/officeDocument/2006/relationships/image" Target="../media/image62.emf"/><Relationship Id="rId2" Type="http://schemas.openxmlformats.org/officeDocument/2006/relationships/image" Target="../media/image61.emf"/><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64.emf"/><Relationship Id="rId2" Type="http://schemas.openxmlformats.org/officeDocument/2006/relationships/image" Target="../media/image63.emf"/><Relationship Id="rId1" Type="http://schemas.openxmlformats.org/officeDocument/2006/relationships/slideLayout" Target="../slideLayouts/slideLayout5.xml"/><Relationship Id="rId4" Type="http://schemas.openxmlformats.org/officeDocument/2006/relationships/image" Target="../media/image65.emf"/></Relationships>
</file>

<file path=ppt/slides/_rels/slide8.xml.rels><?xml version="1.0" encoding="UTF-8" standalone="yes"?>
<Relationships xmlns="http://schemas.openxmlformats.org/package/2006/relationships"><Relationship Id="rId3" Type="http://schemas.openxmlformats.org/officeDocument/2006/relationships/image" Target="../media/image67.emf"/><Relationship Id="rId2" Type="http://schemas.openxmlformats.org/officeDocument/2006/relationships/image" Target="../media/image66.emf"/><Relationship Id="rId1" Type="http://schemas.openxmlformats.org/officeDocument/2006/relationships/slideLayout" Target="../slideLayouts/slideLayout5.xml"/><Relationship Id="rId5" Type="http://schemas.openxmlformats.org/officeDocument/2006/relationships/image" Target="../media/image69.emf"/><Relationship Id="rId4" Type="http://schemas.openxmlformats.org/officeDocument/2006/relationships/image" Target="../media/image68.emf"/></Relationships>
</file>

<file path=ppt/slides/_rels/slide9.xml.rels><?xml version="1.0" encoding="UTF-8" standalone="yes"?>
<Relationships xmlns="http://schemas.openxmlformats.org/package/2006/relationships"><Relationship Id="rId3" Type="http://schemas.openxmlformats.org/officeDocument/2006/relationships/image" Target="../media/image64.emf"/><Relationship Id="rId2" Type="http://schemas.openxmlformats.org/officeDocument/2006/relationships/image" Target="../media/image63.emf"/><Relationship Id="rId1" Type="http://schemas.openxmlformats.org/officeDocument/2006/relationships/slideLayout" Target="../slideLayouts/slideLayout6.xml"/><Relationship Id="rId5" Type="http://schemas.openxmlformats.org/officeDocument/2006/relationships/image" Target="../media/image70.emf"/><Relationship Id="rId4" Type="http://schemas.openxmlformats.org/officeDocument/2006/relationships/image" Target="../media/image65.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385B378-0D45-284B-AF38-10130051702C}"/>
              </a:ext>
            </a:extLst>
          </p:cNvPr>
          <p:cNvSpPr>
            <a:spLocks noGrp="1"/>
          </p:cNvSpPr>
          <p:nvPr>
            <p:ph type="title"/>
          </p:nvPr>
        </p:nvSpPr>
        <p:spPr>
          <a:xfrm>
            <a:off x="497496" y="3639840"/>
            <a:ext cx="5598504" cy="1143088"/>
          </a:xfrm>
        </p:spPr>
        <p:txBody>
          <a:bodyPr anchor="ctr">
            <a:normAutofit fontScale="90000"/>
          </a:bodyPr>
          <a:lstStyle/>
          <a:p>
            <a:pPr>
              <a:lnSpc>
                <a:spcPct val="100000"/>
              </a:lnSpc>
            </a:pPr>
            <a:r>
              <a:rPr lang="de-DE" dirty="0"/>
              <a:t>Horizont Handwerk</a:t>
            </a:r>
          </a:p>
        </p:txBody>
      </p:sp>
      <p:sp>
        <p:nvSpPr>
          <p:cNvPr id="9" name="Untertitel 8">
            <a:extLst>
              <a:ext uri="{FF2B5EF4-FFF2-40B4-BE49-F238E27FC236}">
                <a16:creationId xmlns:a16="http://schemas.microsoft.com/office/drawing/2014/main" id="{DC6B8774-3BD1-1845-836C-0D76473F4F73}"/>
              </a:ext>
            </a:extLst>
          </p:cNvPr>
          <p:cNvSpPr>
            <a:spLocks noGrp="1"/>
          </p:cNvSpPr>
          <p:nvPr>
            <p:ph sz="quarter" idx="10"/>
          </p:nvPr>
        </p:nvSpPr>
        <p:spPr>
          <a:xfrm>
            <a:off x="497494" y="4522683"/>
            <a:ext cx="5051780" cy="626077"/>
          </a:xfrm>
        </p:spPr>
        <p:txBody>
          <a:bodyPr>
            <a:normAutofit/>
          </a:bodyPr>
          <a:lstStyle/>
          <a:p>
            <a:pPr marL="0" indent="0">
              <a:buNone/>
            </a:pPr>
            <a:r>
              <a:rPr lang="de-DE" dirty="0"/>
              <a:t>Zielgruppe: Handwerksorganisation</a:t>
            </a:r>
          </a:p>
        </p:txBody>
      </p:sp>
      <p:sp>
        <p:nvSpPr>
          <p:cNvPr id="3" name="Textplatzhalter 2">
            <a:extLst>
              <a:ext uri="{FF2B5EF4-FFF2-40B4-BE49-F238E27FC236}">
                <a16:creationId xmlns:a16="http://schemas.microsoft.com/office/drawing/2014/main" id="{A209514A-2B7B-24CE-03D9-EC580BE8BF63}"/>
              </a:ext>
            </a:extLst>
          </p:cNvPr>
          <p:cNvSpPr>
            <a:spLocks noGrp="1"/>
          </p:cNvSpPr>
          <p:nvPr>
            <p:ph type="body" sz="quarter" idx="11"/>
          </p:nvPr>
        </p:nvSpPr>
        <p:spPr>
          <a:xfrm rot="21300000">
            <a:off x="511395" y="3036760"/>
            <a:ext cx="3399731" cy="467408"/>
          </a:xfrm>
          <a:solidFill>
            <a:srgbClr val="11316C"/>
          </a:solidFill>
        </p:spPr>
        <p:txBody>
          <a:bodyPr/>
          <a:lstStyle/>
          <a:p>
            <a:r>
              <a:rPr lang="de-DE" dirty="0"/>
              <a:t>INFORMATIONSLEITFADEN</a:t>
            </a:r>
          </a:p>
        </p:txBody>
      </p:sp>
      <p:pic>
        <p:nvPicPr>
          <p:cNvPr id="13" name="Bildplatzhalter 12">
            <a:extLst>
              <a:ext uri="{FF2B5EF4-FFF2-40B4-BE49-F238E27FC236}">
                <a16:creationId xmlns:a16="http://schemas.microsoft.com/office/drawing/2014/main" id="{20365AA2-B861-5A29-0C19-B86653067839}"/>
              </a:ext>
            </a:extLst>
          </p:cNvPr>
          <p:cNvPicPr>
            <a:picLocks noGrp="1" noChangeAspect="1"/>
          </p:cNvPicPr>
          <p:nvPr>
            <p:ph type="pic" sz="quarter" idx="13"/>
          </p:nvPr>
        </p:nvPicPr>
        <p:blipFill>
          <a:blip r:embed="rId2" cstate="screen">
            <a:extLst>
              <a:ext uri="{28A0092B-C50C-407E-A947-70E740481C1C}">
                <a14:useLocalDpi xmlns:a14="http://schemas.microsoft.com/office/drawing/2010/main"/>
              </a:ext>
            </a:extLst>
          </a:blip>
          <a:srcRect/>
          <a:stretch>
            <a:fillRect/>
          </a:stretch>
        </p:blipFill>
        <p:spPr>
          <a:xfrm>
            <a:off x="6096000" y="1819374"/>
            <a:ext cx="6096000" cy="4140200"/>
          </a:xfrm>
        </p:spPr>
      </p:pic>
      <p:sp>
        <p:nvSpPr>
          <p:cNvPr id="6" name="Rechteck 5">
            <a:extLst>
              <a:ext uri="{FF2B5EF4-FFF2-40B4-BE49-F238E27FC236}">
                <a16:creationId xmlns:a16="http://schemas.microsoft.com/office/drawing/2014/main" id="{CA06AB61-1D92-AF40-A4FE-97ED168D520A}"/>
              </a:ext>
            </a:extLst>
          </p:cNvPr>
          <p:cNvSpPr/>
          <p:nvPr/>
        </p:nvSpPr>
        <p:spPr>
          <a:xfrm>
            <a:off x="567565" y="5414571"/>
            <a:ext cx="2993647" cy="115712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dirty="0">
                <a:latin typeface="Open Sans" panose="020B0606030504020204" pitchFamily="34" charset="0"/>
              </a:rPr>
              <a:t>Ihr Logo bzw.</a:t>
            </a:r>
            <a:br>
              <a:rPr lang="de-DE" b="1" dirty="0">
                <a:latin typeface="Open Sans" panose="020B0606030504020204" pitchFamily="34" charset="0"/>
              </a:rPr>
            </a:br>
            <a:r>
              <a:rPr lang="de-DE" b="1" dirty="0">
                <a:latin typeface="Open Sans" panose="020B0606030504020204" pitchFamily="34" charset="0"/>
              </a:rPr>
              <a:t>Kontaktdaten hier einfügen</a:t>
            </a:r>
          </a:p>
        </p:txBody>
      </p:sp>
      <p:pic>
        <p:nvPicPr>
          <p:cNvPr id="15" name="Grafik 14">
            <a:extLst>
              <a:ext uri="{FF2B5EF4-FFF2-40B4-BE49-F238E27FC236}">
                <a16:creationId xmlns:a16="http://schemas.microsoft.com/office/drawing/2014/main" id="{AEBEAC7A-DE7C-6811-4B83-1A9FF45B3A6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058400" y="5243529"/>
            <a:ext cx="1404548" cy="1432089"/>
          </a:xfrm>
          <a:prstGeom prst="rect">
            <a:avLst/>
          </a:prstGeom>
        </p:spPr>
      </p:pic>
      <p:pic>
        <p:nvPicPr>
          <p:cNvPr id="16" name="Grafik 15">
            <a:extLst>
              <a:ext uri="{FF2B5EF4-FFF2-40B4-BE49-F238E27FC236}">
                <a16:creationId xmlns:a16="http://schemas.microsoft.com/office/drawing/2014/main" id="{EC66C32F-9132-F921-7563-7167D1B2006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155543" y="1103330"/>
            <a:ext cx="1404548" cy="1432089"/>
          </a:xfrm>
          <a:prstGeom prst="rect">
            <a:avLst/>
          </a:prstGeom>
        </p:spPr>
      </p:pic>
    </p:spTree>
    <p:extLst>
      <p:ext uri="{BB962C8B-B14F-4D97-AF65-F5344CB8AC3E}">
        <p14:creationId xmlns:p14="http://schemas.microsoft.com/office/powerpoint/2010/main" val="7814013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4E5B9C3-7922-67B7-4F69-0110A32FC83F}"/>
              </a:ext>
            </a:extLst>
          </p:cNvPr>
          <p:cNvSpPr>
            <a:spLocks noGrp="1"/>
          </p:cNvSpPr>
          <p:nvPr>
            <p:ph type="title"/>
          </p:nvPr>
        </p:nvSpPr>
        <p:spPr/>
        <p:txBody>
          <a:bodyPr>
            <a:normAutofit fontScale="90000"/>
          </a:bodyPr>
          <a:lstStyle/>
          <a:p>
            <a:r>
              <a:rPr lang="de-DE" dirty="0"/>
              <a:t>Intensivberatung</a:t>
            </a:r>
          </a:p>
        </p:txBody>
      </p:sp>
      <p:sp>
        <p:nvSpPr>
          <p:cNvPr id="4" name="Inhaltsplatzhalter 2">
            <a:extLst>
              <a:ext uri="{FF2B5EF4-FFF2-40B4-BE49-F238E27FC236}">
                <a16:creationId xmlns:a16="http://schemas.microsoft.com/office/drawing/2014/main" id="{89517F78-3B29-104C-9BDB-4CED10C7DCC5}"/>
              </a:ext>
            </a:extLst>
          </p:cNvPr>
          <p:cNvSpPr>
            <a:spLocks noGrp="1"/>
          </p:cNvSpPr>
          <p:nvPr/>
        </p:nvSpPr>
        <p:spPr>
          <a:xfrm>
            <a:off x="1317204" y="1611616"/>
            <a:ext cx="9557591" cy="363476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j-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j-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j-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de-DE" sz="2400" b="1" dirty="0">
              <a:latin typeface="Open Sans" panose="020B0606030504020204" pitchFamily="34" charset="0"/>
            </a:endParaRPr>
          </a:p>
        </p:txBody>
      </p:sp>
      <p:sp>
        <p:nvSpPr>
          <p:cNvPr id="7" name="Inhaltsplatzhalter 2">
            <a:extLst>
              <a:ext uri="{FF2B5EF4-FFF2-40B4-BE49-F238E27FC236}">
                <a16:creationId xmlns:a16="http://schemas.microsoft.com/office/drawing/2014/main" id="{B0B5C19E-EC70-A1ED-48AC-B0B8060A6307}"/>
              </a:ext>
            </a:extLst>
          </p:cNvPr>
          <p:cNvSpPr txBox="1">
            <a:spLocks/>
          </p:cNvSpPr>
          <p:nvPr/>
        </p:nvSpPr>
        <p:spPr>
          <a:xfrm>
            <a:off x="970068" y="1663720"/>
            <a:ext cx="10467427" cy="3440001"/>
          </a:xfrm>
          <a:prstGeom prst="rect">
            <a:avLst/>
          </a:prstGeom>
        </p:spPr>
        <p:txBody>
          <a:bodyPr vert="horz" lIns="91440" tIns="45720" rIns="91440" bIns="45720" numCol="2" spcCol="21600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500" b="0" i="0" kern="1200">
                <a:solidFill>
                  <a:srgbClr val="134F87"/>
                </a:solidFill>
                <a:latin typeface="TheSansB W5 Plain" panose="020B0502050302020203"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200" b="0" i="0" kern="1200">
                <a:solidFill>
                  <a:srgbClr val="134F87"/>
                </a:solidFill>
                <a:latin typeface="TheSansB W5 Plain" panose="020B0502050302020203" pitchFamily="34"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rgbClr val="134F87"/>
                </a:solidFill>
                <a:latin typeface="TheSansB W5 Plain" panose="020B0502050302020203" pitchFamily="34"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700" b="0" i="0" kern="1200">
                <a:solidFill>
                  <a:srgbClr val="134F87"/>
                </a:solidFill>
                <a:latin typeface="TheSansB W5 Plain" panose="020B0502050302020203" pitchFamily="34"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700" b="0" i="0" kern="1200">
                <a:solidFill>
                  <a:srgbClr val="134F87"/>
                </a:solidFill>
                <a:latin typeface="TheSansB W5 Plain" panose="020B0502050302020203"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720"/>
              </a:lnSpc>
              <a:buFont typeface="Arial" panose="020B0604020202020204" pitchFamily="34" charset="0"/>
              <a:buNone/>
            </a:pPr>
            <a:r>
              <a:rPr lang="de-DE" sz="1600" b="1" dirty="0">
                <a:highlight>
                  <a:srgbClr val="F4E250"/>
                </a:highlight>
                <a:latin typeface="Open Sans" panose="020B0606030504020204" pitchFamily="34" charset="0"/>
              </a:rPr>
              <a:t>Themengebiete: </a:t>
            </a:r>
          </a:p>
          <a:p>
            <a:pPr>
              <a:lnSpc>
                <a:spcPct val="100000"/>
              </a:lnSpc>
            </a:pPr>
            <a:r>
              <a:rPr lang="de-DE" sz="1600" b="1" dirty="0">
                <a:latin typeface="Open Sans" panose="020B0606030504020204" pitchFamily="34" charset="0"/>
              </a:rPr>
              <a:t>Strategie</a:t>
            </a:r>
          </a:p>
          <a:p>
            <a:pPr>
              <a:lnSpc>
                <a:spcPct val="100000"/>
              </a:lnSpc>
            </a:pPr>
            <a:r>
              <a:rPr lang="de-DE" sz="1600" b="1" dirty="0">
                <a:latin typeface="Open Sans" panose="020B0606030504020204" pitchFamily="34" charset="0"/>
              </a:rPr>
              <a:t>Nachhaltigkeit</a:t>
            </a:r>
          </a:p>
          <a:p>
            <a:pPr>
              <a:lnSpc>
                <a:spcPct val="100000"/>
              </a:lnSpc>
            </a:pPr>
            <a:r>
              <a:rPr lang="de-DE" sz="1600" b="1" dirty="0">
                <a:latin typeface="Open Sans" panose="020B0606030504020204" pitchFamily="34" charset="0"/>
              </a:rPr>
              <a:t>Personal</a:t>
            </a:r>
          </a:p>
          <a:p>
            <a:pPr>
              <a:lnSpc>
                <a:spcPct val="100000"/>
              </a:lnSpc>
            </a:pPr>
            <a:endParaRPr lang="de-DE" sz="1600" b="1" dirty="0">
              <a:latin typeface="Open Sans" panose="020B0606030504020204" pitchFamily="34" charset="0"/>
            </a:endParaRPr>
          </a:p>
          <a:p>
            <a:pPr marL="0" indent="0">
              <a:lnSpc>
                <a:spcPts val="1720"/>
              </a:lnSpc>
              <a:buFont typeface="Arial" panose="020B0604020202020204" pitchFamily="34" charset="0"/>
              <a:buNone/>
            </a:pPr>
            <a:r>
              <a:rPr lang="de-DE" sz="1600" b="1" dirty="0">
                <a:highlight>
                  <a:srgbClr val="F4E250"/>
                </a:highlight>
                <a:latin typeface="Open Sans" panose="020B0606030504020204" pitchFamily="34" charset="0"/>
              </a:rPr>
              <a:t>Förderung: </a:t>
            </a:r>
          </a:p>
          <a:p>
            <a:pPr>
              <a:lnSpc>
                <a:spcPct val="100000"/>
              </a:lnSpc>
            </a:pPr>
            <a:r>
              <a:rPr lang="de-DE" sz="1600" b="1" dirty="0">
                <a:latin typeface="Open Sans" panose="020B0606030504020204" pitchFamily="34" charset="0"/>
              </a:rPr>
              <a:t>Eigenanteil für Betrieb beträgt 400 €/TW, </a:t>
            </a:r>
            <a:br>
              <a:rPr lang="de-DE" sz="1600" b="1" dirty="0">
                <a:latin typeface="Open Sans" panose="020B0606030504020204" pitchFamily="34" charset="0"/>
              </a:rPr>
            </a:br>
            <a:r>
              <a:rPr lang="de-DE" sz="1600" b="1" dirty="0">
                <a:latin typeface="Open Sans" panose="020B0606030504020204" pitchFamily="34" charset="0"/>
              </a:rPr>
              <a:t>zzgl. MwSt. </a:t>
            </a:r>
          </a:p>
          <a:p>
            <a:pPr>
              <a:lnSpc>
                <a:spcPct val="100000"/>
              </a:lnSpc>
            </a:pPr>
            <a:r>
              <a:rPr lang="de-DE" sz="1600" b="1" dirty="0">
                <a:latin typeface="Open Sans" panose="020B0606030504020204" pitchFamily="34" charset="0"/>
              </a:rPr>
              <a:t>Bis zu 10 geförderte Beratungstage </a:t>
            </a:r>
            <a:br>
              <a:rPr lang="de-DE" sz="1600" b="1" dirty="0">
                <a:latin typeface="Open Sans" panose="020B0606030504020204" pitchFamily="34" charset="0"/>
              </a:rPr>
            </a:br>
            <a:r>
              <a:rPr lang="de-DE" sz="1600" b="1" dirty="0">
                <a:latin typeface="Open Sans" panose="020B0606030504020204" pitchFamily="34" charset="0"/>
              </a:rPr>
              <a:t>pro Themengebiet</a:t>
            </a:r>
            <a:endParaRPr lang="de-DE" sz="1600" b="1" dirty="0">
              <a:highlight>
                <a:srgbClr val="F4E250"/>
              </a:highlight>
              <a:latin typeface="Open Sans" panose="020B0606030504020204" pitchFamily="34" charset="0"/>
            </a:endParaRPr>
          </a:p>
          <a:p>
            <a:pPr marL="0" indent="0">
              <a:lnSpc>
                <a:spcPts val="1720"/>
              </a:lnSpc>
              <a:buFont typeface="Arial" panose="020B0604020202020204" pitchFamily="34" charset="0"/>
              <a:buNone/>
            </a:pPr>
            <a:r>
              <a:rPr lang="de-DE" sz="1600" b="1" dirty="0">
                <a:highlight>
                  <a:srgbClr val="F4E250"/>
                </a:highlight>
                <a:latin typeface="Open Sans" panose="020B0606030504020204" pitchFamily="34" charset="0"/>
              </a:rPr>
              <a:t>Beantragung: </a:t>
            </a:r>
          </a:p>
          <a:p>
            <a:pPr>
              <a:lnSpc>
                <a:spcPts val="1720"/>
              </a:lnSpc>
            </a:pPr>
            <a:r>
              <a:rPr lang="de-DE" sz="1600" b="1" dirty="0">
                <a:latin typeface="Open Sans" panose="020B0606030504020204" pitchFamily="34" charset="0"/>
              </a:rPr>
              <a:t>Handwerksbetriebe sind Antragsteller</a:t>
            </a:r>
          </a:p>
          <a:p>
            <a:pPr>
              <a:lnSpc>
                <a:spcPts val="1720"/>
              </a:lnSpc>
            </a:pPr>
            <a:r>
              <a:rPr lang="de-DE" sz="1600" b="1" dirty="0">
                <a:latin typeface="Open Sans" panose="020B0606030504020204" pitchFamily="34" charset="0"/>
              </a:rPr>
              <a:t>Bewilligung und Beratung durch die BWHM GmbH</a:t>
            </a:r>
          </a:p>
          <a:p>
            <a:pPr>
              <a:lnSpc>
                <a:spcPts val="1720"/>
              </a:lnSpc>
            </a:pPr>
            <a:r>
              <a:rPr lang="de-DE" sz="1600" b="1" dirty="0">
                <a:latin typeface="Open Sans" panose="020B0606030504020204" pitchFamily="34" charset="0"/>
              </a:rPr>
              <a:t>Antrag und weitere Informationen zu den Beratungsfeldern unter: </a:t>
            </a:r>
            <a:br>
              <a:rPr lang="de-DE" sz="1600" b="1" dirty="0">
                <a:latin typeface="Open Sans" panose="020B0606030504020204" pitchFamily="34" charset="0"/>
              </a:rPr>
            </a:br>
            <a:br>
              <a:rPr lang="de-DE" sz="1600" b="1" dirty="0">
                <a:latin typeface="Open Sans" panose="020B0606030504020204" pitchFamily="34" charset="0"/>
              </a:rPr>
            </a:br>
            <a:r>
              <a:rPr lang="de-DE" sz="1600" b="1" dirty="0">
                <a:latin typeface="Open Sans" panose="020B0606030504020204" pitchFamily="34" charset="0"/>
                <a:hlinkClick r:id="rId3"/>
              </a:rPr>
              <a:t>www.bwhm-beratung.de/strategie</a:t>
            </a:r>
            <a:br>
              <a:rPr lang="de-DE" sz="1600" b="1" dirty="0">
                <a:latin typeface="Open Sans" panose="020B0606030504020204" pitchFamily="34" charset="0"/>
              </a:rPr>
            </a:br>
            <a:r>
              <a:rPr lang="de-DE" sz="1600" b="1" dirty="0">
                <a:latin typeface="Open Sans" panose="020B0606030504020204" pitchFamily="34" charset="0"/>
                <a:hlinkClick r:id="rId4"/>
              </a:rPr>
              <a:t>www.bwhm-beratung.de/nachhaltigkeit</a:t>
            </a:r>
            <a:br>
              <a:rPr lang="de-DE" sz="1600" b="1" dirty="0">
                <a:latin typeface="Open Sans" panose="020B0606030504020204" pitchFamily="34" charset="0"/>
              </a:rPr>
            </a:br>
            <a:r>
              <a:rPr lang="de-DE" sz="1600" b="1" dirty="0">
                <a:latin typeface="Open Sans" panose="020B0606030504020204" pitchFamily="34" charset="0"/>
                <a:hlinkClick r:id="rId5"/>
              </a:rPr>
              <a:t>www.bwhm-beratung.de/personal</a:t>
            </a:r>
            <a:endParaRPr lang="de-DE" sz="1600" b="1" dirty="0">
              <a:latin typeface="Open Sans" panose="020B0606030504020204" pitchFamily="34" charset="0"/>
            </a:endParaRPr>
          </a:p>
        </p:txBody>
      </p:sp>
      <p:sp>
        <p:nvSpPr>
          <p:cNvPr id="8" name="Textfeld 7">
            <a:extLst>
              <a:ext uri="{FF2B5EF4-FFF2-40B4-BE49-F238E27FC236}">
                <a16:creationId xmlns:a16="http://schemas.microsoft.com/office/drawing/2014/main" id="{71E7BFBC-0898-A761-5626-05CA17298DE8}"/>
              </a:ext>
            </a:extLst>
          </p:cNvPr>
          <p:cNvSpPr txBox="1"/>
          <p:nvPr/>
        </p:nvSpPr>
        <p:spPr>
          <a:xfrm>
            <a:off x="951058" y="5264426"/>
            <a:ext cx="6326543" cy="1092607"/>
          </a:xfrm>
          <a:prstGeom prst="rect">
            <a:avLst/>
          </a:prstGeom>
          <a:noFill/>
        </p:spPr>
        <p:txBody>
          <a:bodyPr wrap="square">
            <a:spAutoFit/>
          </a:bodyPr>
          <a:lstStyle/>
          <a:p>
            <a:pPr marL="0" marR="0" lvl="0" indent="0" algn="l" defTabSz="914400" rtl="0" eaLnBrk="1" fontAlgn="auto" latinLnBrk="0" hangingPunct="1">
              <a:lnSpc>
                <a:spcPts val="1720"/>
              </a:lnSpc>
              <a:spcBef>
                <a:spcPts val="1000"/>
              </a:spcBef>
              <a:spcAft>
                <a:spcPts val="0"/>
              </a:spcAft>
              <a:buClrTx/>
              <a:buSzTx/>
              <a:buFont typeface="Arial" panose="020B0604020202020204" pitchFamily="34" charset="0"/>
              <a:buNone/>
              <a:tabLst/>
              <a:defRPr/>
            </a:pPr>
            <a:r>
              <a:rPr kumimoji="0" lang="de-DE" sz="1600" b="1" u="none" strike="noStrike" kern="1200" cap="none" spc="0" normalizeH="0" baseline="0" noProof="0" dirty="0">
                <a:ln>
                  <a:noFill/>
                </a:ln>
                <a:solidFill>
                  <a:srgbClr val="134F87"/>
                </a:solidFill>
                <a:effectLst/>
                <a:highlight>
                  <a:srgbClr val="F4E250"/>
                </a:highlight>
                <a:uLnTx/>
                <a:uFillTx/>
                <a:latin typeface="Open Sans" panose="020B0606030504020204" pitchFamily="34" charset="0"/>
                <a:ea typeface="+mn-ea"/>
                <a:cs typeface="+mn-cs"/>
              </a:rPr>
              <a:t>Ziele:</a:t>
            </a:r>
          </a:p>
          <a:p>
            <a:pPr marL="285750" marR="0" lvl="0" indent="-285750" algn="l" defTabSz="914400" rtl="0" eaLnBrk="1" fontAlgn="auto" latinLnBrk="0" hangingPunct="1">
              <a:lnSpc>
                <a:spcPts val="1720"/>
              </a:lnSpc>
              <a:spcBef>
                <a:spcPts val="1000"/>
              </a:spcBef>
              <a:spcAft>
                <a:spcPts val="0"/>
              </a:spcAft>
              <a:buClrTx/>
              <a:buSzTx/>
              <a:buFont typeface="Arial" panose="020B0604020202020204" pitchFamily="34" charset="0"/>
              <a:buChar char="•"/>
              <a:tabLst/>
              <a:defRPr/>
            </a:pPr>
            <a:r>
              <a:rPr kumimoji="0" lang="de-DE" sz="1600" b="1" u="none" strike="noStrike" kern="1200" cap="none" spc="0" normalizeH="0" baseline="0" noProof="0" dirty="0">
                <a:ln>
                  <a:noFill/>
                </a:ln>
                <a:solidFill>
                  <a:srgbClr val="134F87"/>
                </a:solidFill>
                <a:effectLst/>
                <a:uLnTx/>
                <a:uFillTx/>
                <a:latin typeface="Open Sans" panose="020B0606030504020204" pitchFamily="34" charset="0"/>
                <a:ea typeface="+mn-ea"/>
                <a:cs typeface="+mn-cs"/>
              </a:rPr>
              <a:t>Individuelle und passgenaue Unterstützung von Handwerksbetrieben bei der Schärfung des Geschäftsmodells</a:t>
            </a:r>
          </a:p>
        </p:txBody>
      </p:sp>
      <p:sp>
        <p:nvSpPr>
          <p:cNvPr id="17" name="Inhaltsplatzhalter 22">
            <a:extLst>
              <a:ext uri="{FF2B5EF4-FFF2-40B4-BE49-F238E27FC236}">
                <a16:creationId xmlns:a16="http://schemas.microsoft.com/office/drawing/2014/main" id="{24E960B7-12B7-2B21-1255-CC8D7558D218}"/>
              </a:ext>
            </a:extLst>
          </p:cNvPr>
          <p:cNvSpPr txBox="1">
            <a:spLocks/>
          </p:cNvSpPr>
          <p:nvPr/>
        </p:nvSpPr>
        <p:spPr>
          <a:xfrm>
            <a:off x="964504" y="1236884"/>
            <a:ext cx="9295300" cy="517396"/>
          </a:xfrm>
          <a:prstGeom prst="rect">
            <a:avLst/>
          </a:prstGeom>
        </p:spPr>
        <p:txBody>
          <a:bodyPr vert="horz" lIns="91440" tIns="45720" rIns="91440" bIns="45720" rtlCol="0">
            <a:normAutofit/>
          </a:bodyPr>
          <a:lstStyle>
            <a:lvl1pPr marL="142875" indent="0" algn="l" defTabSz="914400" rtl="0" eaLnBrk="1" latinLnBrk="0" hangingPunct="1">
              <a:lnSpc>
                <a:spcPct val="90000"/>
              </a:lnSpc>
              <a:spcBef>
                <a:spcPts val="1000"/>
              </a:spcBef>
              <a:buFont typeface="Arial" panose="020B0604020202020204" pitchFamily="34" charset="0"/>
              <a:buNone/>
              <a:tabLst/>
              <a:defRPr sz="2400" b="0" i="0" kern="1200">
                <a:solidFill>
                  <a:srgbClr val="11316C"/>
                </a:solidFill>
                <a:latin typeface="TheSansB W5 Plain" panose="020B0502050302020203" pitchFamily="34" charset="77"/>
                <a:ea typeface="+mn-ea"/>
                <a:cs typeface="+mn-cs"/>
              </a:defRPr>
            </a:lvl1pPr>
            <a:lvl2pPr marL="144000" indent="0" algn="l" defTabSz="914400" rtl="0" eaLnBrk="1" latinLnBrk="0" hangingPunct="1">
              <a:lnSpc>
                <a:spcPct val="90000"/>
              </a:lnSpc>
              <a:spcBef>
                <a:spcPts val="500"/>
              </a:spcBef>
              <a:buFont typeface="Arial" panose="020B0604020202020204" pitchFamily="34" charset="0"/>
              <a:buNone/>
              <a:tabLst/>
              <a:defRPr sz="1800" b="0" i="1" kern="1200">
                <a:solidFill>
                  <a:srgbClr val="008AD1"/>
                </a:solidFill>
                <a:latin typeface="TheSansB W5 Plain" panose="020B0502050302020203" pitchFamily="34" charset="77"/>
                <a:ea typeface="+mn-ea"/>
                <a:cs typeface="+mn-cs"/>
              </a:defRPr>
            </a:lvl2pPr>
            <a:lvl3pPr marL="142875" indent="0" algn="l" defTabSz="914400" rtl="0" eaLnBrk="1" latinLnBrk="0" hangingPunct="1">
              <a:lnSpc>
                <a:spcPct val="90000"/>
              </a:lnSpc>
              <a:spcBef>
                <a:spcPts val="500"/>
              </a:spcBef>
              <a:buFont typeface="Arial" panose="020B0604020202020204" pitchFamily="34" charset="0"/>
              <a:buNone/>
              <a:tabLst/>
              <a:defRPr sz="2000" b="0" i="0" kern="1200">
                <a:solidFill>
                  <a:srgbClr val="11316C"/>
                </a:solidFill>
                <a:latin typeface="TheSansB W5 Plain" panose="020B0502050302020203" pitchFamily="34" charset="77"/>
                <a:ea typeface="+mn-ea"/>
                <a:cs typeface="+mn-cs"/>
              </a:defRPr>
            </a:lvl3pPr>
            <a:lvl4pPr marL="144000" indent="0" algn="l" defTabSz="914400" rtl="0" eaLnBrk="1" latinLnBrk="0" hangingPunct="1">
              <a:lnSpc>
                <a:spcPts val="2220"/>
              </a:lnSpc>
              <a:spcBef>
                <a:spcPts val="500"/>
              </a:spcBef>
              <a:buFont typeface="Arial" panose="020B0604020202020204" pitchFamily="34" charset="0"/>
              <a:buNone/>
              <a:tabLst/>
              <a:defRPr sz="1600" b="0" i="0" kern="1200">
                <a:solidFill>
                  <a:srgbClr val="11316C"/>
                </a:solidFill>
                <a:latin typeface="TheSansB W5 Plain" panose="020B0502050302020203" pitchFamily="34" charset="77"/>
                <a:ea typeface="+mn-ea"/>
                <a:cs typeface="+mn-cs"/>
              </a:defRPr>
            </a:lvl4pPr>
            <a:lvl5pPr marL="142875" indent="0" algn="l" defTabSz="914400" rtl="0" eaLnBrk="1" latinLnBrk="0" hangingPunct="1">
              <a:lnSpc>
                <a:spcPct val="90000"/>
              </a:lnSpc>
              <a:spcBef>
                <a:spcPts val="500"/>
              </a:spcBef>
              <a:buFont typeface="Arial" panose="020B0604020202020204" pitchFamily="34" charset="0"/>
              <a:buNone/>
              <a:tabLst/>
              <a:defRPr sz="1700" b="0" i="0" kern="1200">
                <a:solidFill>
                  <a:srgbClr val="11316C"/>
                </a:solidFill>
                <a:latin typeface="TheSansB W5 Plain" panose="020B0502050302020203"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350"/>
            <a:r>
              <a:rPr lang="de-DE" sz="1800" b="1" dirty="0">
                <a:solidFill>
                  <a:srgbClr val="008AD1"/>
                </a:solidFill>
                <a:latin typeface="Open Sans" panose="020B0606030504020204" pitchFamily="34" charset="0"/>
              </a:rPr>
              <a:t>Die Rahmenbedingungen</a:t>
            </a:r>
          </a:p>
        </p:txBody>
      </p:sp>
      <p:pic>
        <p:nvPicPr>
          <p:cNvPr id="18" name="Grafik 17">
            <a:extLst>
              <a:ext uri="{FF2B5EF4-FFF2-40B4-BE49-F238E27FC236}">
                <a16:creationId xmlns:a16="http://schemas.microsoft.com/office/drawing/2014/main" id="{558044AA-4D87-2DB6-E60C-EC201F62F7F1}"/>
              </a:ext>
            </a:extLst>
          </p:cNvPr>
          <p:cNvPicPr>
            <a:picLocks noChangeAspect="1"/>
          </p:cNvPicPr>
          <p:nvPr/>
        </p:nvPicPr>
        <p:blipFill>
          <a:blip r:embed="rId6"/>
          <a:stretch>
            <a:fillRect/>
          </a:stretch>
        </p:blipFill>
        <p:spPr>
          <a:xfrm>
            <a:off x="8823332" y="5516146"/>
            <a:ext cx="787400" cy="571500"/>
          </a:xfrm>
          <a:prstGeom prst="rect">
            <a:avLst/>
          </a:prstGeom>
        </p:spPr>
      </p:pic>
      <p:pic>
        <p:nvPicPr>
          <p:cNvPr id="19" name="Grafik 18">
            <a:extLst>
              <a:ext uri="{FF2B5EF4-FFF2-40B4-BE49-F238E27FC236}">
                <a16:creationId xmlns:a16="http://schemas.microsoft.com/office/drawing/2014/main" id="{FEC051C7-C4B8-1B6F-302D-0E1E396D907F}"/>
              </a:ext>
            </a:extLst>
          </p:cNvPr>
          <p:cNvPicPr>
            <a:picLocks noChangeAspect="1"/>
          </p:cNvPicPr>
          <p:nvPr/>
        </p:nvPicPr>
        <p:blipFill>
          <a:blip r:embed="rId7"/>
          <a:stretch>
            <a:fillRect/>
          </a:stretch>
        </p:blipFill>
        <p:spPr>
          <a:xfrm>
            <a:off x="9197624" y="6153619"/>
            <a:ext cx="625610" cy="143582"/>
          </a:xfrm>
          <a:prstGeom prst="rect">
            <a:avLst/>
          </a:prstGeom>
        </p:spPr>
      </p:pic>
      <p:pic>
        <p:nvPicPr>
          <p:cNvPr id="20" name="Grafik 19">
            <a:extLst>
              <a:ext uri="{FF2B5EF4-FFF2-40B4-BE49-F238E27FC236}">
                <a16:creationId xmlns:a16="http://schemas.microsoft.com/office/drawing/2014/main" id="{4703FB1A-98D8-64EC-D540-FB46C05C22CE}"/>
              </a:ext>
            </a:extLst>
          </p:cNvPr>
          <p:cNvPicPr>
            <a:picLocks noChangeAspect="1"/>
          </p:cNvPicPr>
          <p:nvPr/>
        </p:nvPicPr>
        <p:blipFill>
          <a:blip r:embed="rId8"/>
          <a:stretch>
            <a:fillRect/>
          </a:stretch>
        </p:blipFill>
        <p:spPr>
          <a:xfrm>
            <a:off x="9981809" y="5376328"/>
            <a:ext cx="787400" cy="736600"/>
          </a:xfrm>
          <a:prstGeom prst="rect">
            <a:avLst/>
          </a:prstGeom>
        </p:spPr>
      </p:pic>
      <p:pic>
        <p:nvPicPr>
          <p:cNvPr id="22" name="Grafik 21">
            <a:extLst>
              <a:ext uri="{FF2B5EF4-FFF2-40B4-BE49-F238E27FC236}">
                <a16:creationId xmlns:a16="http://schemas.microsoft.com/office/drawing/2014/main" id="{1C06563B-30A0-D39B-1719-A29E1A2A1F5E}"/>
              </a:ext>
            </a:extLst>
          </p:cNvPr>
          <p:cNvPicPr>
            <a:picLocks noChangeAspect="1"/>
          </p:cNvPicPr>
          <p:nvPr/>
        </p:nvPicPr>
        <p:blipFill>
          <a:blip r:embed="rId9"/>
          <a:stretch>
            <a:fillRect/>
          </a:stretch>
        </p:blipFill>
        <p:spPr>
          <a:xfrm>
            <a:off x="9395807" y="4837843"/>
            <a:ext cx="787400" cy="622300"/>
          </a:xfrm>
          <a:prstGeom prst="rect">
            <a:avLst/>
          </a:prstGeom>
        </p:spPr>
      </p:pic>
    </p:spTree>
    <p:extLst>
      <p:ext uri="{BB962C8B-B14F-4D97-AF65-F5344CB8AC3E}">
        <p14:creationId xmlns:p14="http://schemas.microsoft.com/office/powerpoint/2010/main" val="22989172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4E5B9C3-7922-67B7-4F69-0110A32FC83F}"/>
              </a:ext>
            </a:extLst>
          </p:cNvPr>
          <p:cNvSpPr>
            <a:spLocks noGrp="1"/>
          </p:cNvSpPr>
          <p:nvPr>
            <p:ph type="title"/>
          </p:nvPr>
        </p:nvSpPr>
        <p:spPr/>
        <p:txBody>
          <a:bodyPr>
            <a:normAutofit fontScale="90000"/>
          </a:bodyPr>
          <a:lstStyle/>
          <a:p>
            <a:r>
              <a:rPr lang="de-DE" dirty="0"/>
              <a:t>Personalberatung</a:t>
            </a:r>
          </a:p>
        </p:txBody>
      </p:sp>
      <p:sp>
        <p:nvSpPr>
          <p:cNvPr id="4" name="Inhaltsplatzhalter 2">
            <a:extLst>
              <a:ext uri="{FF2B5EF4-FFF2-40B4-BE49-F238E27FC236}">
                <a16:creationId xmlns:a16="http://schemas.microsoft.com/office/drawing/2014/main" id="{89517F78-3B29-104C-9BDB-4CED10C7DCC5}"/>
              </a:ext>
            </a:extLst>
          </p:cNvPr>
          <p:cNvSpPr>
            <a:spLocks noGrp="1"/>
          </p:cNvSpPr>
          <p:nvPr/>
        </p:nvSpPr>
        <p:spPr>
          <a:xfrm>
            <a:off x="1317204" y="1611616"/>
            <a:ext cx="9557591" cy="363476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j-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j-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j-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de-DE" sz="2400" b="1" dirty="0">
              <a:latin typeface="Open Sans" panose="020B0606030504020204" pitchFamily="34" charset="0"/>
            </a:endParaRPr>
          </a:p>
        </p:txBody>
      </p:sp>
      <p:sp>
        <p:nvSpPr>
          <p:cNvPr id="6" name="Inhaltsplatzhalter 2">
            <a:extLst>
              <a:ext uri="{FF2B5EF4-FFF2-40B4-BE49-F238E27FC236}">
                <a16:creationId xmlns:a16="http://schemas.microsoft.com/office/drawing/2014/main" id="{9027FA54-2319-BA0B-C456-388CC08D0B0F}"/>
              </a:ext>
            </a:extLst>
          </p:cNvPr>
          <p:cNvSpPr txBox="1">
            <a:spLocks/>
          </p:cNvSpPr>
          <p:nvPr/>
        </p:nvSpPr>
        <p:spPr>
          <a:xfrm>
            <a:off x="970069" y="1663720"/>
            <a:ext cx="8798045" cy="3167514"/>
          </a:xfrm>
          <a:prstGeom prst="rect">
            <a:avLst/>
          </a:prstGeom>
        </p:spPr>
        <p:txBody>
          <a:bodyPr vert="horz" lIns="91440" tIns="45720" rIns="91440" bIns="45720" numCol="2" spcCol="21600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500" b="0" i="0" kern="1200">
                <a:solidFill>
                  <a:srgbClr val="134F87"/>
                </a:solidFill>
                <a:latin typeface="TheSansB W5 Plain" panose="020B0502050302020203"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200" b="0" i="0" kern="1200">
                <a:solidFill>
                  <a:srgbClr val="134F87"/>
                </a:solidFill>
                <a:latin typeface="TheSansB W5 Plain" panose="020B0502050302020203" pitchFamily="34"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rgbClr val="134F87"/>
                </a:solidFill>
                <a:latin typeface="TheSansB W5 Plain" panose="020B0502050302020203" pitchFamily="34"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700" b="0" i="0" kern="1200">
                <a:solidFill>
                  <a:srgbClr val="134F87"/>
                </a:solidFill>
                <a:latin typeface="TheSansB W5 Plain" panose="020B0502050302020203" pitchFamily="34"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700" b="0" i="0" kern="1200">
                <a:solidFill>
                  <a:srgbClr val="134F87"/>
                </a:solidFill>
                <a:latin typeface="TheSansB W5 Plain" panose="020B0502050302020203"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720"/>
              </a:lnSpc>
              <a:buFont typeface="Arial" panose="020B0604020202020204" pitchFamily="34" charset="0"/>
              <a:buNone/>
            </a:pPr>
            <a:r>
              <a:rPr lang="de-DE" sz="1600" b="1" dirty="0">
                <a:highlight>
                  <a:srgbClr val="F4E250"/>
                </a:highlight>
                <a:latin typeface="Open Sans" panose="020B0606030504020204" pitchFamily="34" charset="0"/>
              </a:rPr>
              <a:t>Themengebiete: </a:t>
            </a:r>
          </a:p>
          <a:p>
            <a:pPr>
              <a:lnSpc>
                <a:spcPct val="100000"/>
              </a:lnSpc>
            </a:pPr>
            <a:r>
              <a:rPr lang="de-DE" sz="1600" b="1" dirty="0">
                <a:latin typeface="Open Sans" panose="020B0606030504020204" pitchFamily="34" charset="0"/>
              </a:rPr>
              <a:t>Personalführung</a:t>
            </a:r>
          </a:p>
          <a:p>
            <a:pPr>
              <a:lnSpc>
                <a:spcPct val="100000"/>
              </a:lnSpc>
            </a:pPr>
            <a:r>
              <a:rPr lang="de-DE" sz="1600" b="1" dirty="0">
                <a:latin typeface="Open Sans" panose="020B0606030504020204" pitchFamily="34" charset="0"/>
              </a:rPr>
              <a:t>Personalgewinnung und -entwicklung</a:t>
            </a:r>
          </a:p>
          <a:p>
            <a:pPr>
              <a:lnSpc>
                <a:spcPct val="100000"/>
              </a:lnSpc>
            </a:pPr>
            <a:r>
              <a:rPr lang="de-DE" sz="1600" b="1" dirty="0">
                <a:latin typeface="Open Sans" panose="020B0606030504020204" pitchFamily="34" charset="0"/>
              </a:rPr>
              <a:t>Mitarbeiterbindung</a:t>
            </a:r>
          </a:p>
          <a:p>
            <a:pPr>
              <a:lnSpc>
                <a:spcPct val="100000"/>
              </a:lnSpc>
            </a:pPr>
            <a:r>
              <a:rPr lang="de-DE" sz="1600" b="1" dirty="0">
                <a:latin typeface="Open Sans" panose="020B0606030504020204" pitchFamily="34" charset="0"/>
              </a:rPr>
              <a:t>Und weitere</a:t>
            </a:r>
          </a:p>
          <a:p>
            <a:pPr>
              <a:lnSpc>
                <a:spcPct val="100000"/>
              </a:lnSpc>
            </a:pPr>
            <a:endParaRPr lang="de-DE" sz="1600" b="1" dirty="0">
              <a:latin typeface="Open Sans" panose="020B0606030504020204" pitchFamily="34" charset="0"/>
            </a:endParaRPr>
          </a:p>
          <a:p>
            <a:pPr marL="0" indent="0">
              <a:lnSpc>
                <a:spcPts val="1720"/>
              </a:lnSpc>
              <a:buFont typeface="Arial" panose="020B0604020202020204" pitchFamily="34" charset="0"/>
              <a:buNone/>
            </a:pPr>
            <a:r>
              <a:rPr lang="de-DE" sz="1600" b="1" dirty="0">
                <a:highlight>
                  <a:srgbClr val="F4E250"/>
                </a:highlight>
                <a:latin typeface="Open Sans" panose="020B0606030504020204" pitchFamily="34" charset="0"/>
              </a:rPr>
              <a:t>Förderung: </a:t>
            </a:r>
          </a:p>
          <a:p>
            <a:pPr>
              <a:lnSpc>
                <a:spcPct val="100000"/>
              </a:lnSpc>
            </a:pPr>
            <a:r>
              <a:rPr lang="de-DE" sz="1600" b="1" dirty="0">
                <a:latin typeface="Open Sans" panose="020B0606030504020204" pitchFamily="34" charset="0"/>
              </a:rPr>
              <a:t>Bis zu 8 kostenfreie Beratungstage </a:t>
            </a:r>
            <a:br>
              <a:rPr lang="de-DE" sz="1600" b="1" dirty="0">
                <a:latin typeface="Open Sans" panose="020B0606030504020204" pitchFamily="34" charset="0"/>
              </a:rPr>
            </a:br>
            <a:r>
              <a:rPr lang="de-DE" sz="1600" b="1" dirty="0">
                <a:latin typeface="Open Sans" panose="020B0606030504020204" pitchFamily="34" charset="0"/>
              </a:rPr>
              <a:t>pro Betrieb und Jahr</a:t>
            </a:r>
          </a:p>
          <a:p>
            <a:pPr marL="0" indent="0">
              <a:lnSpc>
                <a:spcPct val="100000"/>
              </a:lnSpc>
              <a:buNone/>
            </a:pPr>
            <a:r>
              <a:rPr lang="de-DE" sz="1600" b="1" dirty="0">
                <a:highlight>
                  <a:srgbClr val="F4E250"/>
                </a:highlight>
                <a:latin typeface="Open Sans" panose="020B0606030504020204" pitchFamily="34" charset="0"/>
              </a:rPr>
              <a:t>Ansprechpartner für die Betriebe: </a:t>
            </a:r>
          </a:p>
          <a:p>
            <a:pPr>
              <a:lnSpc>
                <a:spcPts val="1720"/>
              </a:lnSpc>
            </a:pPr>
            <a:r>
              <a:rPr lang="de-DE" sz="1600" b="1" dirty="0">
                <a:latin typeface="Open Sans" panose="020B0606030504020204" pitchFamily="34" charset="0"/>
              </a:rPr>
              <a:t>Personalberatungsstelle in der </a:t>
            </a:r>
            <a:br>
              <a:rPr lang="de-DE" sz="1600" b="1" dirty="0">
                <a:latin typeface="Open Sans" panose="020B0606030504020204" pitchFamily="34" charset="0"/>
              </a:rPr>
            </a:br>
            <a:r>
              <a:rPr lang="de-DE" sz="1600" b="1" dirty="0">
                <a:latin typeface="Open Sans" panose="020B0606030504020204" pitchFamily="34" charset="0"/>
              </a:rPr>
              <a:t>zuständigen Handwerkskammer</a:t>
            </a:r>
          </a:p>
          <a:p>
            <a:pPr>
              <a:lnSpc>
                <a:spcPts val="1720"/>
              </a:lnSpc>
            </a:pPr>
            <a:endParaRPr lang="de-DE" sz="1600" b="1" dirty="0">
              <a:latin typeface="Open Sans" panose="020B0606030504020204" pitchFamily="34" charset="0"/>
            </a:endParaRPr>
          </a:p>
          <a:p>
            <a:pPr marL="0" indent="0">
              <a:lnSpc>
                <a:spcPct val="100000"/>
              </a:lnSpc>
              <a:buNone/>
            </a:pPr>
            <a:r>
              <a:rPr lang="de-DE" sz="1600" b="1" dirty="0">
                <a:highlight>
                  <a:srgbClr val="F4E250"/>
                </a:highlight>
                <a:latin typeface="Open Sans" panose="020B0606030504020204" pitchFamily="34" charset="0"/>
              </a:rPr>
              <a:t>Ziel: </a:t>
            </a:r>
          </a:p>
          <a:p>
            <a:pPr>
              <a:lnSpc>
                <a:spcPts val="1720"/>
              </a:lnSpc>
            </a:pPr>
            <a:r>
              <a:rPr lang="de-DE" sz="1600" b="1" dirty="0">
                <a:latin typeface="Open Sans" panose="020B0606030504020204" pitchFamily="34" charset="0"/>
              </a:rPr>
              <a:t>Individuelle Beratung für Personal- und Organisationsentwicklung mit Blick für das Ganze</a:t>
            </a:r>
          </a:p>
        </p:txBody>
      </p:sp>
      <p:sp>
        <p:nvSpPr>
          <p:cNvPr id="8" name="Inhaltsplatzhalter 22">
            <a:extLst>
              <a:ext uri="{FF2B5EF4-FFF2-40B4-BE49-F238E27FC236}">
                <a16:creationId xmlns:a16="http://schemas.microsoft.com/office/drawing/2014/main" id="{6AB8BC91-DB33-BBDF-F372-9915FCBAD3C1}"/>
              </a:ext>
            </a:extLst>
          </p:cNvPr>
          <p:cNvSpPr txBox="1">
            <a:spLocks/>
          </p:cNvSpPr>
          <p:nvPr/>
        </p:nvSpPr>
        <p:spPr>
          <a:xfrm>
            <a:off x="964504" y="1236884"/>
            <a:ext cx="9295300" cy="517396"/>
          </a:xfrm>
          <a:prstGeom prst="rect">
            <a:avLst/>
          </a:prstGeom>
        </p:spPr>
        <p:txBody>
          <a:bodyPr vert="horz" lIns="91440" tIns="45720" rIns="91440" bIns="45720" rtlCol="0">
            <a:normAutofit/>
          </a:bodyPr>
          <a:lstStyle>
            <a:lvl1pPr marL="142875" indent="0" algn="l" defTabSz="914400" rtl="0" eaLnBrk="1" latinLnBrk="0" hangingPunct="1">
              <a:lnSpc>
                <a:spcPct val="90000"/>
              </a:lnSpc>
              <a:spcBef>
                <a:spcPts val="1000"/>
              </a:spcBef>
              <a:buFont typeface="Arial" panose="020B0604020202020204" pitchFamily="34" charset="0"/>
              <a:buNone/>
              <a:tabLst/>
              <a:defRPr sz="2400" b="0" i="0" kern="1200">
                <a:solidFill>
                  <a:srgbClr val="11316C"/>
                </a:solidFill>
                <a:latin typeface="TheSansB W5 Plain" panose="020B0502050302020203" pitchFamily="34" charset="77"/>
                <a:ea typeface="+mn-ea"/>
                <a:cs typeface="+mn-cs"/>
              </a:defRPr>
            </a:lvl1pPr>
            <a:lvl2pPr marL="144000" indent="0" algn="l" defTabSz="914400" rtl="0" eaLnBrk="1" latinLnBrk="0" hangingPunct="1">
              <a:lnSpc>
                <a:spcPct val="90000"/>
              </a:lnSpc>
              <a:spcBef>
                <a:spcPts val="500"/>
              </a:spcBef>
              <a:buFont typeface="Arial" panose="020B0604020202020204" pitchFamily="34" charset="0"/>
              <a:buNone/>
              <a:tabLst/>
              <a:defRPr sz="1800" b="0" i="1" kern="1200">
                <a:solidFill>
                  <a:srgbClr val="008AD1"/>
                </a:solidFill>
                <a:latin typeface="TheSansB W5 Plain" panose="020B0502050302020203" pitchFamily="34" charset="77"/>
                <a:ea typeface="+mn-ea"/>
                <a:cs typeface="+mn-cs"/>
              </a:defRPr>
            </a:lvl2pPr>
            <a:lvl3pPr marL="142875" indent="0" algn="l" defTabSz="914400" rtl="0" eaLnBrk="1" latinLnBrk="0" hangingPunct="1">
              <a:lnSpc>
                <a:spcPct val="90000"/>
              </a:lnSpc>
              <a:spcBef>
                <a:spcPts val="500"/>
              </a:spcBef>
              <a:buFont typeface="Arial" panose="020B0604020202020204" pitchFamily="34" charset="0"/>
              <a:buNone/>
              <a:tabLst/>
              <a:defRPr sz="2000" b="0" i="0" kern="1200">
                <a:solidFill>
                  <a:srgbClr val="11316C"/>
                </a:solidFill>
                <a:latin typeface="TheSansB W5 Plain" panose="020B0502050302020203" pitchFamily="34" charset="77"/>
                <a:ea typeface="+mn-ea"/>
                <a:cs typeface="+mn-cs"/>
              </a:defRPr>
            </a:lvl3pPr>
            <a:lvl4pPr marL="144000" indent="0" algn="l" defTabSz="914400" rtl="0" eaLnBrk="1" latinLnBrk="0" hangingPunct="1">
              <a:lnSpc>
                <a:spcPts val="2220"/>
              </a:lnSpc>
              <a:spcBef>
                <a:spcPts val="500"/>
              </a:spcBef>
              <a:buFont typeface="Arial" panose="020B0604020202020204" pitchFamily="34" charset="0"/>
              <a:buNone/>
              <a:tabLst/>
              <a:defRPr sz="1600" b="0" i="0" kern="1200">
                <a:solidFill>
                  <a:srgbClr val="11316C"/>
                </a:solidFill>
                <a:latin typeface="TheSansB W5 Plain" panose="020B0502050302020203" pitchFamily="34" charset="77"/>
                <a:ea typeface="+mn-ea"/>
                <a:cs typeface="+mn-cs"/>
              </a:defRPr>
            </a:lvl4pPr>
            <a:lvl5pPr marL="142875" indent="0" algn="l" defTabSz="914400" rtl="0" eaLnBrk="1" latinLnBrk="0" hangingPunct="1">
              <a:lnSpc>
                <a:spcPct val="90000"/>
              </a:lnSpc>
              <a:spcBef>
                <a:spcPts val="500"/>
              </a:spcBef>
              <a:buFont typeface="Arial" panose="020B0604020202020204" pitchFamily="34" charset="0"/>
              <a:buNone/>
              <a:tabLst/>
              <a:defRPr sz="1700" b="0" i="0" kern="1200">
                <a:solidFill>
                  <a:srgbClr val="11316C"/>
                </a:solidFill>
                <a:latin typeface="TheSansB W5 Plain" panose="020B0502050302020203"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350"/>
            <a:r>
              <a:rPr lang="de-DE" sz="1800" b="1" dirty="0">
                <a:solidFill>
                  <a:srgbClr val="008AD1"/>
                </a:solidFill>
                <a:latin typeface="Open Sans" panose="020B0606030504020204" pitchFamily="34" charset="0"/>
              </a:rPr>
              <a:t>Die Rahmenbedingungen</a:t>
            </a:r>
          </a:p>
        </p:txBody>
      </p:sp>
      <p:pic>
        <p:nvPicPr>
          <p:cNvPr id="3" name="Grafik 2">
            <a:extLst>
              <a:ext uri="{FF2B5EF4-FFF2-40B4-BE49-F238E27FC236}">
                <a16:creationId xmlns:a16="http://schemas.microsoft.com/office/drawing/2014/main" id="{8E692D66-E03C-105A-D5AA-DC6755722EFC}"/>
              </a:ext>
            </a:extLst>
          </p:cNvPr>
          <p:cNvPicPr>
            <a:picLocks noChangeAspect="1"/>
          </p:cNvPicPr>
          <p:nvPr/>
        </p:nvPicPr>
        <p:blipFill>
          <a:blip r:embed="rId2"/>
          <a:stretch>
            <a:fillRect/>
          </a:stretch>
        </p:blipFill>
        <p:spPr>
          <a:xfrm>
            <a:off x="9180522" y="5298488"/>
            <a:ext cx="749300" cy="711200"/>
          </a:xfrm>
          <a:prstGeom prst="rect">
            <a:avLst/>
          </a:prstGeom>
        </p:spPr>
      </p:pic>
      <p:pic>
        <p:nvPicPr>
          <p:cNvPr id="5" name="Grafik 4">
            <a:extLst>
              <a:ext uri="{FF2B5EF4-FFF2-40B4-BE49-F238E27FC236}">
                <a16:creationId xmlns:a16="http://schemas.microsoft.com/office/drawing/2014/main" id="{89F3CD62-1A3A-A0F8-A11C-3602210B72D8}"/>
              </a:ext>
            </a:extLst>
          </p:cNvPr>
          <p:cNvPicPr>
            <a:picLocks noChangeAspect="1"/>
          </p:cNvPicPr>
          <p:nvPr/>
        </p:nvPicPr>
        <p:blipFill>
          <a:blip r:embed="rId3"/>
          <a:stretch>
            <a:fillRect/>
          </a:stretch>
        </p:blipFill>
        <p:spPr>
          <a:xfrm>
            <a:off x="9561764" y="4606462"/>
            <a:ext cx="787400" cy="546100"/>
          </a:xfrm>
          <a:prstGeom prst="rect">
            <a:avLst/>
          </a:prstGeom>
        </p:spPr>
      </p:pic>
      <p:pic>
        <p:nvPicPr>
          <p:cNvPr id="7" name="Grafik 6">
            <a:extLst>
              <a:ext uri="{FF2B5EF4-FFF2-40B4-BE49-F238E27FC236}">
                <a16:creationId xmlns:a16="http://schemas.microsoft.com/office/drawing/2014/main" id="{73844241-F2F1-6C65-8D6D-2B4109F2640F}"/>
              </a:ext>
            </a:extLst>
          </p:cNvPr>
          <p:cNvPicPr>
            <a:picLocks noChangeAspect="1"/>
          </p:cNvPicPr>
          <p:nvPr/>
        </p:nvPicPr>
        <p:blipFill>
          <a:blip r:embed="rId4"/>
          <a:stretch>
            <a:fillRect/>
          </a:stretch>
        </p:blipFill>
        <p:spPr>
          <a:xfrm>
            <a:off x="8508486" y="4654239"/>
            <a:ext cx="884929" cy="770745"/>
          </a:xfrm>
          <a:prstGeom prst="rect">
            <a:avLst/>
          </a:prstGeom>
        </p:spPr>
      </p:pic>
      <p:pic>
        <p:nvPicPr>
          <p:cNvPr id="10" name="Grafik 9">
            <a:extLst>
              <a:ext uri="{FF2B5EF4-FFF2-40B4-BE49-F238E27FC236}">
                <a16:creationId xmlns:a16="http://schemas.microsoft.com/office/drawing/2014/main" id="{A345A6DB-98A3-7ABA-A2CD-C5725B8C459F}"/>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3035" t="-3591" r="-6577"/>
          <a:stretch/>
        </p:blipFill>
        <p:spPr>
          <a:xfrm>
            <a:off x="6095999" y="5206142"/>
            <a:ext cx="2647334" cy="1651858"/>
          </a:xfrm>
          <a:prstGeom prst="rect">
            <a:avLst/>
          </a:prstGeom>
        </p:spPr>
      </p:pic>
    </p:spTree>
    <p:extLst>
      <p:ext uri="{BB962C8B-B14F-4D97-AF65-F5344CB8AC3E}">
        <p14:creationId xmlns:p14="http://schemas.microsoft.com/office/powerpoint/2010/main" val="16618108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B1EC6417-CC2E-C547-91EE-2F5A3079E57A}"/>
              </a:ext>
            </a:extLst>
          </p:cNvPr>
          <p:cNvSpPr>
            <a:spLocks noGrp="1"/>
          </p:cNvSpPr>
          <p:nvPr>
            <p:ph type="sldNum" sz="quarter" idx="12"/>
          </p:nvPr>
        </p:nvSpPr>
        <p:spPr/>
        <p:txBody>
          <a:bodyPr/>
          <a:lstStyle/>
          <a:p>
            <a:fld id="{93DC6226-395D-AF40-A305-C07AD92EDB4D}" type="slidenum">
              <a:rPr lang="de-DE" smtClean="0"/>
              <a:pPr/>
              <a:t>12</a:t>
            </a:fld>
            <a:endParaRPr lang="de-DE" dirty="0"/>
          </a:p>
        </p:txBody>
      </p:sp>
      <p:sp>
        <p:nvSpPr>
          <p:cNvPr id="3" name="Titel 2">
            <a:extLst>
              <a:ext uri="{FF2B5EF4-FFF2-40B4-BE49-F238E27FC236}">
                <a16:creationId xmlns:a16="http://schemas.microsoft.com/office/drawing/2014/main" id="{061098A7-E982-656B-A334-7FCF04DC1783}"/>
              </a:ext>
            </a:extLst>
          </p:cNvPr>
          <p:cNvSpPr>
            <a:spLocks noGrp="1"/>
          </p:cNvSpPr>
          <p:nvPr>
            <p:ph type="title"/>
          </p:nvPr>
        </p:nvSpPr>
        <p:spPr/>
        <p:txBody>
          <a:bodyPr>
            <a:normAutofit fontScale="90000"/>
          </a:bodyPr>
          <a:lstStyle/>
          <a:p>
            <a:r>
              <a:rPr lang="de-DE" dirty="0"/>
              <a:t>Modellprojekte und Studien</a:t>
            </a:r>
          </a:p>
        </p:txBody>
      </p:sp>
      <p:sp>
        <p:nvSpPr>
          <p:cNvPr id="7" name="Inhaltsplatzhalter 2">
            <a:extLst>
              <a:ext uri="{FF2B5EF4-FFF2-40B4-BE49-F238E27FC236}">
                <a16:creationId xmlns:a16="http://schemas.microsoft.com/office/drawing/2014/main" id="{2B914F31-B2D5-6AD9-4452-94B89086D776}"/>
              </a:ext>
            </a:extLst>
          </p:cNvPr>
          <p:cNvSpPr txBox="1">
            <a:spLocks/>
          </p:cNvSpPr>
          <p:nvPr/>
        </p:nvSpPr>
        <p:spPr>
          <a:xfrm>
            <a:off x="970069" y="1663721"/>
            <a:ext cx="9013380" cy="2478508"/>
          </a:xfrm>
          <a:prstGeom prst="rect">
            <a:avLst/>
          </a:prstGeom>
        </p:spPr>
        <p:txBody>
          <a:bodyPr vert="horz" lIns="91440" tIns="45720" rIns="91440" bIns="45720" numCol="1"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500" b="0" i="0" kern="1200">
                <a:solidFill>
                  <a:srgbClr val="134F87"/>
                </a:solidFill>
                <a:latin typeface="TheSansB W5 Plain" panose="020B0502050302020203"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200" b="0" i="0" kern="1200">
                <a:solidFill>
                  <a:srgbClr val="134F87"/>
                </a:solidFill>
                <a:latin typeface="TheSansB W5 Plain" panose="020B0502050302020203" pitchFamily="34"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rgbClr val="134F87"/>
                </a:solidFill>
                <a:latin typeface="TheSansB W5 Plain" panose="020B0502050302020203" pitchFamily="34"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700" b="0" i="0" kern="1200">
                <a:solidFill>
                  <a:srgbClr val="134F87"/>
                </a:solidFill>
                <a:latin typeface="TheSansB W5 Plain" panose="020B0502050302020203" pitchFamily="34"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700" b="0" i="0" kern="1200">
                <a:solidFill>
                  <a:srgbClr val="134F87"/>
                </a:solidFill>
                <a:latin typeface="TheSansB W5 Plain" panose="020B0502050302020203"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de-DE" sz="1600" b="1" dirty="0">
                <a:latin typeface="Open Sans" panose="020B0606030504020204" pitchFamily="34" charset="0"/>
              </a:rPr>
              <a:t>Die geförderten Modellprojekte dienen der Erprobung und Entwicklung von innovativen Lösungen. Das kann die Entwicklung digitaler Lösungen sein, Best-Practice-Beispiele aus den Betrieben zeigen oder Themen wie Baurobotik, alternative Baustoffe, Recycling, Virtual Reality und Künstliche Intelligenz sowie vieles mehr beinhalten. </a:t>
            </a:r>
          </a:p>
          <a:p>
            <a:pPr marL="0" indent="0">
              <a:lnSpc>
                <a:spcPct val="100000"/>
              </a:lnSpc>
              <a:buFont typeface="Arial" panose="020B0604020202020204" pitchFamily="34" charset="0"/>
              <a:buNone/>
            </a:pPr>
            <a:r>
              <a:rPr lang="de-DE" sz="1600" b="1" dirty="0">
                <a:latin typeface="Open Sans" panose="020B0606030504020204" pitchFamily="34" charset="0"/>
              </a:rPr>
              <a:t>Bei Fragen oder ersten Ideen – auch wenn sie noch unausgereift sind – zögern Sie nicht, Kontakt aufzunehmen. </a:t>
            </a:r>
          </a:p>
          <a:p>
            <a:pPr marL="0" indent="0">
              <a:lnSpc>
                <a:spcPct val="100000"/>
              </a:lnSpc>
              <a:buFont typeface="Arial" panose="020B0604020202020204" pitchFamily="34" charset="0"/>
              <a:buNone/>
            </a:pPr>
            <a:r>
              <a:rPr lang="de-DE" sz="1600" b="1" i="1" dirty="0">
                <a:latin typeface="Open Sans" panose="020B0606030504020204" pitchFamily="34" charset="0"/>
              </a:rPr>
              <a:t>Ihr Ansprechpartner ist Dr. Andreas Rebholz.</a:t>
            </a:r>
          </a:p>
        </p:txBody>
      </p:sp>
      <p:sp>
        <p:nvSpPr>
          <p:cNvPr id="8" name="Inhaltsplatzhalter 22">
            <a:extLst>
              <a:ext uri="{FF2B5EF4-FFF2-40B4-BE49-F238E27FC236}">
                <a16:creationId xmlns:a16="http://schemas.microsoft.com/office/drawing/2014/main" id="{DAA1EBF1-8834-D1F3-A82B-870CC0C7EBB0}"/>
              </a:ext>
            </a:extLst>
          </p:cNvPr>
          <p:cNvSpPr txBox="1">
            <a:spLocks/>
          </p:cNvSpPr>
          <p:nvPr/>
        </p:nvSpPr>
        <p:spPr>
          <a:xfrm>
            <a:off x="964504" y="1236884"/>
            <a:ext cx="9295300" cy="517396"/>
          </a:xfrm>
          <a:prstGeom prst="rect">
            <a:avLst/>
          </a:prstGeom>
        </p:spPr>
        <p:txBody>
          <a:bodyPr vert="horz" lIns="91440" tIns="45720" rIns="91440" bIns="45720" rtlCol="0">
            <a:normAutofit/>
          </a:bodyPr>
          <a:lstStyle>
            <a:lvl1pPr marL="142875" indent="0" algn="l" defTabSz="914400" rtl="0" eaLnBrk="1" latinLnBrk="0" hangingPunct="1">
              <a:lnSpc>
                <a:spcPct val="90000"/>
              </a:lnSpc>
              <a:spcBef>
                <a:spcPts val="1000"/>
              </a:spcBef>
              <a:buFont typeface="Arial" panose="020B0604020202020204" pitchFamily="34" charset="0"/>
              <a:buNone/>
              <a:tabLst/>
              <a:defRPr sz="2400" b="0" i="0" kern="1200">
                <a:solidFill>
                  <a:srgbClr val="11316C"/>
                </a:solidFill>
                <a:latin typeface="TheSansB W5 Plain" panose="020B0502050302020203" pitchFamily="34" charset="77"/>
                <a:ea typeface="+mn-ea"/>
                <a:cs typeface="+mn-cs"/>
              </a:defRPr>
            </a:lvl1pPr>
            <a:lvl2pPr marL="144000" indent="0" algn="l" defTabSz="914400" rtl="0" eaLnBrk="1" latinLnBrk="0" hangingPunct="1">
              <a:lnSpc>
                <a:spcPct val="90000"/>
              </a:lnSpc>
              <a:spcBef>
                <a:spcPts val="500"/>
              </a:spcBef>
              <a:buFont typeface="Arial" panose="020B0604020202020204" pitchFamily="34" charset="0"/>
              <a:buNone/>
              <a:tabLst/>
              <a:defRPr sz="1800" b="0" i="1" kern="1200">
                <a:solidFill>
                  <a:srgbClr val="008AD1"/>
                </a:solidFill>
                <a:latin typeface="TheSansB W5 Plain" panose="020B0502050302020203" pitchFamily="34" charset="77"/>
                <a:ea typeface="+mn-ea"/>
                <a:cs typeface="+mn-cs"/>
              </a:defRPr>
            </a:lvl2pPr>
            <a:lvl3pPr marL="142875" indent="0" algn="l" defTabSz="914400" rtl="0" eaLnBrk="1" latinLnBrk="0" hangingPunct="1">
              <a:lnSpc>
                <a:spcPct val="90000"/>
              </a:lnSpc>
              <a:spcBef>
                <a:spcPts val="500"/>
              </a:spcBef>
              <a:buFont typeface="Arial" panose="020B0604020202020204" pitchFamily="34" charset="0"/>
              <a:buNone/>
              <a:tabLst/>
              <a:defRPr sz="2000" b="0" i="0" kern="1200">
                <a:solidFill>
                  <a:srgbClr val="11316C"/>
                </a:solidFill>
                <a:latin typeface="TheSansB W5 Plain" panose="020B0502050302020203" pitchFamily="34" charset="77"/>
                <a:ea typeface="+mn-ea"/>
                <a:cs typeface="+mn-cs"/>
              </a:defRPr>
            </a:lvl3pPr>
            <a:lvl4pPr marL="144000" indent="0" algn="l" defTabSz="914400" rtl="0" eaLnBrk="1" latinLnBrk="0" hangingPunct="1">
              <a:lnSpc>
                <a:spcPts val="2220"/>
              </a:lnSpc>
              <a:spcBef>
                <a:spcPts val="500"/>
              </a:spcBef>
              <a:buFont typeface="Arial" panose="020B0604020202020204" pitchFamily="34" charset="0"/>
              <a:buNone/>
              <a:tabLst/>
              <a:defRPr sz="1600" b="0" i="0" kern="1200">
                <a:solidFill>
                  <a:srgbClr val="11316C"/>
                </a:solidFill>
                <a:latin typeface="TheSansB W5 Plain" panose="020B0502050302020203" pitchFamily="34" charset="77"/>
                <a:ea typeface="+mn-ea"/>
                <a:cs typeface="+mn-cs"/>
              </a:defRPr>
            </a:lvl4pPr>
            <a:lvl5pPr marL="142875" indent="0" algn="l" defTabSz="914400" rtl="0" eaLnBrk="1" latinLnBrk="0" hangingPunct="1">
              <a:lnSpc>
                <a:spcPct val="90000"/>
              </a:lnSpc>
              <a:spcBef>
                <a:spcPts val="500"/>
              </a:spcBef>
              <a:buFont typeface="Arial" panose="020B0604020202020204" pitchFamily="34" charset="0"/>
              <a:buNone/>
              <a:tabLst/>
              <a:defRPr sz="1700" b="0" i="0" kern="1200">
                <a:solidFill>
                  <a:srgbClr val="11316C"/>
                </a:solidFill>
                <a:latin typeface="TheSansB W5 Plain" panose="020B0502050302020203"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350"/>
            <a:r>
              <a:rPr lang="de-DE" sz="1800" b="1" dirty="0">
                <a:solidFill>
                  <a:srgbClr val="008AD1"/>
                </a:solidFill>
                <a:latin typeface="Open Sans" panose="020B0606030504020204" pitchFamily="34" charset="0"/>
              </a:rPr>
              <a:t>Modellprojekte</a:t>
            </a:r>
          </a:p>
        </p:txBody>
      </p:sp>
      <p:sp>
        <p:nvSpPr>
          <p:cNvPr id="9" name="Inhaltsplatzhalter 2">
            <a:extLst>
              <a:ext uri="{FF2B5EF4-FFF2-40B4-BE49-F238E27FC236}">
                <a16:creationId xmlns:a16="http://schemas.microsoft.com/office/drawing/2014/main" id="{84B97A55-9F4A-2329-582C-75767F80CB7A}"/>
              </a:ext>
            </a:extLst>
          </p:cNvPr>
          <p:cNvSpPr txBox="1">
            <a:spLocks/>
          </p:cNvSpPr>
          <p:nvPr/>
        </p:nvSpPr>
        <p:spPr>
          <a:xfrm>
            <a:off x="970069" y="4569066"/>
            <a:ext cx="8609360" cy="1765279"/>
          </a:xfrm>
          <a:prstGeom prst="rect">
            <a:avLst/>
          </a:prstGeom>
        </p:spPr>
        <p:txBody>
          <a:bodyPr vert="horz" lIns="91440" tIns="45720" rIns="91440" bIns="45720" numCol="1"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500" b="0" i="0" kern="1200">
                <a:solidFill>
                  <a:srgbClr val="134F87"/>
                </a:solidFill>
                <a:latin typeface="TheSansB W5 Plain" panose="020B0502050302020203"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200" b="0" i="0" kern="1200">
                <a:solidFill>
                  <a:srgbClr val="134F87"/>
                </a:solidFill>
                <a:latin typeface="TheSansB W5 Plain" panose="020B0502050302020203" pitchFamily="34"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rgbClr val="134F87"/>
                </a:solidFill>
                <a:latin typeface="TheSansB W5 Plain" panose="020B0502050302020203" pitchFamily="34"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700" b="0" i="0" kern="1200">
                <a:solidFill>
                  <a:srgbClr val="134F87"/>
                </a:solidFill>
                <a:latin typeface="TheSansB W5 Plain" panose="020B0502050302020203" pitchFamily="34"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700" b="0" i="0" kern="1200">
                <a:solidFill>
                  <a:srgbClr val="134F87"/>
                </a:solidFill>
                <a:latin typeface="TheSansB W5 Plain" panose="020B0502050302020203"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de-DE" sz="1600" b="1" dirty="0">
                <a:latin typeface="Open Sans" panose="020B0606030504020204" pitchFamily="34" charset="0"/>
              </a:rPr>
              <a:t>Studien haben das Ziel, eine Situation zu erfassen, zu analysieren und durch konkrete Empfehlungen zu verändertem Handeln zu befähigen, um damit zu einer Stärkung des Handwerks beizutragen. Die neuen Erkenntnisse und Ansätze werden über Transferprojekte allen Interessierten zugänglich gemacht.</a:t>
            </a:r>
          </a:p>
        </p:txBody>
      </p:sp>
      <p:sp>
        <p:nvSpPr>
          <p:cNvPr id="10" name="Inhaltsplatzhalter 22">
            <a:extLst>
              <a:ext uri="{FF2B5EF4-FFF2-40B4-BE49-F238E27FC236}">
                <a16:creationId xmlns:a16="http://schemas.microsoft.com/office/drawing/2014/main" id="{B9B9A604-6D0C-D904-084A-C8950BD3F749}"/>
              </a:ext>
            </a:extLst>
          </p:cNvPr>
          <p:cNvSpPr txBox="1">
            <a:spLocks/>
          </p:cNvSpPr>
          <p:nvPr/>
        </p:nvSpPr>
        <p:spPr>
          <a:xfrm>
            <a:off x="964504" y="4142229"/>
            <a:ext cx="9295300" cy="517396"/>
          </a:xfrm>
          <a:prstGeom prst="rect">
            <a:avLst/>
          </a:prstGeom>
        </p:spPr>
        <p:txBody>
          <a:bodyPr vert="horz" lIns="91440" tIns="45720" rIns="91440" bIns="45720" rtlCol="0">
            <a:normAutofit/>
          </a:bodyPr>
          <a:lstStyle>
            <a:lvl1pPr marL="142875" indent="0" algn="l" defTabSz="914400" rtl="0" eaLnBrk="1" latinLnBrk="0" hangingPunct="1">
              <a:lnSpc>
                <a:spcPct val="90000"/>
              </a:lnSpc>
              <a:spcBef>
                <a:spcPts val="1000"/>
              </a:spcBef>
              <a:buFont typeface="Arial" panose="020B0604020202020204" pitchFamily="34" charset="0"/>
              <a:buNone/>
              <a:tabLst/>
              <a:defRPr sz="2400" b="0" i="0" kern="1200">
                <a:solidFill>
                  <a:srgbClr val="11316C"/>
                </a:solidFill>
                <a:latin typeface="TheSansB W5 Plain" panose="020B0502050302020203" pitchFamily="34" charset="77"/>
                <a:ea typeface="+mn-ea"/>
                <a:cs typeface="+mn-cs"/>
              </a:defRPr>
            </a:lvl1pPr>
            <a:lvl2pPr marL="144000" indent="0" algn="l" defTabSz="914400" rtl="0" eaLnBrk="1" latinLnBrk="0" hangingPunct="1">
              <a:lnSpc>
                <a:spcPct val="90000"/>
              </a:lnSpc>
              <a:spcBef>
                <a:spcPts val="500"/>
              </a:spcBef>
              <a:buFont typeface="Arial" panose="020B0604020202020204" pitchFamily="34" charset="0"/>
              <a:buNone/>
              <a:tabLst/>
              <a:defRPr sz="1800" b="0" i="1" kern="1200">
                <a:solidFill>
                  <a:srgbClr val="008AD1"/>
                </a:solidFill>
                <a:latin typeface="TheSansB W5 Plain" panose="020B0502050302020203" pitchFamily="34" charset="77"/>
                <a:ea typeface="+mn-ea"/>
                <a:cs typeface="+mn-cs"/>
              </a:defRPr>
            </a:lvl2pPr>
            <a:lvl3pPr marL="142875" indent="0" algn="l" defTabSz="914400" rtl="0" eaLnBrk="1" latinLnBrk="0" hangingPunct="1">
              <a:lnSpc>
                <a:spcPct val="90000"/>
              </a:lnSpc>
              <a:spcBef>
                <a:spcPts val="500"/>
              </a:spcBef>
              <a:buFont typeface="Arial" panose="020B0604020202020204" pitchFamily="34" charset="0"/>
              <a:buNone/>
              <a:tabLst/>
              <a:defRPr sz="2000" b="0" i="0" kern="1200">
                <a:solidFill>
                  <a:srgbClr val="11316C"/>
                </a:solidFill>
                <a:latin typeface="TheSansB W5 Plain" panose="020B0502050302020203" pitchFamily="34" charset="77"/>
                <a:ea typeface="+mn-ea"/>
                <a:cs typeface="+mn-cs"/>
              </a:defRPr>
            </a:lvl3pPr>
            <a:lvl4pPr marL="144000" indent="0" algn="l" defTabSz="914400" rtl="0" eaLnBrk="1" latinLnBrk="0" hangingPunct="1">
              <a:lnSpc>
                <a:spcPts val="2220"/>
              </a:lnSpc>
              <a:spcBef>
                <a:spcPts val="500"/>
              </a:spcBef>
              <a:buFont typeface="Arial" panose="020B0604020202020204" pitchFamily="34" charset="0"/>
              <a:buNone/>
              <a:tabLst/>
              <a:defRPr sz="1600" b="0" i="0" kern="1200">
                <a:solidFill>
                  <a:srgbClr val="11316C"/>
                </a:solidFill>
                <a:latin typeface="TheSansB W5 Plain" panose="020B0502050302020203" pitchFamily="34" charset="77"/>
                <a:ea typeface="+mn-ea"/>
                <a:cs typeface="+mn-cs"/>
              </a:defRPr>
            </a:lvl4pPr>
            <a:lvl5pPr marL="142875" indent="0" algn="l" defTabSz="914400" rtl="0" eaLnBrk="1" latinLnBrk="0" hangingPunct="1">
              <a:lnSpc>
                <a:spcPct val="90000"/>
              </a:lnSpc>
              <a:spcBef>
                <a:spcPts val="500"/>
              </a:spcBef>
              <a:buFont typeface="Arial" panose="020B0604020202020204" pitchFamily="34" charset="0"/>
              <a:buNone/>
              <a:tabLst/>
              <a:defRPr sz="1700" b="0" i="0" kern="1200">
                <a:solidFill>
                  <a:srgbClr val="11316C"/>
                </a:solidFill>
                <a:latin typeface="TheSansB W5 Plain" panose="020B0502050302020203"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350"/>
            <a:r>
              <a:rPr lang="de-DE" sz="1800" b="1" dirty="0">
                <a:solidFill>
                  <a:srgbClr val="008AD1"/>
                </a:solidFill>
                <a:latin typeface="Open Sans" panose="020B0606030504020204" pitchFamily="34" charset="0"/>
              </a:rPr>
              <a:t>Studien</a:t>
            </a:r>
          </a:p>
        </p:txBody>
      </p:sp>
    </p:spTree>
    <p:extLst>
      <p:ext uri="{BB962C8B-B14F-4D97-AF65-F5344CB8AC3E}">
        <p14:creationId xmlns:p14="http://schemas.microsoft.com/office/powerpoint/2010/main" val="33295227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Grafik 10">
            <a:extLst>
              <a:ext uri="{FF2B5EF4-FFF2-40B4-BE49-F238E27FC236}">
                <a16:creationId xmlns:a16="http://schemas.microsoft.com/office/drawing/2014/main" id="{DCF74C2F-DAE4-5396-4AAD-95FC916D541D}"/>
              </a:ext>
            </a:extLst>
          </p:cNvPr>
          <p:cNvPicPr>
            <a:picLocks noChangeAspect="1"/>
          </p:cNvPicPr>
          <p:nvPr/>
        </p:nvPicPr>
        <p:blipFill>
          <a:blip r:embed="rId2" cstate="screen">
            <a:alphaModFix amt="15000"/>
            <a:extLst>
              <a:ext uri="{28A0092B-C50C-407E-A947-70E740481C1C}">
                <a14:useLocalDpi xmlns:a14="http://schemas.microsoft.com/office/drawing/2010/main"/>
              </a:ext>
            </a:extLst>
          </a:blip>
          <a:stretch>
            <a:fillRect/>
          </a:stretch>
        </p:blipFill>
        <p:spPr>
          <a:xfrm>
            <a:off x="1142645" y="865765"/>
            <a:ext cx="8065137" cy="8065137"/>
          </a:xfrm>
          <a:prstGeom prst="rect">
            <a:avLst/>
          </a:prstGeom>
        </p:spPr>
      </p:pic>
      <p:sp>
        <p:nvSpPr>
          <p:cNvPr id="2" name="Foliennummernplatzhalter 1">
            <a:extLst>
              <a:ext uri="{FF2B5EF4-FFF2-40B4-BE49-F238E27FC236}">
                <a16:creationId xmlns:a16="http://schemas.microsoft.com/office/drawing/2014/main" id="{782C6F8D-9EE7-1028-5271-E5A397050734}"/>
              </a:ext>
            </a:extLst>
          </p:cNvPr>
          <p:cNvSpPr>
            <a:spLocks noGrp="1"/>
          </p:cNvSpPr>
          <p:nvPr>
            <p:ph type="sldNum" sz="quarter" idx="12"/>
          </p:nvPr>
        </p:nvSpPr>
        <p:spPr/>
        <p:txBody>
          <a:bodyPr/>
          <a:lstStyle/>
          <a:p>
            <a:fld id="{93DC6226-395D-AF40-A305-C07AD92EDB4D}" type="slidenum">
              <a:rPr lang="de-DE" smtClean="0"/>
              <a:pPr/>
              <a:t>13</a:t>
            </a:fld>
            <a:endParaRPr lang="de-DE" dirty="0"/>
          </a:p>
        </p:txBody>
      </p:sp>
      <p:sp>
        <p:nvSpPr>
          <p:cNvPr id="3" name="Titel 2">
            <a:extLst>
              <a:ext uri="{FF2B5EF4-FFF2-40B4-BE49-F238E27FC236}">
                <a16:creationId xmlns:a16="http://schemas.microsoft.com/office/drawing/2014/main" id="{73F0A095-D97B-78C4-85A1-E7C4A262D843}"/>
              </a:ext>
            </a:extLst>
          </p:cNvPr>
          <p:cNvSpPr>
            <a:spLocks noGrp="1"/>
          </p:cNvSpPr>
          <p:nvPr>
            <p:ph type="title"/>
          </p:nvPr>
        </p:nvSpPr>
        <p:spPr/>
        <p:txBody>
          <a:bodyPr>
            <a:normAutofit fontScale="90000"/>
          </a:bodyPr>
          <a:lstStyle/>
          <a:p>
            <a:r>
              <a:rPr lang="de-DE" dirty="0"/>
              <a:t>Frauen im Handwerk</a:t>
            </a:r>
          </a:p>
        </p:txBody>
      </p:sp>
      <p:sp>
        <p:nvSpPr>
          <p:cNvPr id="4" name="Inhaltsplatzhalter 2">
            <a:extLst>
              <a:ext uri="{FF2B5EF4-FFF2-40B4-BE49-F238E27FC236}">
                <a16:creationId xmlns:a16="http://schemas.microsoft.com/office/drawing/2014/main" id="{BC616851-6D2D-4183-18BA-D89D9345EB6A}"/>
              </a:ext>
            </a:extLst>
          </p:cNvPr>
          <p:cNvSpPr txBox="1">
            <a:spLocks/>
          </p:cNvSpPr>
          <p:nvPr/>
        </p:nvSpPr>
        <p:spPr>
          <a:xfrm>
            <a:off x="951057" y="1236663"/>
            <a:ext cx="8448315" cy="372799"/>
          </a:xfrm>
          <a:prstGeom prst="rect">
            <a:avLst/>
          </a:prstGeom>
          <a:ln>
            <a:no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500" b="0" i="0" kern="1200">
                <a:solidFill>
                  <a:schemeClr val="tx1"/>
                </a:solidFill>
                <a:latin typeface="TheSansB W5 Plain" panose="020B0502050302020203"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200" b="0" i="0" kern="1200">
                <a:solidFill>
                  <a:schemeClr val="tx1"/>
                </a:solidFill>
                <a:latin typeface="TheSansB W5 Plain" panose="020B0502050302020203" pitchFamily="34"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TheSansB W5 Plain" panose="020B0502050302020203" pitchFamily="34"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700" b="0" i="0" kern="1200">
                <a:solidFill>
                  <a:schemeClr val="tx1"/>
                </a:solidFill>
                <a:latin typeface="TheSansB W5 Plain" panose="020B0502050302020203" pitchFamily="34"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700" b="0" i="0" kern="1200">
                <a:solidFill>
                  <a:schemeClr val="tx1"/>
                </a:solidFill>
                <a:latin typeface="TheSansB W5 Plain" panose="020B0502050302020203"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de-DE" sz="1800" b="1" dirty="0">
                <a:solidFill>
                  <a:srgbClr val="008AD1"/>
                </a:solidFill>
                <a:latin typeface="Open Sans" panose="020B0606030504020204" pitchFamily="34" charset="0"/>
              </a:rPr>
              <a:t>Angebote und Maßnahmen, damit Frauen den Weg ins Handwerk finden</a:t>
            </a:r>
          </a:p>
        </p:txBody>
      </p:sp>
      <p:sp>
        <p:nvSpPr>
          <p:cNvPr id="5" name="Inhaltsplatzhalter 2">
            <a:extLst>
              <a:ext uri="{FF2B5EF4-FFF2-40B4-BE49-F238E27FC236}">
                <a16:creationId xmlns:a16="http://schemas.microsoft.com/office/drawing/2014/main" id="{67B9AA58-3F4B-4709-FB21-3BD234592BFE}"/>
              </a:ext>
            </a:extLst>
          </p:cNvPr>
          <p:cNvSpPr txBox="1">
            <a:spLocks/>
          </p:cNvSpPr>
          <p:nvPr/>
        </p:nvSpPr>
        <p:spPr>
          <a:xfrm>
            <a:off x="936063" y="1625292"/>
            <a:ext cx="7867695" cy="162563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500" b="0" i="0" kern="1200">
                <a:solidFill>
                  <a:srgbClr val="134F87"/>
                </a:solidFill>
                <a:latin typeface="TheSansB W5 Plain" panose="020B0502050302020203"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200" b="0" i="0" kern="1200">
                <a:solidFill>
                  <a:srgbClr val="134F87"/>
                </a:solidFill>
                <a:latin typeface="TheSansB W5 Plain" panose="020B0502050302020203" pitchFamily="34"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rgbClr val="134F87"/>
                </a:solidFill>
                <a:latin typeface="TheSansB W5 Plain" panose="020B0502050302020203" pitchFamily="34"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700" b="0" i="0" kern="1200">
                <a:solidFill>
                  <a:srgbClr val="134F87"/>
                </a:solidFill>
                <a:latin typeface="TheSansB W5 Plain" panose="020B0502050302020203" pitchFamily="34"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700" b="0" i="0" kern="1200">
                <a:solidFill>
                  <a:srgbClr val="134F87"/>
                </a:solidFill>
                <a:latin typeface="TheSansB W5 Plain" panose="020B0502050302020203"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de-DE" sz="1200" b="1" dirty="0">
                <a:latin typeface="Open Sans" panose="020B0606030504020204" pitchFamily="34" charset="0"/>
              </a:rPr>
              <a:t>Die Steigerung der Erwerbsbeteiligung von Frauen im gewerblich-technischen Handwerk ist ein zentrales Anliegen von HANDWERK BW – und ein entscheidender Faktor bei der Fachkräftesicherung. </a:t>
            </a:r>
          </a:p>
          <a:p>
            <a:pPr marL="0" indent="0">
              <a:lnSpc>
                <a:spcPct val="100000"/>
              </a:lnSpc>
              <a:buNone/>
            </a:pPr>
            <a:r>
              <a:rPr lang="de-DE" sz="1200" b="1" dirty="0">
                <a:latin typeface="Open Sans" panose="020B0606030504020204" pitchFamily="34" charset="0"/>
              </a:rPr>
              <a:t>HANDWERK BW engagiert sich mit dem vom Land geförderten Projekt „Frauen im Handwerk“. Ziel ist es, Betriebe und Handwerksorganisationen zu unterstützen sowie in der Öffentlichkeit sichtbar zu sein, damit (junge) Frauen als Fachkräfte im Handwerk ankommen, bleiben und willkommen sind – und letztlich auch, um ein Umdenken in der Gesellschaft zu fördern.</a:t>
            </a:r>
            <a:endParaRPr lang="de-DE" sz="1800" b="1" dirty="0">
              <a:solidFill>
                <a:srgbClr val="008AD1"/>
              </a:solidFill>
              <a:highlight>
                <a:srgbClr val="F4E250"/>
              </a:highlight>
              <a:latin typeface="Open Sans" panose="020B0606030504020204" pitchFamily="34" charset="0"/>
            </a:endParaRPr>
          </a:p>
        </p:txBody>
      </p:sp>
      <p:grpSp>
        <p:nvGrpSpPr>
          <p:cNvPr id="9" name="Gruppieren 8">
            <a:extLst>
              <a:ext uri="{FF2B5EF4-FFF2-40B4-BE49-F238E27FC236}">
                <a16:creationId xmlns:a16="http://schemas.microsoft.com/office/drawing/2014/main" id="{FB76DFAF-B445-AB16-96F3-3AD88E709A62}"/>
              </a:ext>
            </a:extLst>
          </p:cNvPr>
          <p:cNvGrpSpPr/>
          <p:nvPr/>
        </p:nvGrpSpPr>
        <p:grpSpPr>
          <a:xfrm>
            <a:off x="822537" y="3396496"/>
            <a:ext cx="4424223" cy="3672424"/>
            <a:chOff x="1255926" y="2843177"/>
            <a:chExt cx="5273463" cy="4377354"/>
          </a:xfrm>
        </p:grpSpPr>
        <p:pic>
          <p:nvPicPr>
            <p:cNvPr id="7" name="Grafik 6">
              <a:extLst>
                <a:ext uri="{FF2B5EF4-FFF2-40B4-BE49-F238E27FC236}">
                  <a16:creationId xmlns:a16="http://schemas.microsoft.com/office/drawing/2014/main" id="{241D7830-939D-76D6-7D91-A13CBBB0D70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362" r="-107"/>
            <a:stretch/>
          </p:blipFill>
          <p:spPr>
            <a:xfrm>
              <a:off x="1621151" y="3009660"/>
              <a:ext cx="4548989" cy="2778511"/>
            </a:xfrm>
            <a:prstGeom prst="rect">
              <a:avLst/>
            </a:prstGeom>
          </p:spPr>
        </p:pic>
        <p:pic>
          <p:nvPicPr>
            <p:cNvPr id="8" name="Grafik 7">
              <a:extLst>
                <a:ext uri="{FF2B5EF4-FFF2-40B4-BE49-F238E27FC236}">
                  <a16:creationId xmlns:a16="http://schemas.microsoft.com/office/drawing/2014/main" id="{53895813-84AB-2676-CFB9-D945CAC88E2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255926" y="2843177"/>
              <a:ext cx="5273463" cy="4377354"/>
            </a:xfrm>
            <a:prstGeom prst="rect">
              <a:avLst/>
            </a:prstGeom>
          </p:spPr>
        </p:pic>
      </p:grpSp>
      <p:pic>
        <p:nvPicPr>
          <p:cNvPr id="13" name="Grafik 12">
            <a:extLst>
              <a:ext uri="{FF2B5EF4-FFF2-40B4-BE49-F238E27FC236}">
                <a16:creationId xmlns:a16="http://schemas.microsoft.com/office/drawing/2014/main" id="{BDDDAE9B-B719-9EC4-1525-36D99DD57D18}"/>
              </a:ext>
            </a:extLst>
          </p:cNvPr>
          <p:cNvPicPr>
            <a:picLocks noChangeAspect="1"/>
          </p:cNvPicPr>
          <p:nvPr/>
        </p:nvPicPr>
        <p:blipFill>
          <a:blip r:embed="rId5" cstate="hqprint">
            <a:extLst>
              <a:ext uri="{28A0092B-C50C-407E-A947-70E740481C1C}">
                <a14:useLocalDpi xmlns:a14="http://schemas.microsoft.com/office/drawing/2010/main"/>
              </a:ext>
            </a:extLst>
          </a:blip>
          <a:srcRect/>
          <a:stretch/>
        </p:blipFill>
        <p:spPr>
          <a:xfrm>
            <a:off x="5258898" y="3521613"/>
            <a:ext cx="3905111" cy="2196624"/>
          </a:xfrm>
          <a:prstGeom prst="rect">
            <a:avLst/>
          </a:prstGeom>
        </p:spPr>
      </p:pic>
      <p:grpSp>
        <p:nvGrpSpPr>
          <p:cNvPr id="16" name="Gruppieren 15">
            <a:extLst>
              <a:ext uri="{FF2B5EF4-FFF2-40B4-BE49-F238E27FC236}">
                <a16:creationId xmlns:a16="http://schemas.microsoft.com/office/drawing/2014/main" id="{7C0EFE5A-030E-4935-1DB9-9E7F1E556650}"/>
              </a:ext>
            </a:extLst>
          </p:cNvPr>
          <p:cNvGrpSpPr/>
          <p:nvPr/>
        </p:nvGrpSpPr>
        <p:grpSpPr>
          <a:xfrm>
            <a:off x="6940402" y="4362874"/>
            <a:ext cx="535459" cy="535459"/>
            <a:chOff x="7578810" y="4697498"/>
            <a:chExt cx="535459" cy="535459"/>
          </a:xfrm>
        </p:grpSpPr>
        <p:sp>
          <p:nvSpPr>
            <p:cNvPr id="14" name="Dreieck 13">
              <a:extLst>
                <a:ext uri="{FF2B5EF4-FFF2-40B4-BE49-F238E27FC236}">
                  <a16:creationId xmlns:a16="http://schemas.microsoft.com/office/drawing/2014/main" id="{B8010612-249B-3C1C-DCD9-DE26134DF620}"/>
                </a:ext>
              </a:extLst>
            </p:cNvPr>
            <p:cNvSpPr/>
            <p:nvPr/>
          </p:nvSpPr>
          <p:spPr>
            <a:xfrm rot="5400000">
              <a:off x="7742233" y="4846901"/>
              <a:ext cx="274516" cy="236652"/>
            </a:xfrm>
            <a:prstGeom prst="triangl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b="1" dirty="0">
                <a:latin typeface="Open Sans" panose="020B0606030504020204" pitchFamily="34" charset="0"/>
              </a:endParaRPr>
            </a:p>
          </p:txBody>
        </p:sp>
        <p:sp>
          <p:nvSpPr>
            <p:cNvPr id="15" name="Oval 14">
              <a:extLst>
                <a:ext uri="{FF2B5EF4-FFF2-40B4-BE49-F238E27FC236}">
                  <a16:creationId xmlns:a16="http://schemas.microsoft.com/office/drawing/2014/main" id="{96F26CAD-8AAB-7CA4-EBEA-802992B98597}"/>
                </a:ext>
              </a:extLst>
            </p:cNvPr>
            <p:cNvSpPr/>
            <p:nvPr/>
          </p:nvSpPr>
          <p:spPr>
            <a:xfrm>
              <a:off x="7578810" y="4697498"/>
              <a:ext cx="535459" cy="535459"/>
            </a:xfrm>
            <a:prstGeom prst="ellipse">
              <a:avLst/>
            </a:prstGeom>
            <a:no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b="1" dirty="0">
                <a:latin typeface="Open Sans" panose="020B0606030504020204" pitchFamily="34" charset="0"/>
              </a:endParaRPr>
            </a:p>
          </p:txBody>
        </p:sp>
      </p:grpSp>
      <p:sp>
        <p:nvSpPr>
          <p:cNvPr id="17" name="Inhaltsplatzhalter 2">
            <a:extLst>
              <a:ext uri="{FF2B5EF4-FFF2-40B4-BE49-F238E27FC236}">
                <a16:creationId xmlns:a16="http://schemas.microsoft.com/office/drawing/2014/main" id="{07A91179-043A-EE53-44E3-701EC31EE65D}"/>
              </a:ext>
            </a:extLst>
          </p:cNvPr>
          <p:cNvSpPr txBox="1">
            <a:spLocks/>
          </p:cNvSpPr>
          <p:nvPr/>
        </p:nvSpPr>
        <p:spPr>
          <a:xfrm>
            <a:off x="5258897" y="5988925"/>
            <a:ext cx="2758051" cy="27135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500" b="0" i="0" kern="1200">
                <a:solidFill>
                  <a:srgbClr val="134F87"/>
                </a:solidFill>
                <a:latin typeface="TheSansB W5 Plain" panose="020B0502050302020203"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200" b="0" i="0" kern="1200">
                <a:solidFill>
                  <a:srgbClr val="134F87"/>
                </a:solidFill>
                <a:latin typeface="TheSansB W5 Plain" panose="020B0502050302020203" pitchFamily="34"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rgbClr val="134F87"/>
                </a:solidFill>
                <a:latin typeface="TheSansB W5 Plain" panose="020B0502050302020203" pitchFamily="34"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700" b="0" i="0" kern="1200">
                <a:solidFill>
                  <a:srgbClr val="134F87"/>
                </a:solidFill>
                <a:latin typeface="TheSansB W5 Plain" panose="020B0502050302020203" pitchFamily="34"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700" b="0" i="0" kern="1200">
                <a:solidFill>
                  <a:srgbClr val="134F87"/>
                </a:solidFill>
                <a:latin typeface="TheSansB W5 Plain" panose="020B0502050302020203"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de-DE" sz="1000" b="1" dirty="0">
                <a:latin typeface="Open Sans" panose="020B0606030504020204" pitchFamily="34" charset="0"/>
              </a:rPr>
              <a:t>Imagefilm „Frauen im Handwerk“</a:t>
            </a:r>
            <a:endParaRPr lang="de-DE" sz="1000" b="1" dirty="0">
              <a:solidFill>
                <a:srgbClr val="008AD1"/>
              </a:solidFill>
              <a:highlight>
                <a:srgbClr val="F4E250"/>
              </a:highlight>
              <a:latin typeface="Open Sans" panose="020B0606030504020204" pitchFamily="34" charset="0"/>
            </a:endParaRPr>
          </a:p>
        </p:txBody>
      </p:sp>
      <p:pic>
        <p:nvPicPr>
          <p:cNvPr id="10" name="Grafik 9">
            <a:extLst>
              <a:ext uri="{FF2B5EF4-FFF2-40B4-BE49-F238E27FC236}">
                <a16:creationId xmlns:a16="http://schemas.microsoft.com/office/drawing/2014/main" id="{ED461BBB-0DDA-8880-3CB6-CF6EB43484E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346364" y="3513145"/>
            <a:ext cx="3937002" cy="2205092"/>
          </a:xfrm>
          <a:prstGeom prst="rect">
            <a:avLst/>
          </a:prstGeom>
        </p:spPr>
      </p:pic>
      <p:sp>
        <p:nvSpPr>
          <p:cNvPr id="12" name="Inhaltsplatzhalter 2">
            <a:extLst>
              <a:ext uri="{FF2B5EF4-FFF2-40B4-BE49-F238E27FC236}">
                <a16:creationId xmlns:a16="http://schemas.microsoft.com/office/drawing/2014/main" id="{CF5B9C83-662C-9B1D-EB23-41D35C9BFE5B}"/>
              </a:ext>
            </a:extLst>
          </p:cNvPr>
          <p:cNvSpPr txBox="1">
            <a:spLocks/>
          </p:cNvSpPr>
          <p:nvPr/>
        </p:nvSpPr>
        <p:spPr>
          <a:xfrm>
            <a:off x="9386054" y="5988925"/>
            <a:ext cx="2650001" cy="27103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500" b="0" i="0" kern="1200">
                <a:solidFill>
                  <a:srgbClr val="134F87"/>
                </a:solidFill>
                <a:latin typeface="TheSansB W5 Plain" panose="020B0502050302020203"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200" b="0" i="0" kern="1200">
                <a:solidFill>
                  <a:srgbClr val="134F87"/>
                </a:solidFill>
                <a:latin typeface="TheSansB W5 Plain" panose="020B0502050302020203" pitchFamily="34"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rgbClr val="134F87"/>
                </a:solidFill>
                <a:latin typeface="TheSansB W5 Plain" panose="020B0502050302020203" pitchFamily="34"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700" b="0" i="0" kern="1200">
                <a:solidFill>
                  <a:srgbClr val="134F87"/>
                </a:solidFill>
                <a:latin typeface="TheSansB W5 Plain" panose="020B0502050302020203" pitchFamily="34"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700" b="0" i="0" kern="1200">
                <a:solidFill>
                  <a:srgbClr val="134F87"/>
                </a:solidFill>
                <a:latin typeface="TheSansB W5 Plain" panose="020B0502050302020203"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de-DE" sz="1000" b="1" dirty="0">
                <a:latin typeface="Open Sans" panose="020B0606030504020204" pitchFamily="34" charset="0"/>
              </a:rPr>
              <a:t>Imagefilm „Ausbildung im Handwerk“</a:t>
            </a:r>
            <a:endParaRPr lang="de-DE" sz="1000" b="1" dirty="0">
              <a:solidFill>
                <a:srgbClr val="008AD1"/>
              </a:solidFill>
              <a:highlight>
                <a:srgbClr val="F4E250"/>
              </a:highlight>
              <a:latin typeface="Open Sans" panose="020B0606030504020204" pitchFamily="34" charset="0"/>
            </a:endParaRPr>
          </a:p>
        </p:txBody>
      </p:sp>
      <p:sp>
        <p:nvSpPr>
          <p:cNvPr id="21" name="Rechteck 20">
            <a:extLst>
              <a:ext uri="{FF2B5EF4-FFF2-40B4-BE49-F238E27FC236}">
                <a16:creationId xmlns:a16="http://schemas.microsoft.com/office/drawing/2014/main" id="{542DE785-1218-924A-E04F-7CF9D73AD844}"/>
              </a:ext>
            </a:extLst>
          </p:cNvPr>
          <p:cNvSpPr/>
          <p:nvPr/>
        </p:nvSpPr>
        <p:spPr>
          <a:xfrm>
            <a:off x="9505507" y="1722474"/>
            <a:ext cx="2686493" cy="16601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8" name="Grafik 17">
            <a:extLst>
              <a:ext uri="{FF2B5EF4-FFF2-40B4-BE49-F238E27FC236}">
                <a16:creationId xmlns:a16="http://schemas.microsoft.com/office/drawing/2014/main" id="{360CBA96-BC00-7D1B-D917-C0241101BDD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527890" y="1928822"/>
            <a:ext cx="2346506" cy="632481"/>
          </a:xfrm>
          <a:prstGeom prst="rect">
            <a:avLst/>
          </a:prstGeom>
        </p:spPr>
      </p:pic>
      <p:grpSp>
        <p:nvGrpSpPr>
          <p:cNvPr id="6" name="Gruppieren 5">
            <a:extLst>
              <a:ext uri="{FF2B5EF4-FFF2-40B4-BE49-F238E27FC236}">
                <a16:creationId xmlns:a16="http://schemas.microsoft.com/office/drawing/2014/main" id="{2BCB106F-32A5-D05B-21BC-9B3AB67A4E21}"/>
              </a:ext>
            </a:extLst>
          </p:cNvPr>
          <p:cNvGrpSpPr/>
          <p:nvPr/>
        </p:nvGrpSpPr>
        <p:grpSpPr>
          <a:xfrm>
            <a:off x="11047135" y="4362874"/>
            <a:ext cx="535459" cy="535459"/>
            <a:chOff x="7578810" y="4697498"/>
            <a:chExt cx="535459" cy="535459"/>
          </a:xfrm>
        </p:grpSpPr>
        <p:sp>
          <p:nvSpPr>
            <p:cNvPr id="19" name="Dreieck 18">
              <a:extLst>
                <a:ext uri="{FF2B5EF4-FFF2-40B4-BE49-F238E27FC236}">
                  <a16:creationId xmlns:a16="http://schemas.microsoft.com/office/drawing/2014/main" id="{B153E05D-8C48-81F2-F40D-ABF06578283B}"/>
                </a:ext>
              </a:extLst>
            </p:cNvPr>
            <p:cNvSpPr/>
            <p:nvPr/>
          </p:nvSpPr>
          <p:spPr>
            <a:xfrm rot="5400000">
              <a:off x="7742233" y="4846901"/>
              <a:ext cx="274516" cy="236652"/>
            </a:xfrm>
            <a:prstGeom prst="triangl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b="1" dirty="0">
                <a:latin typeface="Open Sans" panose="020B0606030504020204" pitchFamily="34" charset="0"/>
              </a:endParaRPr>
            </a:p>
          </p:txBody>
        </p:sp>
        <p:sp>
          <p:nvSpPr>
            <p:cNvPr id="20" name="Oval 19">
              <a:extLst>
                <a:ext uri="{FF2B5EF4-FFF2-40B4-BE49-F238E27FC236}">
                  <a16:creationId xmlns:a16="http://schemas.microsoft.com/office/drawing/2014/main" id="{FC3721C6-58EA-8B98-D5AD-6D2082F257E3}"/>
                </a:ext>
              </a:extLst>
            </p:cNvPr>
            <p:cNvSpPr/>
            <p:nvPr/>
          </p:nvSpPr>
          <p:spPr>
            <a:xfrm>
              <a:off x="7578810" y="4697498"/>
              <a:ext cx="535459" cy="535459"/>
            </a:xfrm>
            <a:prstGeom prst="ellipse">
              <a:avLst/>
            </a:prstGeom>
            <a:no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b="1" dirty="0">
                <a:latin typeface="Open Sans" panose="020B0606030504020204" pitchFamily="34" charset="0"/>
              </a:endParaRPr>
            </a:p>
          </p:txBody>
        </p:sp>
      </p:grpSp>
    </p:spTree>
    <p:extLst>
      <p:ext uri="{BB962C8B-B14F-4D97-AF65-F5344CB8AC3E}">
        <p14:creationId xmlns:p14="http://schemas.microsoft.com/office/powerpoint/2010/main" val="37902083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Grafik 28">
            <a:extLst>
              <a:ext uri="{FF2B5EF4-FFF2-40B4-BE49-F238E27FC236}">
                <a16:creationId xmlns:a16="http://schemas.microsoft.com/office/drawing/2014/main" id="{ECD3BCC6-960A-BCC0-E195-0A6B38CBB37D}"/>
              </a:ext>
            </a:extLst>
          </p:cNvPr>
          <p:cNvPicPr>
            <a:picLocks noChangeAspect="1"/>
          </p:cNvPicPr>
          <p:nvPr/>
        </p:nvPicPr>
        <p:blipFill>
          <a:blip r:embed="rId3"/>
          <a:stretch>
            <a:fillRect/>
          </a:stretch>
        </p:blipFill>
        <p:spPr>
          <a:xfrm rot="853083">
            <a:off x="10154112" y="3333866"/>
            <a:ext cx="1857528" cy="2620937"/>
          </a:xfrm>
          <a:prstGeom prst="rect">
            <a:avLst/>
          </a:prstGeom>
          <a:effectLst>
            <a:outerShdw blurRad="254000" dist="101600" dir="2700000" algn="ctr" rotWithShape="0">
              <a:srgbClr val="000000">
                <a:alpha val="40000"/>
              </a:srgbClr>
            </a:outerShdw>
          </a:effectLst>
        </p:spPr>
      </p:pic>
      <p:pic>
        <p:nvPicPr>
          <p:cNvPr id="21" name="Grafik 20">
            <a:extLst>
              <a:ext uri="{FF2B5EF4-FFF2-40B4-BE49-F238E27FC236}">
                <a16:creationId xmlns:a16="http://schemas.microsoft.com/office/drawing/2014/main" id="{AE3040C7-035D-DCDB-8DB1-8954258A03BE}"/>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rot="21370646">
            <a:off x="7030767" y="1476000"/>
            <a:ext cx="1205116" cy="2649706"/>
          </a:xfrm>
          <a:prstGeom prst="rect">
            <a:avLst/>
          </a:prstGeom>
          <a:effectLst>
            <a:outerShdw blurRad="254000" dist="101600" dir="2700000" algn="ctr" rotWithShape="0">
              <a:srgbClr val="000000">
                <a:alpha val="40000"/>
              </a:srgbClr>
            </a:outerShdw>
          </a:effectLst>
        </p:spPr>
      </p:pic>
      <p:pic>
        <p:nvPicPr>
          <p:cNvPr id="20" name="Grafik 19">
            <a:extLst>
              <a:ext uri="{FF2B5EF4-FFF2-40B4-BE49-F238E27FC236}">
                <a16:creationId xmlns:a16="http://schemas.microsoft.com/office/drawing/2014/main" id="{4618FBB4-803C-929B-B607-C0CC1275B97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656021">
            <a:off x="8040642" y="1452244"/>
            <a:ext cx="2511653" cy="2649706"/>
          </a:xfrm>
          <a:prstGeom prst="rect">
            <a:avLst/>
          </a:prstGeom>
          <a:effectLst>
            <a:outerShdw blurRad="254000" dist="101600" dir="2700000" algn="ctr" rotWithShape="0">
              <a:srgbClr val="000000">
                <a:alpha val="40000"/>
              </a:srgbClr>
            </a:outerShdw>
          </a:effectLst>
        </p:spPr>
      </p:pic>
      <p:pic>
        <p:nvPicPr>
          <p:cNvPr id="18" name="Grafik 17">
            <a:extLst>
              <a:ext uri="{FF2B5EF4-FFF2-40B4-BE49-F238E27FC236}">
                <a16:creationId xmlns:a16="http://schemas.microsoft.com/office/drawing/2014/main" id="{EBC62273-DB43-35F4-4E84-8B83B172B0AA}"/>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rot="21388916">
            <a:off x="10062997" y="1345105"/>
            <a:ext cx="1241842" cy="2649707"/>
          </a:xfrm>
          <a:prstGeom prst="rect">
            <a:avLst/>
          </a:prstGeom>
          <a:effectLst>
            <a:outerShdw blurRad="254000" dist="101600" dir="2700000" algn="ctr" rotWithShape="0">
              <a:srgbClr val="000000">
                <a:alpha val="40000"/>
              </a:srgbClr>
            </a:outerShdw>
          </a:effectLst>
        </p:spPr>
      </p:pic>
      <p:grpSp>
        <p:nvGrpSpPr>
          <p:cNvPr id="30" name="Gruppieren 29">
            <a:extLst>
              <a:ext uri="{FF2B5EF4-FFF2-40B4-BE49-F238E27FC236}">
                <a16:creationId xmlns:a16="http://schemas.microsoft.com/office/drawing/2014/main" id="{5D95B961-C815-2799-08D1-99C5EB1C5F9E}"/>
              </a:ext>
            </a:extLst>
          </p:cNvPr>
          <p:cNvGrpSpPr/>
          <p:nvPr/>
        </p:nvGrpSpPr>
        <p:grpSpPr>
          <a:xfrm>
            <a:off x="5691294" y="2712780"/>
            <a:ext cx="4829334" cy="4008695"/>
            <a:chOff x="5627497" y="2801987"/>
            <a:chExt cx="5273463" cy="4377354"/>
          </a:xfrm>
        </p:grpSpPr>
        <p:pic>
          <p:nvPicPr>
            <p:cNvPr id="23" name="Grafik 22">
              <a:extLst>
                <a:ext uri="{FF2B5EF4-FFF2-40B4-BE49-F238E27FC236}">
                  <a16:creationId xmlns:a16="http://schemas.microsoft.com/office/drawing/2014/main" id="{C0028008-9C73-0ACB-FA6F-98F228B73207}"/>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t="-32"/>
            <a:stretch/>
          </p:blipFill>
          <p:spPr>
            <a:xfrm>
              <a:off x="6003999" y="2977467"/>
              <a:ext cx="4526535" cy="2679567"/>
            </a:xfrm>
            <a:prstGeom prst="rect">
              <a:avLst/>
            </a:prstGeom>
          </p:spPr>
        </p:pic>
        <p:pic>
          <p:nvPicPr>
            <p:cNvPr id="24" name="Grafik 23">
              <a:extLst>
                <a:ext uri="{FF2B5EF4-FFF2-40B4-BE49-F238E27FC236}">
                  <a16:creationId xmlns:a16="http://schemas.microsoft.com/office/drawing/2014/main" id="{D4645DEC-A570-051F-198D-6BD0A8C321BE}"/>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5627497" y="2801987"/>
              <a:ext cx="5273463" cy="4377354"/>
            </a:xfrm>
            <a:prstGeom prst="rect">
              <a:avLst/>
            </a:prstGeom>
          </p:spPr>
        </p:pic>
      </p:grpSp>
      <p:sp>
        <p:nvSpPr>
          <p:cNvPr id="2" name="Foliennummernplatzhalter 1">
            <a:extLst>
              <a:ext uri="{FF2B5EF4-FFF2-40B4-BE49-F238E27FC236}">
                <a16:creationId xmlns:a16="http://schemas.microsoft.com/office/drawing/2014/main" id="{C61C9AC5-E5F4-CFE2-A5AA-320A24BF31C5}"/>
              </a:ext>
            </a:extLst>
          </p:cNvPr>
          <p:cNvSpPr>
            <a:spLocks noGrp="1"/>
          </p:cNvSpPr>
          <p:nvPr>
            <p:ph type="sldNum" sz="quarter" idx="12"/>
          </p:nvPr>
        </p:nvSpPr>
        <p:spPr/>
        <p:txBody>
          <a:bodyPr/>
          <a:lstStyle/>
          <a:p>
            <a:fld id="{93DC6226-395D-AF40-A305-C07AD92EDB4D}" type="slidenum">
              <a:rPr lang="de-DE" smtClean="0"/>
              <a:pPr/>
              <a:t>14</a:t>
            </a:fld>
            <a:endParaRPr lang="de-DE" dirty="0"/>
          </a:p>
        </p:txBody>
      </p:sp>
      <p:sp>
        <p:nvSpPr>
          <p:cNvPr id="3" name="Titel 2">
            <a:extLst>
              <a:ext uri="{FF2B5EF4-FFF2-40B4-BE49-F238E27FC236}">
                <a16:creationId xmlns:a16="http://schemas.microsoft.com/office/drawing/2014/main" id="{CFB2E81E-2755-1984-0FA5-31D56718B398}"/>
              </a:ext>
            </a:extLst>
          </p:cNvPr>
          <p:cNvSpPr>
            <a:spLocks noGrp="1"/>
          </p:cNvSpPr>
          <p:nvPr>
            <p:ph type="title"/>
          </p:nvPr>
        </p:nvSpPr>
        <p:spPr>
          <a:xfrm>
            <a:off x="951057" y="509367"/>
            <a:ext cx="8715233" cy="568030"/>
          </a:xfrm>
        </p:spPr>
        <p:txBody>
          <a:bodyPr>
            <a:normAutofit fontScale="90000"/>
          </a:bodyPr>
          <a:lstStyle/>
          <a:p>
            <a:r>
              <a:rPr lang="de-DE" dirty="0"/>
              <a:t>Die Ehrenamtsakademie für das Handwerk </a:t>
            </a:r>
            <a:br>
              <a:rPr lang="de-DE" dirty="0"/>
            </a:br>
            <a:r>
              <a:rPr lang="de-DE" dirty="0"/>
              <a:t>in Baden-Württemberg</a:t>
            </a:r>
          </a:p>
        </p:txBody>
      </p:sp>
      <p:pic>
        <p:nvPicPr>
          <p:cNvPr id="10" name="Grafik 9">
            <a:extLst>
              <a:ext uri="{FF2B5EF4-FFF2-40B4-BE49-F238E27FC236}">
                <a16:creationId xmlns:a16="http://schemas.microsoft.com/office/drawing/2014/main" id="{6457879F-3A00-BEEA-71C9-7CC185D4113E}"/>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6943783" y="6190315"/>
            <a:ext cx="793586" cy="275421"/>
          </a:xfrm>
          <a:prstGeom prst="rect">
            <a:avLst/>
          </a:prstGeom>
        </p:spPr>
      </p:pic>
      <p:sp>
        <p:nvSpPr>
          <p:cNvPr id="13" name="Inhaltsplatzhalter 2">
            <a:extLst>
              <a:ext uri="{FF2B5EF4-FFF2-40B4-BE49-F238E27FC236}">
                <a16:creationId xmlns:a16="http://schemas.microsoft.com/office/drawing/2014/main" id="{E95CE4DA-FA41-1FA8-7E97-5F24181EE4DA}"/>
              </a:ext>
            </a:extLst>
          </p:cNvPr>
          <p:cNvSpPr txBox="1">
            <a:spLocks/>
          </p:cNvSpPr>
          <p:nvPr/>
        </p:nvSpPr>
        <p:spPr>
          <a:xfrm>
            <a:off x="936062" y="1272450"/>
            <a:ext cx="5668492" cy="217788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500" b="0" i="0" kern="1200">
                <a:solidFill>
                  <a:srgbClr val="134F87"/>
                </a:solidFill>
                <a:latin typeface="TheSansB W5 Plain" panose="020B0502050302020203"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200" b="0" i="0" kern="1200">
                <a:solidFill>
                  <a:srgbClr val="134F87"/>
                </a:solidFill>
                <a:latin typeface="TheSansB W5 Plain" panose="020B0502050302020203" pitchFamily="34"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rgbClr val="134F87"/>
                </a:solidFill>
                <a:latin typeface="TheSansB W5 Plain" panose="020B0502050302020203" pitchFamily="34"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700" b="0" i="0" kern="1200">
                <a:solidFill>
                  <a:srgbClr val="134F87"/>
                </a:solidFill>
                <a:latin typeface="TheSansB W5 Plain" panose="020B0502050302020203" pitchFamily="34"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700" b="0" i="0" kern="1200">
                <a:solidFill>
                  <a:srgbClr val="134F87"/>
                </a:solidFill>
                <a:latin typeface="TheSansB W5 Plain" panose="020B0502050302020203"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de-DE" sz="1200" b="1" dirty="0">
                <a:latin typeface="Open Sans" panose="020B0606030504020204" pitchFamily="34" charset="0"/>
              </a:rPr>
              <a:t>Seminare für alle, die in der handwerklichen Selbstverwaltung ehrenamtlich tätig sind oder sich vorstellen können, dort ein Ehrenamt zu übernehmen. </a:t>
            </a:r>
          </a:p>
          <a:p>
            <a:pPr marL="0" indent="0">
              <a:lnSpc>
                <a:spcPct val="100000"/>
              </a:lnSpc>
              <a:buNone/>
            </a:pPr>
            <a:r>
              <a:rPr lang="de-DE" sz="1200" b="1" dirty="0">
                <a:latin typeface="Open Sans" panose="020B0606030504020204" pitchFamily="34" charset="0"/>
              </a:rPr>
              <a:t>Folgende Seminarthemen werden angeboten:</a:t>
            </a:r>
          </a:p>
          <a:p>
            <a:pPr>
              <a:lnSpc>
                <a:spcPct val="100000"/>
              </a:lnSpc>
            </a:pPr>
            <a:r>
              <a:rPr lang="de-DE" sz="1200" b="1" dirty="0">
                <a:latin typeface="Open Sans" panose="020B0606030504020204" pitchFamily="34" charset="0"/>
              </a:rPr>
              <a:t>Fit fürs Ehrenamt: Einführung ins Ehrenamt im Handwerk</a:t>
            </a:r>
          </a:p>
          <a:p>
            <a:pPr>
              <a:lnSpc>
                <a:spcPct val="100000"/>
              </a:lnSpc>
            </a:pPr>
            <a:r>
              <a:rPr lang="de-DE" sz="1200" b="1" dirty="0">
                <a:latin typeface="Open Sans" panose="020B0606030504020204" pitchFamily="34" charset="0"/>
              </a:rPr>
              <a:t>Rhetorik – Souverän auftreten und reden</a:t>
            </a:r>
          </a:p>
          <a:p>
            <a:pPr>
              <a:lnSpc>
                <a:spcPct val="100000"/>
              </a:lnSpc>
            </a:pPr>
            <a:r>
              <a:rPr lang="de-DE" sz="1200" b="1" dirty="0">
                <a:latin typeface="Open Sans" panose="020B0606030504020204" pitchFamily="34" charset="0"/>
              </a:rPr>
              <a:t>„Wie sag' ich's?“ Gekonnte Kommunikation in Besprechungen, </a:t>
            </a:r>
            <a:br>
              <a:rPr lang="de-DE" sz="1200" b="1" dirty="0">
                <a:latin typeface="Open Sans" panose="020B0606030504020204" pitchFamily="34" charset="0"/>
              </a:rPr>
            </a:br>
            <a:r>
              <a:rPr lang="de-DE" sz="1200" b="1" dirty="0">
                <a:latin typeface="Open Sans" panose="020B0606030504020204" pitchFamily="34" charset="0"/>
              </a:rPr>
              <a:t>Diskussionsrunden und Konflikten</a:t>
            </a:r>
          </a:p>
          <a:p>
            <a:pPr>
              <a:lnSpc>
                <a:spcPct val="100000"/>
              </a:lnSpc>
            </a:pPr>
            <a:r>
              <a:rPr lang="de-DE" sz="1200" b="1" dirty="0">
                <a:latin typeface="Open Sans" panose="020B0606030504020204" pitchFamily="34" charset="0"/>
              </a:rPr>
              <a:t>Akquise und Onboarding neuer Ehrenamtlicher</a:t>
            </a:r>
          </a:p>
        </p:txBody>
      </p:sp>
      <p:sp>
        <p:nvSpPr>
          <p:cNvPr id="4" name="Inhaltsplatzhalter 2">
            <a:extLst>
              <a:ext uri="{FF2B5EF4-FFF2-40B4-BE49-F238E27FC236}">
                <a16:creationId xmlns:a16="http://schemas.microsoft.com/office/drawing/2014/main" id="{378EFB85-1F5C-413E-1BA8-2183BDF5BAB6}"/>
              </a:ext>
            </a:extLst>
          </p:cNvPr>
          <p:cNvSpPr txBox="1">
            <a:spLocks/>
          </p:cNvSpPr>
          <p:nvPr/>
        </p:nvSpPr>
        <p:spPr>
          <a:xfrm>
            <a:off x="949713" y="3645390"/>
            <a:ext cx="2747115" cy="34418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500" b="0" i="0" kern="1200">
                <a:solidFill>
                  <a:srgbClr val="134F87"/>
                </a:solidFill>
                <a:latin typeface="TheSansB W5 Plain" panose="020B0502050302020203"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200" b="0" i="0" kern="1200">
                <a:solidFill>
                  <a:srgbClr val="134F87"/>
                </a:solidFill>
                <a:latin typeface="TheSansB W5 Plain" panose="020B0502050302020203" pitchFamily="34"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rgbClr val="134F87"/>
                </a:solidFill>
                <a:latin typeface="TheSansB W5 Plain" panose="020B0502050302020203" pitchFamily="34"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700" b="0" i="0" kern="1200">
                <a:solidFill>
                  <a:srgbClr val="134F87"/>
                </a:solidFill>
                <a:latin typeface="TheSansB W5 Plain" panose="020B0502050302020203" pitchFamily="34"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700" b="0" i="0" kern="1200">
                <a:solidFill>
                  <a:srgbClr val="134F87"/>
                </a:solidFill>
                <a:latin typeface="TheSansB W5 Plain" panose="020B0502050302020203"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de-DE" sz="1200" b="1" dirty="0" err="1">
                <a:solidFill>
                  <a:srgbClr val="EEA425"/>
                </a:solidFill>
                <a:latin typeface="Open Sans" panose="020B0606030504020204" pitchFamily="34" charset="0"/>
                <a:hlinkClick r:id="rId10">
                  <a:extLst>
                    <a:ext uri="{A12FA001-AC4F-418D-AE19-62706E023703}">
                      <ahyp:hlinkClr xmlns:ahyp="http://schemas.microsoft.com/office/drawing/2018/hyperlinkcolor" val="tx"/>
                    </a:ext>
                  </a:extLst>
                </a:hlinkClick>
              </a:rPr>
              <a:t>www.ehrenamt</a:t>
            </a:r>
            <a:r>
              <a:rPr lang="de-DE" sz="1200" b="1" dirty="0">
                <a:solidFill>
                  <a:srgbClr val="EEA425"/>
                </a:solidFill>
                <a:latin typeface="Open Sans" panose="020B0606030504020204" pitchFamily="34" charset="0"/>
                <a:hlinkClick r:id="rId10">
                  <a:extLst>
                    <a:ext uri="{A12FA001-AC4F-418D-AE19-62706E023703}">
                      <ahyp:hlinkClr xmlns:ahyp="http://schemas.microsoft.com/office/drawing/2018/hyperlinkcolor" val="tx"/>
                    </a:ext>
                  </a:extLst>
                </a:hlinkClick>
              </a:rPr>
              <a:t>-handwerk-</a:t>
            </a:r>
            <a:r>
              <a:rPr lang="de-DE" sz="1200" b="1" dirty="0" err="1">
                <a:solidFill>
                  <a:srgbClr val="EEA425"/>
                </a:solidFill>
                <a:latin typeface="Open Sans" panose="020B0606030504020204" pitchFamily="34" charset="0"/>
                <a:hlinkClick r:id="rId10">
                  <a:extLst>
                    <a:ext uri="{A12FA001-AC4F-418D-AE19-62706E023703}">
                      <ahyp:hlinkClr xmlns:ahyp="http://schemas.microsoft.com/office/drawing/2018/hyperlinkcolor" val="tx"/>
                    </a:ext>
                  </a:extLst>
                </a:hlinkClick>
              </a:rPr>
              <a:t>bw.de</a:t>
            </a:r>
            <a:endParaRPr lang="de-DE" sz="1200" b="1" dirty="0">
              <a:solidFill>
                <a:srgbClr val="EEA425"/>
              </a:solidFill>
              <a:latin typeface="Open Sans" panose="020B0606030504020204" pitchFamily="34" charset="0"/>
            </a:endParaRPr>
          </a:p>
        </p:txBody>
      </p:sp>
      <p:pic>
        <p:nvPicPr>
          <p:cNvPr id="7" name="Grafik 6">
            <a:extLst>
              <a:ext uri="{FF2B5EF4-FFF2-40B4-BE49-F238E27FC236}">
                <a16:creationId xmlns:a16="http://schemas.microsoft.com/office/drawing/2014/main" id="{3F7D326C-A1A4-C44D-37DB-DADC286FA174}"/>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7812150" y="5941293"/>
            <a:ext cx="2170720" cy="715997"/>
          </a:xfrm>
          <a:prstGeom prst="rect">
            <a:avLst/>
          </a:prstGeom>
        </p:spPr>
      </p:pic>
      <p:pic>
        <p:nvPicPr>
          <p:cNvPr id="8" name="Grafik 7">
            <a:extLst>
              <a:ext uri="{FF2B5EF4-FFF2-40B4-BE49-F238E27FC236}">
                <a16:creationId xmlns:a16="http://schemas.microsoft.com/office/drawing/2014/main" id="{05C10B6E-1C3C-EBCF-D109-471FCF320E3D}"/>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10132432" y="6227144"/>
            <a:ext cx="1486882" cy="218773"/>
          </a:xfrm>
          <a:prstGeom prst="rect">
            <a:avLst/>
          </a:prstGeom>
        </p:spPr>
      </p:pic>
      <p:pic>
        <p:nvPicPr>
          <p:cNvPr id="9" name="Grafik 8">
            <a:extLst>
              <a:ext uri="{FF2B5EF4-FFF2-40B4-BE49-F238E27FC236}">
                <a16:creationId xmlns:a16="http://schemas.microsoft.com/office/drawing/2014/main" id="{D3BFC385-5FA7-DD04-1ECC-FE5571658386}"/>
              </a:ext>
            </a:extLst>
          </p:cNvPr>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1021574" y="4031399"/>
            <a:ext cx="3907020" cy="2195745"/>
          </a:xfrm>
          <a:prstGeom prst="rect">
            <a:avLst/>
          </a:prstGeom>
        </p:spPr>
      </p:pic>
      <p:grpSp>
        <p:nvGrpSpPr>
          <p:cNvPr id="11" name="Gruppieren 10">
            <a:extLst>
              <a:ext uri="{FF2B5EF4-FFF2-40B4-BE49-F238E27FC236}">
                <a16:creationId xmlns:a16="http://schemas.microsoft.com/office/drawing/2014/main" id="{FDA4079E-4A4B-C437-D9AE-DFD0CFCFA45A}"/>
              </a:ext>
            </a:extLst>
          </p:cNvPr>
          <p:cNvGrpSpPr/>
          <p:nvPr/>
        </p:nvGrpSpPr>
        <p:grpSpPr>
          <a:xfrm>
            <a:off x="2707354" y="4829611"/>
            <a:ext cx="535459" cy="535459"/>
            <a:chOff x="7578810" y="4697498"/>
            <a:chExt cx="535459" cy="535459"/>
          </a:xfrm>
        </p:grpSpPr>
        <p:sp>
          <p:nvSpPr>
            <p:cNvPr id="12" name="Dreieck 11">
              <a:extLst>
                <a:ext uri="{FF2B5EF4-FFF2-40B4-BE49-F238E27FC236}">
                  <a16:creationId xmlns:a16="http://schemas.microsoft.com/office/drawing/2014/main" id="{22A81AEA-F663-DBA6-0569-19617F1E250A}"/>
                </a:ext>
              </a:extLst>
            </p:cNvPr>
            <p:cNvSpPr/>
            <p:nvPr/>
          </p:nvSpPr>
          <p:spPr>
            <a:xfrm rot="5400000">
              <a:off x="7742233" y="4846901"/>
              <a:ext cx="274516" cy="236652"/>
            </a:xfrm>
            <a:prstGeom prst="triangl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b="1" dirty="0">
                <a:latin typeface="Open Sans" panose="020B0606030504020204" pitchFamily="34" charset="0"/>
              </a:endParaRPr>
            </a:p>
          </p:txBody>
        </p:sp>
        <p:sp>
          <p:nvSpPr>
            <p:cNvPr id="15" name="Oval 14">
              <a:extLst>
                <a:ext uri="{FF2B5EF4-FFF2-40B4-BE49-F238E27FC236}">
                  <a16:creationId xmlns:a16="http://schemas.microsoft.com/office/drawing/2014/main" id="{5F692B79-4DBB-8309-8EE8-E7F6A303BCDD}"/>
                </a:ext>
              </a:extLst>
            </p:cNvPr>
            <p:cNvSpPr/>
            <p:nvPr/>
          </p:nvSpPr>
          <p:spPr>
            <a:xfrm>
              <a:off x="7578810" y="4697498"/>
              <a:ext cx="535459" cy="535459"/>
            </a:xfrm>
            <a:prstGeom prst="ellipse">
              <a:avLst/>
            </a:prstGeom>
            <a:no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b="1" dirty="0">
                <a:latin typeface="Open Sans" panose="020B0606030504020204" pitchFamily="34" charset="0"/>
              </a:endParaRPr>
            </a:p>
          </p:txBody>
        </p:sp>
      </p:grpSp>
      <p:sp>
        <p:nvSpPr>
          <p:cNvPr id="16" name="Inhaltsplatzhalter 2">
            <a:extLst>
              <a:ext uri="{FF2B5EF4-FFF2-40B4-BE49-F238E27FC236}">
                <a16:creationId xmlns:a16="http://schemas.microsoft.com/office/drawing/2014/main" id="{404E9167-9701-E718-52BF-F6F311F2727F}"/>
              </a:ext>
            </a:extLst>
          </p:cNvPr>
          <p:cNvSpPr txBox="1">
            <a:spLocks/>
          </p:cNvSpPr>
          <p:nvPr/>
        </p:nvSpPr>
        <p:spPr>
          <a:xfrm>
            <a:off x="1021573" y="6301289"/>
            <a:ext cx="2882211" cy="22326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500" b="0" i="0" kern="1200">
                <a:solidFill>
                  <a:srgbClr val="134F87"/>
                </a:solidFill>
                <a:latin typeface="TheSansB W5 Plain" panose="020B0502050302020203"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200" b="0" i="0" kern="1200">
                <a:solidFill>
                  <a:srgbClr val="134F87"/>
                </a:solidFill>
                <a:latin typeface="TheSansB W5 Plain" panose="020B0502050302020203" pitchFamily="34"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rgbClr val="134F87"/>
                </a:solidFill>
                <a:latin typeface="TheSansB W5 Plain" panose="020B0502050302020203" pitchFamily="34"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700" b="0" i="0" kern="1200">
                <a:solidFill>
                  <a:srgbClr val="134F87"/>
                </a:solidFill>
                <a:latin typeface="TheSansB W5 Plain" panose="020B0502050302020203" pitchFamily="34"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700" b="0" i="0" kern="1200">
                <a:solidFill>
                  <a:srgbClr val="134F87"/>
                </a:solidFill>
                <a:latin typeface="TheSansB W5 Plain" panose="020B0502050302020203"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de-DE" sz="1000" b="1" dirty="0">
                <a:latin typeface="Open Sans" panose="020B0606030504020204" pitchFamily="34" charset="0"/>
              </a:rPr>
              <a:t>Imagefilm „Ehrenamt im Handwerk“</a:t>
            </a:r>
            <a:endParaRPr lang="de-DE" sz="1000" b="1" dirty="0">
              <a:solidFill>
                <a:srgbClr val="008AD1"/>
              </a:solidFill>
              <a:highlight>
                <a:srgbClr val="F4E250"/>
              </a:highlight>
              <a:latin typeface="Open Sans" panose="020B0606030504020204" pitchFamily="34" charset="0"/>
            </a:endParaRPr>
          </a:p>
        </p:txBody>
      </p:sp>
      <p:sp>
        <p:nvSpPr>
          <p:cNvPr id="14" name="Inhaltsplatzhalter 2">
            <a:extLst>
              <a:ext uri="{FF2B5EF4-FFF2-40B4-BE49-F238E27FC236}">
                <a16:creationId xmlns:a16="http://schemas.microsoft.com/office/drawing/2014/main" id="{44950043-0715-7FCC-FE0E-70EF0E087109}"/>
              </a:ext>
            </a:extLst>
          </p:cNvPr>
          <p:cNvSpPr txBox="1">
            <a:spLocks/>
          </p:cNvSpPr>
          <p:nvPr/>
        </p:nvSpPr>
        <p:spPr>
          <a:xfrm>
            <a:off x="4107513" y="4835205"/>
            <a:ext cx="2693603" cy="988657"/>
          </a:xfrm>
          <a:prstGeom prst="rect">
            <a:avLst/>
          </a:prstGeom>
          <a:solidFill>
            <a:srgbClr val="EEA425"/>
          </a:solidFill>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500" b="0" i="0" kern="1200">
                <a:solidFill>
                  <a:srgbClr val="134F87"/>
                </a:solidFill>
                <a:latin typeface="TheSansB W5 Plain" panose="020B0502050302020203"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200" b="0" i="0" kern="1200">
                <a:solidFill>
                  <a:srgbClr val="134F87"/>
                </a:solidFill>
                <a:latin typeface="TheSansB W5 Plain" panose="020B0502050302020203" pitchFamily="34"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rgbClr val="134F87"/>
                </a:solidFill>
                <a:latin typeface="TheSansB W5 Plain" panose="020B0502050302020203" pitchFamily="34"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700" b="0" i="0" kern="1200">
                <a:solidFill>
                  <a:srgbClr val="134F87"/>
                </a:solidFill>
                <a:latin typeface="TheSansB W5 Plain" panose="020B0502050302020203" pitchFamily="34"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700" b="0" i="0" kern="1200">
                <a:solidFill>
                  <a:srgbClr val="134F87"/>
                </a:solidFill>
                <a:latin typeface="TheSansB W5 Plain" panose="020B0502050302020203"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de-DE" sz="1200" b="1" dirty="0">
                <a:solidFill>
                  <a:schemeClr val="bg1"/>
                </a:solidFill>
                <a:latin typeface="Open Sans" panose="020B0606030504020204" pitchFamily="34" charset="0"/>
              </a:rPr>
              <a:t>Ehrenamt ist Wissen. </a:t>
            </a:r>
            <a:br>
              <a:rPr lang="de-DE" sz="1200" b="1" dirty="0">
                <a:solidFill>
                  <a:schemeClr val="bg1"/>
                </a:solidFill>
                <a:latin typeface="Open Sans" panose="020B0606030504020204" pitchFamily="34" charset="0"/>
              </a:rPr>
            </a:br>
            <a:r>
              <a:rPr lang="de-DE" sz="1200" b="1" dirty="0">
                <a:solidFill>
                  <a:schemeClr val="bg1"/>
                </a:solidFill>
                <a:latin typeface="Open Sans" panose="020B0606030504020204" pitchFamily="34" charset="0"/>
              </a:rPr>
              <a:t>Ehrenamt schafft Gemeinschaft.</a:t>
            </a:r>
            <a:br>
              <a:rPr lang="de-DE" sz="1200" b="1" dirty="0">
                <a:solidFill>
                  <a:schemeClr val="bg1"/>
                </a:solidFill>
                <a:latin typeface="Open Sans" panose="020B0606030504020204" pitchFamily="34" charset="0"/>
              </a:rPr>
            </a:br>
            <a:r>
              <a:rPr lang="de-DE" sz="1200" b="1" dirty="0">
                <a:solidFill>
                  <a:schemeClr val="bg1"/>
                </a:solidFill>
                <a:latin typeface="Open Sans" panose="020B0606030504020204" pitchFamily="34" charset="0"/>
              </a:rPr>
              <a:t>Ehrenamt erhält die Zukunft. </a:t>
            </a:r>
            <a:br>
              <a:rPr lang="de-DE" sz="1200" b="1" dirty="0">
                <a:solidFill>
                  <a:schemeClr val="bg1"/>
                </a:solidFill>
                <a:latin typeface="Open Sans" panose="020B0606030504020204" pitchFamily="34" charset="0"/>
              </a:rPr>
            </a:br>
            <a:r>
              <a:rPr lang="de-DE" sz="1200" b="1" dirty="0">
                <a:solidFill>
                  <a:schemeClr val="bg1"/>
                </a:solidFill>
                <a:latin typeface="Open Sans" panose="020B0606030504020204" pitchFamily="34" charset="0"/>
              </a:rPr>
              <a:t>Ehrenamt hat Qualität.</a:t>
            </a:r>
            <a:endParaRPr lang="de-DE" sz="1200" b="1" dirty="0">
              <a:solidFill>
                <a:schemeClr val="bg1"/>
              </a:solidFill>
              <a:highlight>
                <a:srgbClr val="F4E250"/>
              </a:highlight>
              <a:latin typeface="Open Sans" panose="020B0606030504020204" pitchFamily="34" charset="0"/>
            </a:endParaRPr>
          </a:p>
        </p:txBody>
      </p:sp>
    </p:spTree>
    <p:extLst>
      <p:ext uri="{BB962C8B-B14F-4D97-AF65-F5344CB8AC3E}">
        <p14:creationId xmlns:p14="http://schemas.microsoft.com/office/powerpoint/2010/main" val="21364536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a:extLst>
              <a:ext uri="{FF2B5EF4-FFF2-40B4-BE49-F238E27FC236}">
                <a16:creationId xmlns:a16="http://schemas.microsoft.com/office/drawing/2014/main" id="{1D849074-008F-B0BC-5EE2-CCF8199510C0}"/>
              </a:ext>
            </a:extLst>
          </p:cNvPr>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6242539" y="2015841"/>
            <a:ext cx="5065860" cy="3800676"/>
          </a:xfrm>
          <a:prstGeom prst="rect">
            <a:avLst/>
          </a:prstGeom>
          <a:solidFill>
            <a:schemeClr val="bg2">
              <a:alpha val="58068"/>
            </a:schemeClr>
          </a:solidFill>
        </p:spPr>
      </p:pic>
      <p:sp>
        <p:nvSpPr>
          <p:cNvPr id="2" name="Titel 1">
            <a:extLst>
              <a:ext uri="{FF2B5EF4-FFF2-40B4-BE49-F238E27FC236}">
                <a16:creationId xmlns:a16="http://schemas.microsoft.com/office/drawing/2014/main" id="{7A0EB99D-5689-8633-9074-E04267283AC4}"/>
              </a:ext>
            </a:extLst>
          </p:cNvPr>
          <p:cNvSpPr>
            <a:spLocks noGrp="1"/>
          </p:cNvSpPr>
          <p:nvPr>
            <p:ph type="title"/>
          </p:nvPr>
        </p:nvSpPr>
        <p:spPr>
          <a:xfrm>
            <a:off x="951057" y="509367"/>
            <a:ext cx="6566161" cy="568030"/>
          </a:xfrm>
        </p:spPr>
        <p:txBody>
          <a:bodyPr>
            <a:normAutofit fontScale="90000"/>
          </a:bodyPr>
          <a:lstStyle/>
          <a:p>
            <a:r>
              <a:rPr lang="de-DE" dirty="0"/>
              <a:t>Erfolge – Praxisbeispiel Personalberatung</a:t>
            </a:r>
          </a:p>
        </p:txBody>
      </p:sp>
      <p:sp>
        <p:nvSpPr>
          <p:cNvPr id="3" name="Inhaltsplatzhalter 2">
            <a:extLst>
              <a:ext uri="{FF2B5EF4-FFF2-40B4-BE49-F238E27FC236}">
                <a16:creationId xmlns:a16="http://schemas.microsoft.com/office/drawing/2014/main" id="{433DC47A-F264-75DE-9241-03792860DB15}"/>
              </a:ext>
            </a:extLst>
          </p:cNvPr>
          <p:cNvSpPr>
            <a:spLocks noGrp="1"/>
          </p:cNvSpPr>
          <p:nvPr>
            <p:ph idx="4294967295"/>
          </p:nvPr>
        </p:nvSpPr>
        <p:spPr>
          <a:xfrm>
            <a:off x="951058" y="1236663"/>
            <a:ext cx="9129713" cy="599323"/>
          </a:xfrm>
          <a:ln>
            <a:noFill/>
          </a:ln>
        </p:spPr>
        <p:txBody>
          <a:bodyPr>
            <a:normAutofit fontScale="85000" lnSpcReduction="10000"/>
          </a:bodyPr>
          <a:lstStyle/>
          <a:p>
            <a:pPr marL="0" indent="0">
              <a:lnSpc>
                <a:spcPct val="110000"/>
              </a:lnSpc>
              <a:buNone/>
            </a:pPr>
            <a:r>
              <a:rPr lang="de-DE" sz="1800" dirty="0">
                <a:solidFill>
                  <a:srgbClr val="008AD1"/>
                </a:solidFill>
                <a:highlight>
                  <a:srgbClr val="F4E250"/>
                </a:highlight>
              </a:rPr>
              <a:t>VisMa - Mit dem Visuellen Mitarbeitergespräch steigern Sie schnell die Zufriedenheit </a:t>
            </a:r>
            <a:br>
              <a:rPr lang="de-DE" sz="1800" dirty="0">
                <a:solidFill>
                  <a:srgbClr val="008AD1"/>
                </a:solidFill>
                <a:highlight>
                  <a:srgbClr val="F4E250"/>
                </a:highlight>
              </a:rPr>
            </a:br>
            <a:r>
              <a:rPr lang="de-DE" sz="1800" dirty="0">
                <a:solidFill>
                  <a:srgbClr val="008AD1"/>
                </a:solidFill>
                <a:highlight>
                  <a:srgbClr val="F4E250"/>
                </a:highlight>
              </a:rPr>
              <a:t>und das Engagement Ihrer Beschäftigten, indem Sie ihre Bedürfnisse in den Fokus stellen.</a:t>
            </a:r>
          </a:p>
        </p:txBody>
      </p:sp>
      <p:sp>
        <p:nvSpPr>
          <p:cNvPr id="4" name="Textfeld 3">
            <a:extLst>
              <a:ext uri="{FF2B5EF4-FFF2-40B4-BE49-F238E27FC236}">
                <a16:creationId xmlns:a16="http://schemas.microsoft.com/office/drawing/2014/main" id="{377EB56C-E3D2-8CF5-F7A4-B790A6934F10}"/>
              </a:ext>
            </a:extLst>
          </p:cNvPr>
          <p:cNvSpPr txBox="1"/>
          <p:nvPr/>
        </p:nvSpPr>
        <p:spPr>
          <a:xfrm>
            <a:off x="951058" y="1920181"/>
            <a:ext cx="4514077" cy="3092468"/>
          </a:xfrm>
          <a:prstGeom prst="rect">
            <a:avLst/>
          </a:prstGeom>
          <a:noFill/>
        </p:spPr>
        <p:txBody>
          <a:bodyPr wrap="square" lIns="180000" tIns="180000" rIns="180000" bIns="180000">
            <a:spAutoFit/>
          </a:body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lang="de-DE" sz="1600" b="1" dirty="0">
                <a:solidFill>
                  <a:srgbClr val="134F87"/>
                </a:solidFill>
                <a:latin typeface="Open Sans" panose="020B0606030504020204" pitchFamily="34" charset="0"/>
              </a:rPr>
              <a:t>Wir geben Ihnen die Mittel für ein erfolgreiches Mitarbeitergespräch:</a:t>
            </a:r>
            <a:endParaRPr lang="de-DE" sz="1600" b="1" dirty="0">
              <a:solidFill>
                <a:srgbClr val="073070"/>
              </a:solidFill>
              <a:latin typeface="Open Sans" panose="020B0606030504020204" pitchFamily="34" charset="0"/>
            </a:endParaRPr>
          </a:p>
          <a:p>
            <a:pPr marL="228600" marR="0" lvl="0" indent="-228600" fontAlgn="auto">
              <a:spcBef>
                <a:spcPts val="1000"/>
              </a:spcBef>
              <a:spcAft>
                <a:spcPts val="0"/>
              </a:spcAft>
              <a:buClrTx/>
              <a:buSzTx/>
              <a:buFont typeface="Arial" panose="020B0604020202020204" pitchFamily="34" charset="0"/>
              <a:buChar char="•"/>
              <a:tabLst/>
              <a:defRPr/>
            </a:pPr>
            <a:r>
              <a:rPr lang="de-DE" sz="1400" b="1" dirty="0">
                <a:solidFill>
                  <a:srgbClr val="073070"/>
                </a:solidFill>
                <a:latin typeface="Open Sans" panose="020B0606030504020204" pitchFamily="34" charset="0"/>
              </a:rPr>
              <a:t>10 Karten zu verschiedenen Themenfeldern</a:t>
            </a:r>
          </a:p>
          <a:p>
            <a:pPr marL="228600" marR="0" lvl="0" indent="-228600" fontAlgn="auto">
              <a:spcBef>
                <a:spcPts val="1000"/>
              </a:spcBef>
              <a:spcAft>
                <a:spcPts val="0"/>
              </a:spcAft>
              <a:buClrTx/>
              <a:buSzTx/>
              <a:buFont typeface="Arial" panose="020B0604020202020204" pitchFamily="34" charset="0"/>
              <a:buChar char="•"/>
              <a:tabLst/>
              <a:defRPr/>
            </a:pPr>
            <a:r>
              <a:rPr lang="de-DE" sz="1400" b="1" dirty="0">
                <a:solidFill>
                  <a:srgbClr val="073070"/>
                </a:solidFill>
                <a:latin typeface="Open Sans" panose="020B0606030504020204" pitchFamily="34" charset="0"/>
              </a:rPr>
              <a:t>Skala zur Einordnung der Karten nach Bedeutung und nach Bewertung</a:t>
            </a:r>
          </a:p>
          <a:p>
            <a:pPr marL="228600" marR="0" lvl="0" indent="-228600" fontAlgn="auto">
              <a:spcBef>
                <a:spcPts val="1000"/>
              </a:spcBef>
              <a:spcAft>
                <a:spcPts val="0"/>
              </a:spcAft>
              <a:buClrTx/>
              <a:buSzTx/>
              <a:buFont typeface="Arial" panose="020B0604020202020204" pitchFamily="34" charset="0"/>
              <a:buChar char="•"/>
              <a:tabLst/>
              <a:defRPr/>
            </a:pPr>
            <a:r>
              <a:rPr lang="de-DE" sz="1400" b="1" dirty="0">
                <a:solidFill>
                  <a:srgbClr val="073070"/>
                </a:solidFill>
                <a:latin typeface="Open Sans" panose="020B0606030504020204" pitchFamily="34" charset="0"/>
              </a:rPr>
              <a:t>Maßnahmenplan für vereinbarte Maßnahmen zwischen Mitarbeiter und Führungskraft</a:t>
            </a:r>
          </a:p>
          <a:p>
            <a:pPr marL="228600" marR="0" lvl="0" indent="-228600" fontAlgn="auto">
              <a:spcBef>
                <a:spcPts val="1000"/>
              </a:spcBef>
              <a:spcAft>
                <a:spcPts val="0"/>
              </a:spcAft>
              <a:buClrTx/>
              <a:buSzTx/>
              <a:buFont typeface="Arial" panose="020B0604020202020204" pitchFamily="34" charset="0"/>
              <a:buChar char="•"/>
              <a:tabLst/>
              <a:defRPr/>
            </a:pPr>
            <a:r>
              <a:rPr lang="de-DE" sz="1400" b="1" dirty="0">
                <a:solidFill>
                  <a:srgbClr val="073070"/>
                </a:solidFill>
                <a:latin typeface="Open Sans" panose="020B0606030504020204" pitchFamily="34" charset="0"/>
              </a:rPr>
              <a:t>Auswertungstabelle, um Ergebnisse und Vergleiche festzuhalten</a:t>
            </a:r>
          </a:p>
        </p:txBody>
      </p:sp>
      <p:pic>
        <p:nvPicPr>
          <p:cNvPr id="5" name="Grafik 4" descr="Ein Bild, das Text, Bildschirm, dunkel enthält.&#10;&#10;Automatisch generierte Beschreibung">
            <a:extLst>
              <a:ext uri="{FF2B5EF4-FFF2-40B4-BE49-F238E27FC236}">
                <a16:creationId xmlns:a16="http://schemas.microsoft.com/office/drawing/2014/main" id="{FE39303F-912E-69A2-94D3-DA57EBB017E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444350" y="2960276"/>
            <a:ext cx="3145779" cy="3711688"/>
          </a:xfrm>
          <a:prstGeom prst="rect">
            <a:avLst/>
          </a:prstGeom>
          <a:ln>
            <a:noFill/>
          </a:ln>
          <a:effectLst>
            <a:outerShdw blurRad="212628" dist="68215" algn="tl" rotWithShape="0">
              <a:srgbClr val="000000">
                <a:alpha val="53131"/>
              </a:srgbClr>
            </a:outerShdw>
          </a:effectLst>
        </p:spPr>
      </p:pic>
      <p:pic>
        <p:nvPicPr>
          <p:cNvPr id="6" name="Grafik 5">
            <a:extLst>
              <a:ext uri="{FF2B5EF4-FFF2-40B4-BE49-F238E27FC236}">
                <a16:creationId xmlns:a16="http://schemas.microsoft.com/office/drawing/2014/main" id="{14B6F4A2-C63D-1DC5-12B9-46BDAF2277E0}"/>
              </a:ext>
            </a:extLst>
          </p:cNvPr>
          <p:cNvPicPr>
            <a:picLocks noChangeAspect="1"/>
          </p:cNvPicPr>
          <p:nvPr/>
        </p:nvPicPr>
        <p:blipFill>
          <a:blip r:embed="rId4"/>
          <a:stretch>
            <a:fillRect/>
          </a:stretch>
        </p:blipFill>
        <p:spPr>
          <a:xfrm>
            <a:off x="1700459" y="5512861"/>
            <a:ext cx="787400" cy="774700"/>
          </a:xfrm>
          <a:prstGeom prst="rect">
            <a:avLst/>
          </a:prstGeom>
        </p:spPr>
      </p:pic>
      <p:pic>
        <p:nvPicPr>
          <p:cNvPr id="7" name="Grafik 6">
            <a:extLst>
              <a:ext uri="{FF2B5EF4-FFF2-40B4-BE49-F238E27FC236}">
                <a16:creationId xmlns:a16="http://schemas.microsoft.com/office/drawing/2014/main" id="{D653F479-D85D-D7DE-2BCC-3A8899FE8083}"/>
              </a:ext>
            </a:extLst>
          </p:cNvPr>
          <p:cNvPicPr>
            <a:picLocks noChangeAspect="1"/>
          </p:cNvPicPr>
          <p:nvPr/>
        </p:nvPicPr>
        <p:blipFill>
          <a:blip r:embed="rId5"/>
          <a:stretch>
            <a:fillRect/>
          </a:stretch>
        </p:blipFill>
        <p:spPr>
          <a:xfrm>
            <a:off x="2187390" y="4941361"/>
            <a:ext cx="787400" cy="571500"/>
          </a:xfrm>
          <a:prstGeom prst="rect">
            <a:avLst/>
          </a:prstGeom>
        </p:spPr>
      </p:pic>
      <p:pic>
        <p:nvPicPr>
          <p:cNvPr id="8" name="Grafik 7">
            <a:extLst>
              <a:ext uri="{FF2B5EF4-FFF2-40B4-BE49-F238E27FC236}">
                <a16:creationId xmlns:a16="http://schemas.microsoft.com/office/drawing/2014/main" id="{BCA8D1AF-7FD8-1BC3-E67F-C874D4AB7E97}"/>
              </a:ext>
            </a:extLst>
          </p:cNvPr>
          <p:cNvPicPr>
            <a:picLocks noChangeAspect="1"/>
          </p:cNvPicPr>
          <p:nvPr/>
        </p:nvPicPr>
        <p:blipFill>
          <a:blip r:embed="rId6"/>
          <a:stretch>
            <a:fillRect/>
          </a:stretch>
        </p:blipFill>
        <p:spPr>
          <a:xfrm>
            <a:off x="2673045" y="5614461"/>
            <a:ext cx="444500" cy="571500"/>
          </a:xfrm>
          <a:prstGeom prst="rect">
            <a:avLst/>
          </a:prstGeom>
        </p:spPr>
      </p:pic>
    </p:spTree>
    <p:extLst>
      <p:ext uri="{BB962C8B-B14F-4D97-AF65-F5344CB8AC3E}">
        <p14:creationId xmlns:p14="http://schemas.microsoft.com/office/powerpoint/2010/main" val="31838736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A0EB99D-5689-8633-9074-E04267283AC4}"/>
              </a:ext>
            </a:extLst>
          </p:cNvPr>
          <p:cNvSpPr>
            <a:spLocks noGrp="1"/>
          </p:cNvSpPr>
          <p:nvPr>
            <p:ph type="title"/>
          </p:nvPr>
        </p:nvSpPr>
        <p:spPr/>
        <p:txBody>
          <a:bodyPr>
            <a:normAutofit fontScale="90000"/>
          </a:bodyPr>
          <a:lstStyle/>
          <a:p>
            <a:r>
              <a:rPr lang="de-DE" dirty="0"/>
              <a:t>Erfolge – Praxisbeispiel „Erfa-Gruppe“</a:t>
            </a:r>
          </a:p>
        </p:txBody>
      </p:sp>
      <p:pic>
        <p:nvPicPr>
          <p:cNvPr id="4" name="Grafik 3">
            <a:extLst>
              <a:ext uri="{FF2B5EF4-FFF2-40B4-BE49-F238E27FC236}">
                <a16:creationId xmlns:a16="http://schemas.microsoft.com/office/drawing/2014/main" id="{9FC8033C-B9CC-7551-94E0-2F98B6A26DD5}"/>
              </a:ext>
            </a:extLst>
          </p:cNvPr>
          <p:cNvPicPr>
            <a:picLocks noChangeAspect="1"/>
          </p:cNvPicPr>
          <p:nvPr/>
        </p:nvPicPr>
        <p:blipFill>
          <a:blip r:embed="rId2"/>
          <a:stretch>
            <a:fillRect/>
          </a:stretch>
        </p:blipFill>
        <p:spPr>
          <a:xfrm>
            <a:off x="999259" y="1847234"/>
            <a:ext cx="5376141" cy="3072081"/>
          </a:xfrm>
          <a:prstGeom prst="rect">
            <a:avLst/>
          </a:prstGeom>
          <a:effectLst>
            <a:outerShdw blurRad="254000" dist="190500" dir="2700000" algn="ctr" rotWithShape="0">
              <a:srgbClr val="000000">
                <a:alpha val="40000"/>
              </a:srgbClr>
            </a:outerShdw>
          </a:effectLst>
        </p:spPr>
      </p:pic>
      <p:sp>
        <p:nvSpPr>
          <p:cNvPr id="5" name="Inhaltsplatzhalter 4">
            <a:extLst>
              <a:ext uri="{FF2B5EF4-FFF2-40B4-BE49-F238E27FC236}">
                <a16:creationId xmlns:a16="http://schemas.microsoft.com/office/drawing/2014/main" id="{D9221B95-79AA-F14B-4328-B94C4D1559F9}"/>
              </a:ext>
            </a:extLst>
          </p:cNvPr>
          <p:cNvSpPr>
            <a:spLocks noGrp="1"/>
          </p:cNvSpPr>
          <p:nvPr>
            <p:ph idx="13"/>
          </p:nvPr>
        </p:nvSpPr>
        <p:spPr>
          <a:xfrm>
            <a:off x="964503" y="1236884"/>
            <a:ext cx="9416185" cy="387979"/>
          </a:xfrm>
        </p:spPr>
        <p:txBody>
          <a:bodyPr>
            <a:normAutofit/>
          </a:bodyPr>
          <a:lstStyle/>
          <a:p>
            <a:pPr marL="6350"/>
            <a:r>
              <a:rPr lang="de-DE" sz="1800" b="1" dirty="0">
                <a:solidFill>
                  <a:srgbClr val="008AD1"/>
                </a:solidFill>
                <a:highlight>
                  <a:srgbClr val="F4E250"/>
                </a:highlight>
                <a:latin typeface="Open Sans" panose="020B0606030504020204" pitchFamily="34" charset="0"/>
              </a:rPr>
              <a:t>Erfahrungsaustausch zur Personalführung und Digitalisierung in Zimmereien</a:t>
            </a:r>
          </a:p>
        </p:txBody>
      </p:sp>
      <p:pic>
        <p:nvPicPr>
          <p:cNvPr id="14" name="Grafik 13">
            <a:extLst>
              <a:ext uri="{FF2B5EF4-FFF2-40B4-BE49-F238E27FC236}">
                <a16:creationId xmlns:a16="http://schemas.microsoft.com/office/drawing/2014/main" id="{28442882-AD46-D3C9-ABC9-CEB25A371360}"/>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rot="636481">
            <a:off x="5362527" y="3926132"/>
            <a:ext cx="3979196" cy="3090556"/>
          </a:xfrm>
          <a:prstGeom prst="rect">
            <a:avLst/>
          </a:prstGeom>
          <a:effectLst>
            <a:outerShdw blurRad="239271" dist="205655" dir="2700000" algn="tl" rotWithShape="0">
              <a:prstClr val="black">
                <a:alpha val="40000"/>
              </a:prstClr>
            </a:outerShdw>
          </a:effectLst>
        </p:spPr>
      </p:pic>
      <p:pic>
        <p:nvPicPr>
          <p:cNvPr id="16" name="Grafik 15">
            <a:extLst>
              <a:ext uri="{FF2B5EF4-FFF2-40B4-BE49-F238E27FC236}">
                <a16:creationId xmlns:a16="http://schemas.microsoft.com/office/drawing/2014/main" id="{C7BAB33D-4D9D-92CF-E3E4-474DD1ACE91B}"/>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6714413" y="1847233"/>
            <a:ext cx="4478328" cy="2701189"/>
          </a:xfrm>
          <a:prstGeom prst="rect">
            <a:avLst/>
          </a:prstGeom>
          <a:effectLst>
            <a:outerShdw blurRad="239271" dist="205655" dir="2700000" algn="tl" rotWithShape="0">
              <a:prstClr val="black">
                <a:alpha val="40000"/>
              </a:prstClr>
            </a:outerShdw>
          </a:effectLst>
        </p:spPr>
      </p:pic>
      <p:pic>
        <p:nvPicPr>
          <p:cNvPr id="8" name="Grafik 7">
            <a:extLst>
              <a:ext uri="{FF2B5EF4-FFF2-40B4-BE49-F238E27FC236}">
                <a16:creationId xmlns:a16="http://schemas.microsoft.com/office/drawing/2014/main" id="{7E49DEE4-070F-B99B-46ED-9C2CBD2BF8B9}"/>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rot="5400000">
            <a:off x="9173658" y="3705297"/>
            <a:ext cx="2594481" cy="2593336"/>
          </a:xfrm>
          <a:prstGeom prst="ellipse">
            <a:avLst/>
          </a:prstGeom>
          <a:effectLst>
            <a:outerShdw blurRad="254000" dist="190500" dir="2700000" algn="tl" rotWithShape="0">
              <a:prstClr val="black">
                <a:alpha val="40000"/>
              </a:prstClr>
            </a:outerShdw>
          </a:effectLst>
        </p:spPr>
      </p:pic>
      <p:pic>
        <p:nvPicPr>
          <p:cNvPr id="9" name="Grafik 8">
            <a:extLst>
              <a:ext uri="{FF2B5EF4-FFF2-40B4-BE49-F238E27FC236}">
                <a16:creationId xmlns:a16="http://schemas.microsoft.com/office/drawing/2014/main" id="{C66C4100-02B8-7890-27A9-4E82863CDC80}"/>
              </a:ext>
            </a:extLst>
          </p:cNvPr>
          <p:cNvPicPr>
            <a:picLocks noChangeAspect="1"/>
          </p:cNvPicPr>
          <p:nvPr/>
        </p:nvPicPr>
        <p:blipFill>
          <a:blip r:embed="rId6"/>
          <a:stretch>
            <a:fillRect/>
          </a:stretch>
        </p:blipFill>
        <p:spPr>
          <a:xfrm>
            <a:off x="8567095" y="200444"/>
            <a:ext cx="787400" cy="444500"/>
          </a:xfrm>
          <a:prstGeom prst="rect">
            <a:avLst/>
          </a:prstGeom>
        </p:spPr>
      </p:pic>
      <p:grpSp>
        <p:nvGrpSpPr>
          <p:cNvPr id="12" name="Gruppieren 11">
            <a:extLst>
              <a:ext uri="{FF2B5EF4-FFF2-40B4-BE49-F238E27FC236}">
                <a16:creationId xmlns:a16="http://schemas.microsoft.com/office/drawing/2014/main" id="{705324F0-4544-3B54-478C-01024B12F001}"/>
              </a:ext>
            </a:extLst>
          </p:cNvPr>
          <p:cNvGrpSpPr/>
          <p:nvPr/>
        </p:nvGrpSpPr>
        <p:grpSpPr>
          <a:xfrm>
            <a:off x="1229665" y="4254275"/>
            <a:ext cx="4632516" cy="1941402"/>
            <a:chOff x="1229665" y="4655130"/>
            <a:chExt cx="4632516" cy="1941402"/>
          </a:xfrm>
        </p:grpSpPr>
        <p:sp>
          <p:nvSpPr>
            <p:cNvPr id="17" name="Titel 3">
              <a:extLst>
                <a:ext uri="{FF2B5EF4-FFF2-40B4-BE49-F238E27FC236}">
                  <a16:creationId xmlns:a16="http://schemas.microsoft.com/office/drawing/2014/main" id="{5BA878F8-CD7C-6040-1D20-6AC7901E6FFF}"/>
                </a:ext>
              </a:extLst>
            </p:cNvPr>
            <p:cNvSpPr txBox="1">
              <a:spLocks/>
            </p:cNvSpPr>
            <p:nvPr/>
          </p:nvSpPr>
          <p:spPr>
            <a:xfrm>
              <a:off x="1229665" y="4655130"/>
              <a:ext cx="3642960" cy="446447"/>
            </a:xfrm>
            <a:prstGeom prst="rect">
              <a:avLst/>
            </a:prstGeom>
            <a:solidFill>
              <a:srgbClr val="F4E250"/>
            </a:solidFill>
          </p:spPr>
          <p:txBody>
            <a:bodyPr vert="horz" lIns="91440" tIns="0" rIns="91440" bIns="108000" rtlCol="0" anchor="t" anchorCtr="0">
              <a:noAutofit/>
            </a:bodyPr>
            <a:lstStyle>
              <a:lvl1pPr algn="ctr" defTabSz="1371600" rtl="0" eaLnBrk="1" latinLnBrk="0" hangingPunct="1">
                <a:lnSpc>
                  <a:spcPct val="90000"/>
                </a:lnSpc>
                <a:spcBef>
                  <a:spcPct val="0"/>
                </a:spcBef>
                <a:buNone/>
                <a:defRPr sz="9000" b="0" i="0" kern="1200">
                  <a:solidFill>
                    <a:srgbClr val="FFF038"/>
                  </a:solidFill>
                  <a:latin typeface="TheSansB W5 Plain" panose="020B0502050302020203" pitchFamily="34" charset="77"/>
                  <a:ea typeface="+mj-ea"/>
                  <a:cs typeface="+mj-cs"/>
                </a:defRPr>
              </a:lvl1pPr>
            </a:lstStyle>
            <a:p>
              <a:pPr algn="l">
                <a:lnSpc>
                  <a:spcPts val="14000"/>
                </a:lnSpc>
              </a:pPr>
              <a:endParaRPr lang="de-DE" sz="2000" b="1" dirty="0">
                <a:solidFill>
                  <a:srgbClr val="0C5389"/>
                </a:solidFill>
                <a:latin typeface="Open Sans" panose="020B0606030504020204" pitchFamily="34" charset="0"/>
              </a:endParaRPr>
            </a:p>
          </p:txBody>
        </p:sp>
        <p:sp>
          <p:nvSpPr>
            <p:cNvPr id="21" name="Titel 1">
              <a:extLst>
                <a:ext uri="{FF2B5EF4-FFF2-40B4-BE49-F238E27FC236}">
                  <a16:creationId xmlns:a16="http://schemas.microsoft.com/office/drawing/2014/main" id="{F959463F-993D-A654-80C6-E6B20E435A81}"/>
                </a:ext>
              </a:extLst>
            </p:cNvPr>
            <p:cNvSpPr txBox="1">
              <a:spLocks/>
            </p:cNvSpPr>
            <p:nvPr/>
          </p:nvSpPr>
          <p:spPr>
            <a:xfrm>
              <a:off x="1229665" y="4704062"/>
              <a:ext cx="3906006" cy="397515"/>
            </a:xfrm>
            <a:prstGeom prst="rect">
              <a:avLst/>
            </a:prstGeom>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3500" b="0" i="0" kern="1200">
                  <a:solidFill>
                    <a:srgbClr val="134F87"/>
                  </a:solidFill>
                  <a:latin typeface="TheSansB W5 Plain" panose="020B0502050302020203" pitchFamily="34" charset="77"/>
                  <a:ea typeface="+mj-ea"/>
                  <a:cs typeface="+mj-cs"/>
                </a:defRPr>
              </a:lvl1pPr>
            </a:lstStyle>
            <a:p>
              <a:r>
                <a:rPr lang="de-DE" sz="2000" b="1" dirty="0">
                  <a:solidFill>
                    <a:srgbClr val="073070"/>
                  </a:solidFill>
                  <a:latin typeface="Open Sans" panose="020B0606030504020204" pitchFamily="34" charset="0"/>
                </a:rPr>
                <a:t>„Durch den Austausch von Best-</a:t>
              </a:r>
            </a:p>
          </p:txBody>
        </p:sp>
        <p:sp>
          <p:nvSpPr>
            <p:cNvPr id="22" name="Titel 3">
              <a:extLst>
                <a:ext uri="{FF2B5EF4-FFF2-40B4-BE49-F238E27FC236}">
                  <a16:creationId xmlns:a16="http://schemas.microsoft.com/office/drawing/2014/main" id="{4318E52A-3799-6429-A8A6-9A4AF646E1ED}"/>
                </a:ext>
              </a:extLst>
            </p:cNvPr>
            <p:cNvSpPr txBox="1">
              <a:spLocks/>
            </p:cNvSpPr>
            <p:nvPr/>
          </p:nvSpPr>
          <p:spPr>
            <a:xfrm>
              <a:off x="1229665" y="5152087"/>
              <a:ext cx="4068844" cy="446447"/>
            </a:xfrm>
            <a:prstGeom prst="rect">
              <a:avLst/>
            </a:prstGeom>
            <a:solidFill>
              <a:srgbClr val="F4E250"/>
            </a:solidFill>
          </p:spPr>
          <p:txBody>
            <a:bodyPr vert="horz" lIns="91440" tIns="0" rIns="91440" bIns="108000" rtlCol="0" anchor="t" anchorCtr="0">
              <a:noAutofit/>
            </a:bodyPr>
            <a:lstStyle>
              <a:lvl1pPr algn="ctr" defTabSz="1371600" rtl="0" eaLnBrk="1" latinLnBrk="0" hangingPunct="1">
                <a:lnSpc>
                  <a:spcPct val="90000"/>
                </a:lnSpc>
                <a:spcBef>
                  <a:spcPct val="0"/>
                </a:spcBef>
                <a:buNone/>
                <a:defRPr sz="9000" b="0" i="0" kern="1200">
                  <a:solidFill>
                    <a:srgbClr val="FFF038"/>
                  </a:solidFill>
                  <a:latin typeface="TheSansB W5 Plain" panose="020B0502050302020203" pitchFamily="34" charset="77"/>
                  <a:ea typeface="+mj-ea"/>
                  <a:cs typeface="+mj-cs"/>
                </a:defRPr>
              </a:lvl1pPr>
            </a:lstStyle>
            <a:p>
              <a:pPr algn="l">
                <a:lnSpc>
                  <a:spcPts val="14000"/>
                </a:lnSpc>
              </a:pPr>
              <a:endParaRPr lang="de-DE" sz="2000" b="1" dirty="0">
                <a:solidFill>
                  <a:srgbClr val="0C5389"/>
                </a:solidFill>
                <a:latin typeface="Open Sans" panose="020B0606030504020204" pitchFamily="34" charset="0"/>
              </a:endParaRPr>
            </a:p>
          </p:txBody>
        </p:sp>
        <p:sp>
          <p:nvSpPr>
            <p:cNvPr id="23" name="Titel 1">
              <a:extLst>
                <a:ext uri="{FF2B5EF4-FFF2-40B4-BE49-F238E27FC236}">
                  <a16:creationId xmlns:a16="http://schemas.microsoft.com/office/drawing/2014/main" id="{BB64EB97-CBF7-694E-E452-762D33FAF8CE}"/>
                </a:ext>
              </a:extLst>
            </p:cNvPr>
            <p:cNvSpPr txBox="1">
              <a:spLocks/>
            </p:cNvSpPr>
            <p:nvPr/>
          </p:nvSpPr>
          <p:spPr>
            <a:xfrm>
              <a:off x="1229666" y="5201019"/>
              <a:ext cx="4068844" cy="397515"/>
            </a:xfrm>
            <a:prstGeom prst="rect">
              <a:avLst/>
            </a:prstGeom>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3500" b="0" i="0" kern="1200">
                  <a:solidFill>
                    <a:srgbClr val="134F87"/>
                  </a:solidFill>
                  <a:latin typeface="TheSansB W5 Plain" panose="020B0502050302020203" pitchFamily="34" charset="77"/>
                  <a:ea typeface="+mj-ea"/>
                  <a:cs typeface="+mj-cs"/>
                </a:defRPr>
              </a:lvl1pPr>
            </a:lstStyle>
            <a:p>
              <a:r>
                <a:rPr lang="de-DE" sz="2000" b="1" dirty="0">
                  <a:solidFill>
                    <a:srgbClr val="073070"/>
                  </a:solidFill>
                  <a:latin typeface="Open Sans" panose="020B0606030504020204" pitchFamily="34" charset="0"/>
                </a:rPr>
                <a:t>Practices können die Unternehmen</a:t>
              </a:r>
            </a:p>
          </p:txBody>
        </p:sp>
        <p:sp>
          <p:nvSpPr>
            <p:cNvPr id="24" name="Titel 3">
              <a:extLst>
                <a:ext uri="{FF2B5EF4-FFF2-40B4-BE49-F238E27FC236}">
                  <a16:creationId xmlns:a16="http://schemas.microsoft.com/office/drawing/2014/main" id="{363A3E29-9600-F540-FAA7-F813704A9A60}"/>
                </a:ext>
              </a:extLst>
            </p:cNvPr>
            <p:cNvSpPr txBox="1">
              <a:spLocks/>
            </p:cNvSpPr>
            <p:nvPr/>
          </p:nvSpPr>
          <p:spPr>
            <a:xfrm>
              <a:off x="1229665" y="5649043"/>
              <a:ext cx="4231683" cy="446447"/>
            </a:xfrm>
            <a:prstGeom prst="rect">
              <a:avLst/>
            </a:prstGeom>
            <a:solidFill>
              <a:srgbClr val="F4E250"/>
            </a:solidFill>
          </p:spPr>
          <p:txBody>
            <a:bodyPr vert="horz" lIns="91440" tIns="0" rIns="91440" bIns="108000" rtlCol="0" anchor="t" anchorCtr="0">
              <a:noAutofit/>
            </a:bodyPr>
            <a:lstStyle>
              <a:lvl1pPr algn="ctr" defTabSz="1371600" rtl="0" eaLnBrk="1" latinLnBrk="0" hangingPunct="1">
                <a:lnSpc>
                  <a:spcPct val="90000"/>
                </a:lnSpc>
                <a:spcBef>
                  <a:spcPct val="0"/>
                </a:spcBef>
                <a:buNone/>
                <a:defRPr sz="9000" b="0" i="0" kern="1200">
                  <a:solidFill>
                    <a:srgbClr val="FFF038"/>
                  </a:solidFill>
                  <a:latin typeface="TheSansB W5 Plain" panose="020B0502050302020203" pitchFamily="34" charset="77"/>
                  <a:ea typeface="+mj-ea"/>
                  <a:cs typeface="+mj-cs"/>
                </a:defRPr>
              </a:lvl1pPr>
            </a:lstStyle>
            <a:p>
              <a:pPr algn="l">
                <a:lnSpc>
                  <a:spcPts val="14000"/>
                </a:lnSpc>
              </a:pPr>
              <a:endParaRPr lang="de-DE" sz="2000" b="1" dirty="0">
                <a:solidFill>
                  <a:srgbClr val="0C5389"/>
                </a:solidFill>
                <a:latin typeface="Open Sans" panose="020B0606030504020204" pitchFamily="34" charset="0"/>
              </a:endParaRPr>
            </a:p>
          </p:txBody>
        </p:sp>
        <p:sp>
          <p:nvSpPr>
            <p:cNvPr id="25" name="Titel 1">
              <a:extLst>
                <a:ext uri="{FF2B5EF4-FFF2-40B4-BE49-F238E27FC236}">
                  <a16:creationId xmlns:a16="http://schemas.microsoft.com/office/drawing/2014/main" id="{E1ED745C-A66B-9B86-FCAB-E063790E5FAD}"/>
                </a:ext>
              </a:extLst>
            </p:cNvPr>
            <p:cNvSpPr txBox="1">
              <a:spLocks/>
            </p:cNvSpPr>
            <p:nvPr/>
          </p:nvSpPr>
          <p:spPr>
            <a:xfrm>
              <a:off x="1229665" y="5697975"/>
              <a:ext cx="4632516" cy="397515"/>
            </a:xfrm>
            <a:prstGeom prst="rect">
              <a:avLst/>
            </a:prstGeom>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3500" b="0" i="0" kern="1200">
                  <a:solidFill>
                    <a:srgbClr val="134F87"/>
                  </a:solidFill>
                  <a:latin typeface="TheSansB W5 Plain" panose="020B0502050302020203" pitchFamily="34" charset="77"/>
                  <a:ea typeface="+mj-ea"/>
                  <a:cs typeface="+mj-cs"/>
                </a:defRPr>
              </a:lvl1pPr>
            </a:lstStyle>
            <a:p>
              <a:r>
                <a:rPr lang="de-DE" sz="2000" b="1" dirty="0">
                  <a:solidFill>
                    <a:srgbClr val="073070"/>
                  </a:solidFill>
                  <a:latin typeface="Open Sans" panose="020B0606030504020204" pitchFamily="34" charset="0"/>
                </a:rPr>
                <a:t>voneinander lernen und ihre eigenen</a:t>
              </a:r>
            </a:p>
          </p:txBody>
        </p:sp>
        <p:sp>
          <p:nvSpPr>
            <p:cNvPr id="10" name="Titel 3">
              <a:extLst>
                <a:ext uri="{FF2B5EF4-FFF2-40B4-BE49-F238E27FC236}">
                  <a16:creationId xmlns:a16="http://schemas.microsoft.com/office/drawing/2014/main" id="{BAC42A65-51A3-A2DD-3174-E429E537C72B}"/>
                </a:ext>
              </a:extLst>
            </p:cNvPr>
            <p:cNvSpPr txBox="1">
              <a:spLocks/>
            </p:cNvSpPr>
            <p:nvPr/>
          </p:nvSpPr>
          <p:spPr>
            <a:xfrm>
              <a:off x="1229665" y="6150085"/>
              <a:ext cx="3030561" cy="446447"/>
            </a:xfrm>
            <a:prstGeom prst="rect">
              <a:avLst/>
            </a:prstGeom>
            <a:solidFill>
              <a:srgbClr val="F4E250"/>
            </a:solidFill>
          </p:spPr>
          <p:txBody>
            <a:bodyPr vert="horz" lIns="91440" tIns="0" rIns="91440" bIns="108000" rtlCol="0" anchor="t" anchorCtr="0">
              <a:noAutofit/>
            </a:bodyPr>
            <a:lstStyle>
              <a:lvl1pPr algn="ctr" defTabSz="1371600" rtl="0" eaLnBrk="1" latinLnBrk="0" hangingPunct="1">
                <a:lnSpc>
                  <a:spcPct val="90000"/>
                </a:lnSpc>
                <a:spcBef>
                  <a:spcPct val="0"/>
                </a:spcBef>
                <a:buNone/>
                <a:defRPr sz="9000" b="0" i="0" kern="1200">
                  <a:solidFill>
                    <a:srgbClr val="FFF038"/>
                  </a:solidFill>
                  <a:latin typeface="TheSansB W5 Plain" panose="020B0502050302020203" pitchFamily="34" charset="77"/>
                  <a:ea typeface="+mj-ea"/>
                  <a:cs typeface="+mj-cs"/>
                </a:defRPr>
              </a:lvl1pPr>
            </a:lstStyle>
            <a:p>
              <a:pPr algn="l">
                <a:lnSpc>
                  <a:spcPts val="14000"/>
                </a:lnSpc>
              </a:pPr>
              <a:endParaRPr lang="de-DE" sz="2000" b="1" dirty="0">
                <a:solidFill>
                  <a:srgbClr val="0C5389"/>
                </a:solidFill>
                <a:latin typeface="Open Sans" panose="020B0606030504020204" pitchFamily="34" charset="0"/>
              </a:endParaRPr>
            </a:p>
          </p:txBody>
        </p:sp>
        <p:sp>
          <p:nvSpPr>
            <p:cNvPr id="11" name="Titel 1">
              <a:extLst>
                <a:ext uri="{FF2B5EF4-FFF2-40B4-BE49-F238E27FC236}">
                  <a16:creationId xmlns:a16="http://schemas.microsoft.com/office/drawing/2014/main" id="{7AAAF718-6C6A-6059-A709-4FB560B03530}"/>
                </a:ext>
              </a:extLst>
            </p:cNvPr>
            <p:cNvSpPr txBox="1">
              <a:spLocks/>
            </p:cNvSpPr>
            <p:nvPr/>
          </p:nvSpPr>
          <p:spPr>
            <a:xfrm>
              <a:off x="1229665" y="6199017"/>
              <a:ext cx="4319365" cy="39751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0" i="0" kern="1200">
                  <a:solidFill>
                    <a:srgbClr val="134F87"/>
                  </a:solidFill>
                  <a:latin typeface="TheSansB W5 Plain" panose="020B0502050302020203" pitchFamily="34" charset="77"/>
                  <a:ea typeface="+mj-ea"/>
                  <a:cs typeface="+mj-cs"/>
                </a:defRPr>
              </a:lvl1pPr>
            </a:lstStyle>
            <a:p>
              <a:r>
                <a:rPr lang="de-DE" sz="1700" b="1" dirty="0">
                  <a:solidFill>
                    <a:srgbClr val="073070"/>
                  </a:solidFill>
                  <a:latin typeface="Open Sans" panose="020B0606030504020204" pitchFamily="34" charset="0"/>
                </a:rPr>
                <a:t>Maßnahmen optimieren“</a:t>
              </a:r>
            </a:p>
          </p:txBody>
        </p:sp>
      </p:grpSp>
      <p:sp>
        <p:nvSpPr>
          <p:cNvPr id="13" name="Inhaltsplatzhalter 2">
            <a:extLst>
              <a:ext uri="{FF2B5EF4-FFF2-40B4-BE49-F238E27FC236}">
                <a16:creationId xmlns:a16="http://schemas.microsoft.com/office/drawing/2014/main" id="{0FAAABF3-53C1-F3C7-3E0D-252C358F8B5B}"/>
              </a:ext>
            </a:extLst>
          </p:cNvPr>
          <p:cNvSpPr txBox="1">
            <a:spLocks/>
          </p:cNvSpPr>
          <p:nvPr/>
        </p:nvSpPr>
        <p:spPr>
          <a:xfrm>
            <a:off x="1229664" y="6299205"/>
            <a:ext cx="3119051" cy="29209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500" b="0" i="0" kern="1200">
                <a:solidFill>
                  <a:srgbClr val="134F87"/>
                </a:solidFill>
                <a:latin typeface="TheSansB W5 Plain" panose="020B0502050302020203"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200" b="0" i="0" kern="1200">
                <a:solidFill>
                  <a:srgbClr val="134F87"/>
                </a:solidFill>
                <a:latin typeface="TheSansB W5 Plain" panose="020B0502050302020203" pitchFamily="34"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rgbClr val="134F87"/>
                </a:solidFill>
                <a:latin typeface="TheSansB W5 Plain" panose="020B0502050302020203" pitchFamily="34"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700" b="0" i="0" kern="1200">
                <a:solidFill>
                  <a:srgbClr val="134F87"/>
                </a:solidFill>
                <a:latin typeface="TheSansB W5 Plain" panose="020B0502050302020203" pitchFamily="34"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700" b="0" i="0" kern="1200">
                <a:solidFill>
                  <a:srgbClr val="134F87"/>
                </a:solidFill>
                <a:latin typeface="TheSansB W5 Plain" panose="020B0502050302020203"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de-DE" sz="1000" b="1" dirty="0">
                <a:latin typeface="Open Sans" panose="020B0606030504020204" pitchFamily="34" charset="0"/>
              </a:rPr>
              <a:t>Torsten Rothfuss vom Verband Holzbau BW</a:t>
            </a:r>
            <a:endParaRPr lang="de-DE" sz="1000" b="1" dirty="0">
              <a:solidFill>
                <a:srgbClr val="008AD1"/>
              </a:solidFill>
              <a:highlight>
                <a:srgbClr val="F4E250"/>
              </a:highlight>
              <a:latin typeface="Open Sans" panose="020B0606030504020204" pitchFamily="34" charset="0"/>
            </a:endParaRPr>
          </a:p>
        </p:txBody>
      </p:sp>
    </p:spTree>
    <p:extLst>
      <p:ext uri="{BB962C8B-B14F-4D97-AF65-F5344CB8AC3E}">
        <p14:creationId xmlns:p14="http://schemas.microsoft.com/office/powerpoint/2010/main" val="26896322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Grafik 17">
            <a:extLst>
              <a:ext uri="{FF2B5EF4-FFF2-40B4-BE49-F238E27FC236}">
                <a16:creationId xmlns:a16="http://schemas.microsoft.com/office/drawing/2014/main" id="{1C5E21EA-6CD0-02F1-0E11-87A3D015C3BD}"/>
              </a:ext>
            </a:extLst>
          </p:cNvPr>
          <p:cNvPicPr>
            <a:picLocks noChangeAspect="1"/>
          </p:cNvPicPr>
          <p:nvPr/>
        </p:nvPicPr>
        <p:blipFill>
          <a:blip r:embed="rId2"/>
          <a:stretch>
            <a:fillRect/>
          </a:stretch>
        </p:blipFill>
        <p:spPr>
          <a:xfrm rot="20453897">
            <a:off x="7167630" y="1025447"/>
            <a:ext cx="2921400" cy="3788690"/>
          </a:xfrm>
          <a:prstGeom prst="rect">
            <a:avLst/>
          </a:prstGeom>
          <a:effectLst>
            <a:outerShdw blurRad="254000" dist="101600" dir="2700000" algn="ctr" rotWithShape="0">
              <a:srgbClr val="000000">
                <a:alpha val="40000"/>
              </a:srgbClr>
            </a:outerShdw>
          </a:effectLst>
        </p:spPr>
      </p:pic>
      <p:grpSp>
        <p:nvGrpSpPr>
          <p:cNvPr id="15" name="Gruppieren 14">
            <a:extLst>
              <a:ext uri="{FF2B5EF4-FFF2-40B4-BE49-F238E27FC236}">
                <a16:creationId xmlns:a16="http://schemas.microsoft.com/office/drawing/2014/main" id="{6A5E5698-EDEB-85E8-E5FE-6AA2D7F08A71}"/>
              </a:ext>
            </a:extLst>
          </p:cNvPr>
          <p:cNvGrpSpPr/>
          <p:nvPr/>
        </p:nvGrpSpPr>
        <p:grpSpPr>
          <a:xfrm>
            <a:off x="804175" y="3311014"/>
            <a:ext cx="4630186" cy="3843387"/>
            <a:chOff x="833911" y="2539018"/>
            <a:chExt cx="5210845" cy="4325376"/>
          </a:xfrm>
        </p:grpSpPr>
        <p:pic>
          <p:nvPicPr>
            <p:cNvPr id="12" name="Grafik 11">
              <a:extLst>
                <a:ext uri="{FF2B5EF4-FFF2-40B4-BE49-F238E27FC236}">
                  <a16:creationId xmlns:a16="http://schemas.microsoft.com/office/drawing/2014/main" id="{53E72D6D-B7BA-1CC1-033C-0F5C130D39F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197938" y="2715211"/>
              <a:ext cx="4482793" cy="2639057"/>
            </a:xfrm>
            <a:prstGeom prst="rect">
              <a:avLst/>
            </a:prstGeom>
          </p:spPr>
        </p:pic>
        <p:pic>
          <p:nvPicPr>
            <p:cNvPr id="40" name="Grafik 39">
              <a:extLst>
                <a:ext uri="{FF2B5EF4-FFF2-40B4-BE49-F238E27FC236}">
                  <a16:creationId xmlns:a16="http://schemas.microsoft.com/office/drawing/2014/main" id="{B9B3D587-7C44-48F4-D010-0725B0F3DC0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833911" y="2539018"/>
              <a:ext cx="5210845" cy="4325376"/>
            </a:xfrm>
            <a:prstGeom prst="rect">
              <a:avLst/>
            </a:prstGeom>
          </p:spPr>
        </p:pic>
      </p:grpSp>
      <p:sp>
        <p:nvSpPr>
          <p:cNvPr id="2" name="Titel 1">
            <a:extLst>
              <a:ext uri="{FF2B5EF4-FFF2-40B4-BE49-F238E27FC236}">
                <a16:creationId xmlns:a16="http://schemas.microsoft.com/office/drawing/2014/main" id="{7A0EB99D-5689-8633-9074-E04267283AC4}"/>
              </a:ext>
            </a:extLst>
          </p:cNvPr>
          <p:cNvSpPr>
            <a:spLocks noGrp="1"/>
          </p:cNvSpPr>
          <p:nvPr>
            <p:ph type="title"/>
          </p:nvPr>
        </p:nvSpPr>
        <p:spPr>
          <a:xfrm>
            <a:off x="951058" y="509367"/>
            <a:ext cx="5932628" cy="568030"/>
          </a:xfrm>
        </p:spPr>
        <p:txBody>
          <a:bodyPr>
            <a:normAutofit fontScale="90000"/>
          </a:bodyPr>
          <a:lstStyle/>
          <a:p>
            <a:r>
              <a:rPr lang="de-DE" dirty="0"/>
              <a:t>Erfolge – Praxisbeispiel „Klima-Ampel“</a:t>
            </a:r>
          </a:p>
        </p:txBody>
      </p:sp>
      <p:sp>
        <p:nvSpPr>
          <p:cNvPr id="4" name="Inhaltsplatzhalter 2">
            <a:extLst>
              <a:ext uri="{FF2B5EF4-FFF2-40B4-BE49-F238E27FC236}">
                <a16:creationId xmlns:a16="http://schemas.microsoft.com/office/drawing/2014/main" id="{20FB04D8-4985-7964-8829-0DFE6FD5251C}"/>
              </a:ext>
            </a:extLst>
          </p:cNvPr>
          <p:cNvSpPr txBox="1">
            <a:spLocks/>
          </p:cNvSpPr>
          <p:nvPr/>
        </p:nvSpPr>
        <p:spPr>
          <a:xfrm>
            <a:off x="936065" y="1625292"/>
            <a:ext cx="5684732" cy="12945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500" b="0" i="0" kern="1200">
                <a:solidFill>
                  <a:srgbClr val="134F87"/>
                </a:solidFill>
                <a:latin typeface="TheSansB W5 Plain" panose="020B0502050302020203"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200" b="0" i="0" kern="1200">
                <a:solidFill>
                  <a:srgbClr val="134F87"/>
                </a:solidFill>
                <a:latin typeface="TheSansB W5 Plain" panose="020B0502050302020203" pitchFamily="34"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rgbClr val="134F87"/>
                </a:solidFill>
                <a:latin typeface="TheSansB W5 Plain" panose="020B0502050302020203" pitchFamily="34"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700" b="0" i="0" kern="1200">
                <a:solidFill>
                  <a:srgbClr val="134F87"/>
                </a:solidFill>
                <a:latin typeface="TheSansB W5 Plain" panose="020B0502050302020203" pitchFamily="34"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700" b="0" i="0" kern="1200">
                <a:solidFill>
                  <a:srgbClr val="134F87"/>
                </a:solidFill>
                <a:latin typeface="TheSansB W5 Plain" panose="020B0502050302020203"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de-DE" sz="1200" b="1" dirty="0">
                <a:latin typeface="Open Sans" panose="020B0606030504020204" pitchFamily="34" charset="0"/>
              </a:rPr>
              <a:t>Mit der kostenfreien Nutzung der Klima-Ampel können Sie Ihre CO</a:t>
            </a:r>
            <a:r>
              <a:rPr lang="de-DE" sz="1200" b="1" baseline="-25000" dirty="0">
                <a:latin typeface="Open Sans" panose="020B0606030504020204" pitchFamily="34" charset="0"/>
              </a:rPr>
              <a:t>2</a:t>
            </a:r>
            <a:r>
              <a:rPr lang="de-DE" sz="1200" b="1" dirty="0">
                <a:latin typeface="Open Sans" panose="020B0606030504020204" pitchFamily="34" charset="0"/>
              </a:rPr>
              <a:t>-Emissionen detaillierter erheben und mit Unterstützung durch die Umweltberater der Handwerkskammern oder Fachverbände Ihre CO</a:t>
            </a:r>
            <a:r>
              <a:rPr lang="de-DE" sz="1200" b="1" baseline="-25000" dirty="0">
                <a:latin typeface="Open Sans" panose="020B0606030504020204" pitchFamily="34" charset="0"/>
              </a:rPr>
              <a:t>2</a:t>
            </a:r>
            <a:r>
              <a:rPr lang="de-DE" sz="1200" b="1" dirty="0">
                <a:latin typeface="Open Sans" panose="020B0606030504020204" pitchFamily="34" charset="0"/>
              </a:rPr>
              <a:t>-Bilanzierung erhalten. Ebenfalls erhalten Sie die Möglichkeit, durch die Angabe von Reduktions-, Minderungs- und Kompensationsmaßnahmen, Ihren Weg zur Klimaneutralität darzustellen und sich mit Betrieben des jeweiligen Gewerks zu vergleichen. </a:t>
            </a:r>
            <a:endParaRPr lang="de-DE" sz="1800" b="1" dirty="0">
              <a:solidFill>
                <a:srgbClr val="008AD1"/>
              </a:solidFill>
              <a:highlight>
                <a:srgbClr val="F4E250"/>
              </a:highlight>
              <a:latin typeface="Open Sans" panose="020B0606030504020204" pitchFamily="34" charset="0"/>
            </a:endParaRPr>
          </a:p>
        </p:txBody>
      </p:sp>
      <p:pic>
        <p:nvPicPr>
          <p:cNvPr id="43" name="Grafik 42">
            <a:extLst>
              <a:ext uri="{FF2B5EF4-FFF2-40B4-BE49-F238E27FC236}">
                <a16:creationId xmlns:a16="http://schemas.microsoft.com/office/drawing/2014/main" id="{D7C1226B-5EFE-3A9F-94C7-E9E67D3BD057}"/>
              </a:ext>
            </a:extLst>
          </p:cNvPr>
          <p:cNvPicPr>
            <a:picLocks noChangeAspect="1"/>
          </p:cNvPicPr>
          <p:nvPr/>
        </p:nvPicPr>
        <p:blipFill>
          <a:blip r:embed="rId5"/>
          <a:stretch>
            <a:fillRect/>
          </a:stretch>
        </p:blipFill>
        <p:spPr>
          <a:xfrm>
            <a:off x="5908246" y="3506674"/>
            <a:ext cx="760207" cy="746510"/>
          </a:xfrm>
          <a:prstGeom prst="rect">
            <a:avLst/>
          </a:prstGeom>
        </p:spPr>
      </p:pic>
      <p:pic>
        <p:nvPicPr>
          <p:cNvPr id="44" name="Grafik 43">
            <a:extLst>
              <a:ext uri="{FF2B5EF4-FFF2-40B4-BE49-F238E27FC236}">
                <a16:creationId xmlns:a16="http://schemas.microsoft.com/office/drawing/2014/main" id="{09F5B27F-4AFD-EB16-6AB3-F68B5F893A62}"/>
              </a:ext>
            </a:extLst>
          </p:cNvPr>
          <p:cNvPicPr>
            <a:picLocks noChangeAspect="1"/>
          </p:cNvPicPr>
          <p:nvPr/>
        </p:nvPicPr>
        <p:blipFill>
          <a:blip r:embed="rId6"/>
          <a:stretch>
            <a:fillRect/>
          </a:stretch>
        </p:blipFill>
        <p:spPr>
          <a:xfrm>
            <a:off x="9913443" y="1157827"/>
            <a:ext cx="787400" cy="787400"/>
          </a:xfrm>
          <a:prstGeom prst="rect">
            <a:avLst/>
          </a:prstGeom>
        </p:spPr>
      </p:pic>
      <p:pic>
        <p:nvPicPr>
          <p:cNvPr id="10" name="Grafik 9">
            <a:extLst>
              <a:ext uri="{FF2B5EF4-FFF2-40B4-BE49-F238E27FC236}">
                <a16:creationId xmlns:a16="http://schemas.microsoft.com/office/drawing/2014/main" id="{277327D2-F7D4-C304-50E6-429996E28FEE}"/>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694110" y="2919792"/>
            <a:ext cx="1157041" cy="1157041"/>
          </a:xfrm>
          <a:prstGeom prst="rect">
            <a:avLst/>
          </a:prstGeom>
          <a:effectLst>
            <a:outerShdw blurRad="254000" dist="101600" dir="2700000" algn="ctr" rotWithShape="0">
              <a:srgbClr val="000000">
                <a:alpha val="40000"/>
              </a:srgbClr>
            </a:outerShdw>
          </a:effectLst>
        </p:spPr>
      </p:pic>
      <p:sp>
        <p:nvSpPr>
          <p:cNvPr id="14" name="Inhaltsplatzhalter 2">
            <a:extLst>
              <a:ext uri="{FF2B5EF4-FFF2-40B4-BE49-F238E27FC236}">
                <a16:creationId xmlns:a16="http://schemas.microsoft.com/office/drawing/2014/main" id="{B5508F34-0276-5D5B-82E2-B7514CDE158B}"/>
              </a:ext>
            </a:extLst>
          </p:cNvPr>
          <p:cNvSpPr txBox="1">
            <a:spLocks/>
          </p:cNvSpPr>
          <p:nvPr/>
        </p:nvSpPr>
        <p:spPr>
          <a:xfrm>
            <a:off x="936064" y="1236520"/>
            <a:ext cx="7788211" cy="60411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500" b="0" i="0" kern="1200">
                <a:solidFill>
                  <a:srgbClr val="134F87"/>
                </a:solidFill>
                <a:latin typeface="TheSansB W5 Plain" panose="020B0502050302020203"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200" b="0" i="0" kern="1200">
                <a:solidFill>
                  <a:srgbClr val="134F87"/>
                </a:solidFill>
                <a:latin typeface="TheSansB W5 Plain" panose="020B0502050302020203" pitchFamily="34"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rgbClr val="134F87"/>
                </a:solidFill>
                <a:latin typeface="TheSansB W5 Plain" panose="020B0502050302020203" pitchFamily="34"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700" b="0" i="0" kern="1200">
                <a:solidFill>
                  <a:srgbClr val="134F87"/>
                </a:solidFill>
                <a:latin typeface="TheSansB W5 Plain" panose="020B0502050302020203" pitchFamily="34"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700" b="0" i="0" kern="1200">
                <a:solidFill>
                  <a:srgbClr val="134F87"/>
                </a:solidFill>
                <a:latin typeface="TheSansB W5 Plain" panose="020B0502050302020203"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DE" sz="1800" b="1" dirty="0">
                <a:highlight>
                  <a:srgbClr val="A8D198"/>
                </a:highlight>
                <a:latin typeface="Open Sans" panose="020B0606030504020204" pitchFamily="34" charset="0"/>
              </a:rPr>
              <a:t>Das handwerksspezifische CO</a:t>
            </a:r>
            <a:r>
              <a:rPr lang="de-DE" sz="1800" b="1" baseline="-25000" dirty="0">
                <a:highlight>
                  <a:srgbClr val="A8D198"/>
                </a:highlight>
                <a:latin typeface="Open Sans" panose="020B0606030504020204" pitchFamily="34" charset="0"/>
              </a:rPr>
              <a:t>2</a:t>
            </a:r>
            <a:r>
              <a:rPr lang="de-DE" sz="1800" b="1" dirty="0">
                <a:highlight>
                  <a:srgbClr val="A8D198"/>
                </a:highlight>
                <a:latin typeface="Open Sans" panose="020B0606030504020204" pitchFamily="34" charset="0"/>
              </a:rPr>
              <a:t>-Bilanzierungstool</a:t>
            </a:r>
          </a:p>
        </p:txBody>
      </p:sp>
      <p:pic>
        <p:nvPicPr>
          <p:cNvPr id="21" name="Grafik 20">
            <a:extLst>
              <a:ext uri="{FF2B5EF4-FFF2-40B4-BE49-F238E27FC236}">
                <a16:creationId xmlns:a16="http://schemas.microsoft.com/office/drawing/2014/main" id="{A752AC5B-85F6-4161-D92C-A810ECB53BF6}"/>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21069243">
            <a:off x="8699977" y="2149391"/>
            <a:ext cx="4841294" cy="4286410"/>
          </a:xfrm>
          <a:prstGeom prst="rect">
            <a:avLst/>
          </a:prstGeom>
          <a:ln w="19050">
            <a:noFill/>
          </a:ln>
          <a:effectLst>
            <a:outerShdw blurRad="254000" dist="101600" dir="2700000" algn="ctr" rotWithShape="0">
              <a:srgbClr val="000000">
                <a:alpha val="40000"/>
              </a:srgbClr>
            </a:outerShdw>
          </a:effectLst>
        </p:spPr>
      </p:pic>
      <p:sp>
        <p:nvSpPr>
          <p:cNvPr id="24" name="Titel 3">
            <a:extLst>
              <a:ext uri="{FF2B5EF4-FFF2-40B4-BE49-F238E27FC236}">
                <a16:creationId xmlns:a16="http://schemas.microsoft.com/office/drawing/2014/main" id="{A857E29F-D5CA-47C8-4CC0-E669C1606FE4}"/>
              </a:ext>
            </a:extLst>
          </p:cNvPr>
          <p:cNvSpPr txBox="1">
            <a:spLocks/>
          </p:cNvSpPr>
          <p:nvPr/>
        </p:nvSpPr>
        <p:spPr>
          <a:xfrm>
            <a:off x="5594275" y="4429534"/>
            <a:ext cx="3421837" cy="1540086"/>
          </a:xfrm>
          <a:prstGeom prst="rect">
            <a:avLst/>
          </a:prstGeom>
          <a:solidFill>
            <a:srgbClr val="11316C"/>
          </a:solidFill>
        </p:spPr>
        <p:txBody>
          <a:bodyPr vert="horz" lIns="91440" tIns="0" rIns="91440" bIns="108000" rtlCol="0" anchor="t" anchorCtr="0">
            <a:noAutofit/>
          </a:bodyPr>
          <a:lstStyle>
            <a:lvl1pPr algn="ctr" defTabSz="1371600" rtl="0" eaLnBrk="1" latinLnBrk="0" hangingPunct="1">
              <a:lnSpc>
                <a:spcPct val="90000"/>
              </a:lnSpc>
              <a:spcBef>
                <a:spcPct val="0"/>
              </a:spcBef>
              <a:buNone/>
              <a:defRPr sz="9000" b="0" i="0" kern="1200">
                <a:solidFill>
                  <a:srgbClr val="FFF038"/>
                </a:solidFill>
                <a:latin typeface="TheSansB W5 Plain" panose="020B0502050302020203" pitchFamily="34" charset="77"/>
                <a:ea typeface="+mj-ea"/>
                <a:cs typeface="+mj-cs"/>
              </a:defRPr>
            </a:lvl1pPr>
          </a:lstStyle>
          <a:p>
            <a:pPr algn="l">
              <a:lnSpc>
                <a:spcPts val="14000"/>
              </a:lnSpc>
            </a:pPr>
            <a:endParaRPr lang="de-DE" sz="8000" b="1" dirty="0">
              <a:solidFill>
                <a:srgbClr val="134F87"/>
              </a:solidFill>
              <a:latin typeface="Open Sans" panose="020B0606030504020204" pitchFamily="34" charset="0"/>
            </a:endParaRPr>
          </a:p>
        </p:txBody>
      </p:sp>
      <p:sp>
        <p:nvSpPr>
          <p:cNvPr id="26" name="Titel 1">
            <a:extLst>
              <a:ext uri="{FF2B5EF4-FFF2-40B4-BE49-F238E27FC236}">
                <a16:creationId xmlns:a16="http://schemas.microsoft.com/office/drawing/2014/main" id="{22E95026-C382-8E24-F181-D1BB411C539B}"/>
              </a:ext>
            </a:extLst>
          </p:cNvPr>
          <p:cNvSpPr txBox="1">
            <a:spLocks/>
          </p:cNvSpPr>
          <p:nvPr/>
        </p:nvSpPr>
        <p:spPr>
          <a:xfrm>
            <a:off x="5689583" y="4489783"/>
            <a:ext cx="3356444" cy="142581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500" b="0" i="0" kern="1200">
                <a:solidFill>
                  <a:srgbClr val="134F87"/>
                </a:solidFill>
                <a:latin typeface="TheSansB W5 Plain" panose="020B0502050302020203" pitchFamily="34" charset="77"/>
                <a:ea typeface="+mj-ea"/>
                <a:cs typeface="+mj-cs"/>
              </a:defRPr>
            </a:lvl1pPr>
          </a:lstStyle>
          <a:p>
            <a:pPr>
              <a:lnSpc>
                <a:spcPct val="100000"/>
              </a:lnSpc>
            </a:pPr>
            <a:r>
              <a:rPr lang="de-DE" sz="1300" b="1" dirty="0">
                <a:solidFill>
                  <a:srgbClr val="A8D198"/>
                </a:solidFill>
                <a:effectLst/>
                <a:latin typeface="Open Sans" panose="020B0606030504020204" pitchFamily="34" charset="0"/>
              </a:rPr>
              <a:t>„Wir haben festgestellt, dass unsere Auftraggeber aus der Industrie zunehmend wissen wollten, was wir in Sachen CO</a:t>
            </a:r>
            <a:r>
              <a:rPr lang="de-DE" sz="1300" b="1" baseline="-25000" dirty="0">
                <a:solidFill>
                  <a:srgbClr val="A8D198"/>
                </a:solidFill>
                <a:effectLst/>
                <a:latin typeface="Open Sans" panose="020B0606030504020204" pitchFamily="34" charset="0"/>
              </a:rPr>
              <a:t>2</a:t>
            </a:r>
            <a:r>
              <a:rPr lang="de-DE" sz="1300" b="1" dirty="0">
                <a:solidFill>
                  <a:srgbClr val="A8D198"/>
                </a:solidFill>
                <a:effectLst/>
                <a:latin typeface="Open Sans" panose="020B0606030504020204" pitchFamily="34" charset="0"/>
              </a:rPr>
              <a:t> tun. (…) Wir wollten selbst einfach mehr tun – auch für unsere Kinder und Enkel.“</a:t>
            </a:r>
          </a:p>
        </p:txBody>
      </p:sp>
      <p:sp>
        <p:nvSpPr>
          <p:cNvPr id="28" name="Titel 1">
            <a:extLst>
              <a:ext uri="{FF2B5EF4-FFF2-40B4-BE49-F238E27FC236}">
                <a16:creationId xmlns:a16="http://schemas.microsoft.com/office/drawing/2014/main" id="{52FA0B28-2D45-3221-BF00-6F4070FBA69D}"/>
              </a:ext>
            </a:extLst>
          </p:cNvPr>
          <p:cNvSpPr txBox="1">
            <a:spLocks/>
          </p:cNvSpPr>
          <p:nvPr/>
        </p:nvSpPr>
        <p:spPr>
          <a:xfrm>
            <a:off x="5594275" y="6049517"/>
            <a:ext cx="3519992" cy="545607"/>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3500" b="0" i="0" kern="1200">
                <a:solidFill>
                  <a:srgbClr val="134F87"/>
                </a:solidFill>
                <a:latin typeface="TheSansB W5 Plain" panose="020B0502050302020203" pitchFamily="34" charset="77"/>
                <a:ea typeface="+mj-ea"/>
                <a:cs typeface="+mj-cs"/>
              </a:defRPr>
            </a:lvl1pPr>
          </a:lstStyle>
          <a:p>
            <a:r>
              <a:rPr lang="de-DE" sz="1200" b="1" dirty="0">
                <a:latin typeface="Open Sans" panose="020B0606030504020204" pitchFamily="34" charset="0"/>
              </a:rPr>
              <a:t>Ulrich </a:t>
            </a:r>
            <a:r>
              <a:rPr lang="de-DE" sz="1200" b="1" dirty="0" err="1">
                <a:latin typeface="Open Sans" panose="020B0606030504020204" pitchFamily="34" charset="0"/>
              </a:rPr>
              <a:t>Prestle</a:t>
            </a:r>
            <a:r>
              <a:rPr lang="de-DE" sz="1200" b="1" dirty="0">
                <a:latin typeface="Open Sans" panose="020B0606030504020204" pitchFamily="34" charset="0"/>
              </a:rPr>
              <a:t>, Geschäftsführer der Karl </a:t>
            </a:r>
            <a:r>
              <a:rPr lang="de-DE" sz="1200" b="1" dirty="0" err="1">
                <a:latin typeface="Open Sans" panose="020B0606030504020204" pitchFamily="34" charset="0"/>
              </a:rPr>
              <a:t>Prestle</a:t>
            </a:r>
            <a:r>
              <a:rPr lang="de-DE" sz="1200" b="1" dirty="0">
                <a:latin typeface="Open Sans" panose="020B0606030504020204" pitchFamily="34" charset="0"/>
              </a:rPr>
              <a:t> Sanitär-Heizung-</a:t>
            </a:r>
            <a:r>
              <a:rPr lang="de-DE" sz="1200" b="1" dirty="0" err="1">
                <a:latin typeface="Open Sans" panose="020B0606030504020204" pitchFamily="34" charset="0"/>
              </a:rPr>
              <a:t>Flaschnerei</a:t>
            </a:r>
            <a:r>
              <a:rPr lang="de-DE" sz="1200" b="1" dirty="0">
                <a:latin typeface="Open Sans" panose="020B0606030504020204" pitchFamily="34" charset="0"/>
              </a:rPr>
              <a:t> GmbH &amp; Co. KG</a:t>
            </a:r>
          </a:p>
        </p:txBody>
      </p:sp>
    </p:spTree>
    <p:extLst>
      <p:ext uri="{BB962C8B-B14F-4D97-AF65-F5344CB8AC3E}">
        <p14:creationId xmlns:p14="http://schemas.microsoft.com/office/powerpoint/2010/main" val="427104104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A0EB99D-5689-8633-9074-E04267283AC4}"/>
              </a:ext>
            </a:extLst>
          </p:cNvPr>
          <p:cNvSpPr>
            <a:spLocks noGrp="1"/>
          </p:cNvSpPr>
          <p:nvPr>
            <p:ph type="title"/>
          </p:nvPr>
        </p:nvSpPr>
        <p:spPr>
          <a:xfrm>
            <a:off x="951057" y="509367"/>
            <a:ext cx="7661315" cy="568030"/>
          </a:xfrm>
        </p:spPr>
        <p:txBody>
          <a:bodyPr>
            <a:normAutofit fontScale="90000"/>
          </a:bodyPr>
          <a:lstStyle/>
          <a:p>
            <a:r>
              <a:rPr lang="de-DE" dirty="0"/>
              <a:t>Erfolge – Praxisbeispiel „Werkstatt“ Nachhaltigkeit</a:t>
            </a:r>
          </a:p>
        </p:txBody>
      </p:sp>
      <p:sp>
        <p:nvSpPr>
          <p:cNvPr id="3" name="Inhaltsplatzhalter 2">
            <a:extLst>
              <a:ext uri="{FF2B5EF4-FFF2-40B4-BE49-F238E27FC236}">
                <a16:creationId xmlns:a16="http://schemas.microsoft.com/office/drawing/2014/main" id="{433DC47A-F264-75DE-9241-03792860DB15}"/>
              </a:ext>
            </a:extLst>
          </p:cNvPr>
          <p:cNvSpPr>
            <a:spLocks noGrp="1"/>
          </p:cNvSpPr>
          <p:nvPr>
            <p:ph idx="4294967295"/>
          </p:nvPr>
        </p:nvSpPr>
        <p:spPr>
          <a:xfrm>
            <a:off x="951057" y="1236663"/>
            <a:ext cx="8081731" cy="372799"/>
          </a:xfrm>
          <a:ln>
            <a:noFill/>
          </a:ln>
        </p:spPr>
        <p:txBody>
          <a:bodyPr>
            <a:normAutofit/>
          </a:bodyPr>
          <a:lstStyle/>
          <a:p>
            <a:pPr marL="0" indent="0">
              <a:buNone/>
            </a:pPr>
            <a:r>
              <a:rPr lang="de-DE" sz="1600" dirty="0">
                <a:solidFill>
                  <a:srgbClr val="008AD1"/>
                </a:solidFill>
                <a:highlight>
                  <a:srgbClr val="F4E250"/>
                </a:highlight>
              </a:rPr>
              <a:t>Gewerkeübergreifende Umsetzung von Nachhaltigkeit in Bauprojekten</a:t>
            </a:r>
          </a:p>
        </p:txBody>
      </p:sp>
      <p:pic>
        <p:nvPicPr>
          <p:cNvPr id="27" name="Grafik 26">
            <a:extLst>
              <a:ext uri="{FF2B5EF4-FFF2-40B4-BE49-F238E27FC236}">
                <a16:creationId xmlns:a16="http://schemas.microsoft.com/office/drawing/2014/main" id="{61EDBD35-E8AE-1709-9DA8-76C3E92733DA}"/>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4713298" y="1918906"/>
            <a:ext cx="2493064" cy="3527999"/>
          </a:xfrm>
          <a:prstGeom prst="rect">
            <a:avLst/>
          </a:prstGeom>
          <a:effectLst>
            <a:outerShdw blurRad="254000" dist="101600" dir="2700000" algn="ctr" rotWithShape="0">
              <a:srgbClr val="000000">
                <a:alpha val="40000"/>
              </a:srgbClr>
            </a:outerShdw>
          </a:effectLst>
        </p:spPr>
      </p:pic>
      <p:pic>
        <p:nvPicPr>
          <p:cNvPr id="33" name="Grafik 32">
            <a:extLst>
              <a:ext uri="{FF2B5EF4-FFF2-40B4-BE49-F238E27FC236}">
                <a16:creationId xmlns:a16="http://schemas.microsoft.com/office/drawing/2014/main" id="{3DBB9B89-C9CA-C699-42B2-83DD1D2F4263}"/>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024232" y="2746993"/>
            <a:ext cx="3191630" cy="4516560"/>
          </a:xfrm>
          <a:prstGeom prst="rect">
            <a:avLst/>
          </a:prstGeom>
          <a:effectLst>
            <a:outerShdw blurRad="254000" dist="101600" dir="2700000" algn="ctr" rotWithShape="0">
              <a:srgbClr val="000000">
                <a:alpha val="40000"/>
              </a:srgbClr>
            </a:outerShdw>
          </a:effectLst>
        </p:spPr>
      </p:pic>
      <p:pic>
        <p:nvPicPr>
          <p:cNvPr id="35" name="Grafik 34">
            <a:extLst>
              <a:ext uri="{FF2B5EF4-FFF2-40B4-BE49-F238E27FC236}">
                <a16:creationId xmlns:a16="http://schemas.microsoft.com/office/drawing/2014/main" id="{8AB620D4-8528-8AF8-C3CA-C1950946DC0D}"/>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rot="825720">
            <a:off x="8635674" y="1855359"/>
            <a:ext cx="2493064" cy="3527999"/>
          </a:xfrm>
          <a:prstGeom prst="rect">
            <a:avLst/>
          </a:prstGeom>
          <a:effectLst>
            <a:outerShdw blurRad="254000" dist="101600" dir="2700000" algn="ctr" rotWithShape="0">
              <a:srgbClr val="000000">
                <a:alpha val="40000"/>
              </a:srgbClr>
            </a:outerShdw>
          </a:effectLst>
        </p:spPr>
      </p:pic>
      <p:pic>
        <p:nvPicPr>
          <p:cNvPr id="5" name="Grafik 4">
            <a:extLst>
              <a:ext uri="{FF2B5EF4-FFF2-40B4-BE49-F238E27FC236}">
                <a16:creationId xmlns:a16="http://schemas.microsoft.com/office/drawing/2014/main" id="{BCE60E2B-EEA3-45ED-10AF-66AA653BEB08}"/>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rot="21021545">
            <a:off x="1333050" y="1962129"/>
            <a:ext cx="3427914" cy="4850930"/>
          </a:xfrm>
          <a:prstGeom prst="rect">
            <a:avLst/>
          </a:prstGeom>
          <a:effectLst>
            <a:outerShdw blurRad="254000" dist="101600" dir="2700000" algn="ctr" rotWithShape="0">
              <a:srgbClr val="000000">
                <a:alpha val="40000"/>
              </a:srgbClr>
            </a:outerShdw>
          </a:effectLst>
        </p:spPr>
      </p:pic>
    </p:spTree>
    <p:extLst>
      <p:ext uri="{BB962C8B-B14F-4D97-AF65-F5344CB8AC3E}">
        <p14:creationId xmlns:p14="http://schemas.microsoft.com/office/powerpoint/2010/main" val="56565212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87DE26-F58F-F9C9-BDBF-6AED14EA3C01}"/>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2D2266DF-E892-938D-D4EB-EECDF52B67C3}"/>
              </a:ext>
            </a:extLst>
          </p:cNvPr>
          <p:cNvSpPr>
            <a:spLocks noGrp="1"/>
          </p:cNvSpPr>
          <p:nvPr>
            <p:ph type="title"/>
          </p:nvPr>
        </p:nvSpPr>
        <p:spPr>
          <a:xfrm>
            <a:off x="951057" y="509367"/>
            <a:ext cx="7927129" cy="568030"/>
          </a:xfrm>
        </p:spPr>
        <p:txBody>
          <a:bodyPr>
            <a:normAutofit fontScale="90000"/>
          </a:bodyPr>
          <a:lstStyle/>
          <a:p>
            <a:r>
              <a:rPr lang="de-DE" dirty="0"/>
              <a:t>Erfolge – Praxisbeispiel „Werkstatt“ Digitalisierung</a:t>
            </a:r>
          </a:p>
        </p:txBody>
      </p:sp>
      <p:sp>
        <p:nvSpPr>
          <p:cNvPr id="3" name="Inhaltsplatzhalter 2">
            <a:extLst>
              <a:ext uri="{FF2B5EF4-FFF2-40B4-BE49-F238E27FC236}">
                <a16:creationId xmlns:a16="http://schemas.microsoft.com/office/drawing/2014/main" id="{1476A272-758F-6678-6832-5388D6E8CA0F}"/>
              </a:ext>
            </a:extLst>
          </p:cNvPr>
          <p:cNvSpPr>
            <a:spLocks noGrp="1"/>
          </p:cNvSpPr>
          <p:nvPr>
            <p:ph idx="4294967295"/>
          </p:nvPr>
        </p:nvSpPr>
        <p:spPr>
          <a:xfrm>
            <a:off x="951058" y="1236663"/>
            <a:ext cx="5876962" cy="372799"/>
          </a:xfrm>
          <a:ln>
            <a:noFill/>
          </a:ln>
        </p:spPr>
        <p:txBody>
          <a:bodyPr>
            <a:normAutofit/>
          </a:bodyPr>
          <a:lstStyle/>
          <a:p>
            <a:pPr marL="0" indent="0">
              <a:buNone/>
            </a:pPr>
            <a:r>
              <a:rPr lang="de-DE" sz="1600" dirty="0">
                <a:solidFill>
                  <a:srgbClr val="008AD1"/>
                </a:solidFill>
                <a:highlight>
                  <a:srgbClr val="F4E250"/>
                </a:highlight>
              </a:rPr>
              <a:t>KI im SHK-Handwerk</a:t>
            </a:r>
          </a:p>
        </p:txBody>
      </p:sp>
      <p:pic>
        <p:nvPicPr>
          <p:cNvPr id="33" name="Grafik 32">
            <a:extLst>
              <a:ext uri="{FF2B5EF4-FFF2-40B4-BE49-F238E27FC236}">
                <a16:creationId xmlns:a16="http://schemas.microsoft.com/office/drawing/2014/main" id="{1C392575-C9DA-77ED-9255-BD166D830335}"/>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908586" y="4257903"/>
            <a:ext cx="2493064" cy="3527999"/>
          </a:xfrm>
          <a:prstGeom prst="rect">
            <a:avLst/>
          </a:prstGeom>
          <a:effectLst>
            <a:outerShdw blurRad="254000" dist="101600" dir="2700000" algn="ctr" rotWithShape="0">
              <a:srgbClr val="000000">
                <a:alpha val="40000"/>
              </a:srgbClr>
            </a:outerShdw>
          </a:effectLst>
        </p:spPr>
      </p:pic>
      <p:pic>
        <p:nvPicPr>
          <p:cNvPr id="27" name="Grafik 26">
            <a:extLst>
              <a:ext uri="{FF2B5EF4-FFF2-40B4-BE49-F238E27FC236}">
                <a16:creationId xmlns:a16="http://schemas.microsoft.com/office/drawing/2014/main" id="{B8EF1295-F065-7541-521E-1EC7CB92341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007278" y="1798644"/>
            <a:ext cx="3454459" cy="2284370"/>
          </a:xfrm>
          <a:prstGeom prst="rect">
            <a:avLst/>
          </a:prstGeom>
          <a:effectLst/>
        </p:spPr>
      </p:pic>
      <p:pic>
        <p:nvPicPr>
          <p:cNvPr id="35" name="Grafik 34">
            <a:extLst>
              <a:ext uri="{FF2B5EF4-FFF2-40B4-BE49-F238E27FC236}">
                <a16:creationId xmlns:a16="http://schemas.microsoft.com/office/drawing/2014/main" id="{B738E7F6-7769-3BC0-0262-A5076129E428}"/>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rot="825720">
            <a:off x="7759263" y="3658662"/>
            <a:ext cx="2493064" cy="3527999"/>
          </a:xfrm>
          <a:prstGeom prst="rect">
            <a:avLst/>
          </a:prstGeom>
          <a:effectLst>
            <a:outerShdw blurRad="254000" dist="101600" dir="2700000" algn="ctr" rotWithShape="0">
              <a:srgbClr val="000000">
                <a:alpha val="40000"/>
              </a:srgbClr>
            </a:outerShdw>
          </a:effectLst>
        </p:spPr>
      </p:pic>
      <p:pic>
        <p:nvPicPr>
          <p:cNvPr id="6" name="Grafik 5">
            <a:extLst>
              <a:ext uri="{FF2B5EF4-FFF2-40B4-BE49-F238E27FC236}">
                <a16:creationId xmlns:a16="http://schemas.microsoft.com/office/drawing/2014/main" id="{270F0F0F-8588-F309-8D2C-AE23E6634E58}"/>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7421105" y="1352330"/>
            <a:ext cx="4292600" cy="2132233"/>
          </a:xfrm>
          <a:prstGeom prst="rect">
            <a:avLst/>
          </a:prstGeom>
        </p:spPr>
      </p:pic>
      <p:pic>
        <p:nvPicPr>
          <p:cNvPr id="5" name="Grafik 4">
            <a:extLst>
              <a:ext uri="{FF2B5EF4-FFF2-40B4-BE49-F238E27FC236}">
                <a16:creationId xmlns:a16="http://schemas.microsoft.com/office/drawing/2014/main" id="{F278AFEE-7598-9C3E-8365-79D88344F8EC}"/>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rot="21021545">
            <a:off x="4271532" y="1519365"/>
            <a:ext cx="3427914" cy="4850930"/>
          </a:xfrm>
          <a:prstGeom prst="rect">
            <a:avLst/>
          </a:prstGeom>
          <a:effectLst>
            <a:outerShdw blurRad="254000" dist="101600" dir="2700000" algn="ctr" rotWithShape="0">
              <a:srgbClr val="000000">
                <a:alpha val="40000"/>
              </a:srgbClr>
            </a:outerShdw>
          </a:effectLst>
        </p:spPr>
      </p:pic>
    </p:spTree>
    <p:extLst>
      <p:ext uri="{BB962C8B-B14F-4D97-AF65-F5344CB8AC3E}">
        <p14:creationId xmlns:p14="http://schemas.microsoft.com/office/powerpoint/2010/main" val="41313633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C75145D-C5E4-E129-6A8A-01CC7F899FB8}"/>
              </a:ext>
            </a:extLst>
          </p:cNvPr>
          <p:cNvSpPr>
            <a:spLocks noGrp="1"/>
          </p:cNvSpPr>
          <p:nvPr>
            <p:ph type="title"/>
          </p:nvPr>
        </p:nvSpPr>
        <p:spPr/>
        <p:txBody>
          <a:bodyPr>
            <a:normAutofit fontScale="90000"/>
          </a:bodyPr>
          <a:lstStyle/>
          <a:p>
            <a:r>
              <a:rPr lang="de-DE" dirty="0"/>
              <a:t>Der Antrieb</a:t>
            </a:r>
          </a:p>
        </p:txBody>
      </p:sp>
      <p:sp>
        <p:nvSpPr>
          <p:cNvPr id="3" name="Inhaltsplatzhalter 2">
            <a:extLst>
              <a:ext uri="{FF2B5EF4-FFF2-40B4-BE49-F238E27FC236}">
                <a16:creationId xmlns:a16="http://schemas.microsoft.com/office/drawing/2014/main" id="{7638CEB7-1199-C4DD-80C5-0E5827EE9784}"/>
              </a:ext>
            </a:extLst>
          </p:cNvPr>
          <p:cNvSpPr>
            <a:spLocks noGrp="1"/>
          </p:cNvSpPr>
          <p:nvPr>
            <p:ph idx="13"/>
          </p:nvPr>
        </p:nvSpPr>
        <p:spPr/>
        <p:txBody>
          <a:bodyPr>
            <a:normAutofit/>
          </a:bodyPr>
          <a:lstStyle/>
          <a:p>
            <a:pPr marL="0" indent="0">
              <a:lnSpc>
                <a:spcPct val="100000"/>
              </a:lnSpc>
              <a:buNone/>
            </a:pPr>
            <a:r>
              <a:rPr lang="de-DE" sz="1800" b="1" dirty="0">
                <a:solidFill>
                  <a:srgbClr val="008AD1"/>
                </a:solidFill>
                <a:latin typeface="Open Sans" panose="020B0606030504020204" pitchFamily="34" charset="0"/>
              </a:rPr>
              <a:t>Handwerksbetriebe haben alle Hände voll zu tun und meistern </a:t>
            </a:r>
            <a:br>
              <a:rPr lang="de-DE" sz="1800" b="1" dirty="0">
                <a:solidFill>
                  <a:srgbClr val="008AD1"/>
                </a:solidFill>
                <a:latin typeface="Open Sans" panose="020B0606030504020204" pitchFamily="34" charset="0"/>
              </a:rPr>
            </a:br>
            <a:r>
              <a:rPr lang="de-DE" sz="1800" b="1" dirty="0">
                <a:solidFill>
                  <a:srgbClr val="008AD1"/>
                </a:solidFill>
                <a:latin typeface="Open Sans" panose="020B0606030504020204" pitchFamily="34" charset="0"/>
              </a:rPr>
              <a:t>nebenbei zahlreiche Herausforderungen wie: </a:t>
            </a:r>
          </a:p>
          <a:p>
            <a:pPr marL="44450" indent="179388">
              <a:buFontTx/>
              <a:buChar char="-"/>
            </a:pPr>
            <a:r>
              <a:rPr lang="de-DE" sz="1600" b="1" dirty="0">
                <a:latin typeface="Open Sans" panose="020B0606030504020204" pitchFamily="34" charset="0"/>
              </a:rPr>
              <a:t>Fachkräftemangel</a:t>
            </a:r>
          </a:p>
          <a:p>
            <a:pPr marL="44450" indent="179388">
              <a:buFontTx/>
              <a:buChar char="-"/>
            </a:pPr>
            <a:r>
              <a:rPr lang="de-DE" sz="1600" b="1" dirty="0">
                <a:latin typeface="Open Sans" panose="020B0606030504020204" pitchFamily="34" charset="0"/>
              </a:rPr>
              <a:t>Steigende Kosten für Energie und Rohstoffe</a:t>
            </a:r>
          </a:p>
          <a:p>
            <a:pPr marL="44450" indent="179388">
              <a:buFontTx/>
              <a:buChar char="-"/>
            </a:pPr>
            <a:r>
              <a:rPr lang="de-DE" sz="1600" b="1" dirty="0">
                <a:latin typeface="Open Sans" panose="020B0606030504020204" pitchFamily="34" charset="0"/>
              </a:rPr>
              <a:t>Digitalisierung</a:t>
            </a:r>
          </a:p>
          <a:p>
            <a:pPr marL="44450" indent="179388">
              <a:buFontTx/>
              <a:buChar char="-"/>
            </a:pPr>
            <a:r>
              <a:rPr lang="de-DE" sz="1600" b="1" dirty="0">
                <a:latin typeface="Open Sans" panose="020B0606030504020204" pitchFamily="34" charset="0"/>
              </a:rPr>
              <a:t>Erfolgreiche und zukunftsfähige strategische Planung bei vollen Auftragsbüchern</a:t>
            </a:r>
          </a:p>
          <a:p>
            <a:pPr marL="44450" indent="179388">
              <a:buFontTx/>
              <a:buChar char="-"/>
            </a:pPr>
            <a:r>
              <a:rPr lang="de-DE" sz="1600" b="1" dirty="0">
                <a:latin typeface="Open Sans" panose="020B0606030504020204" pitchFamily="34" charset="0"/>
              </a:rPr>
              <a:t>Generationenwechsel</a:t>
            </a:r>
          </a:p>
          <a:p>
            <a:pPr marL="0" indent="0">
              <a:buNone/>
            </a:pPr>
            <a:endParaRPr lang="de-DE" sz="1800" b="1" dirty="0">
              <a:latin typeface="Open Sans" panose="020B0606030504020204" pitchFamily="34" charset="0"/>
            </a:endParaRPr>
          </a:p>
          <a:p>
            <a:pPr>
              <a:buFontTx/>
              <a:buChar char="-"/>
            </a:pPr>
            <a:endParaRPr lang="de-DE" sz="1800" b="1" dirty="0">
              <a:latin typeface="Open Sans" panose="020B0606030504020204" pitchFamily="34" charset="0"/>
            </a:endParaRPr>
          </a:p>
          <a:p>
            <a:pPr marL="0" indent="0">
              <a:buNone/>
            </a:pPr>
            <a:endParaRPr lang="de-DE" sz="1800" b="1" dirty="0">
              <a:highlight>
                <a:srgbClr val="F4E250"/>
              </a:highlight>
              <a:latin typeface="Open Sans" panose="020B0606030504020204" pitchFamily="34" charset="0"/>
            </a:endParaRPr>
          </a:p>
          <a:p>
            <a:pPr marL="0" indent="0">
              <a:buNone/>
            </a:pPr>
            <a:endParaRPr lang="de-DE" sz="1800" b="1" dirty="0">
              <a:highlight>
                <a:srgbClr val="F4E250"/>
              </a:highlight>
              <a:latin typeface="Open Sans" panose="020B0606030504020204" pitchFamily="34" charset="0"/>
            </a:endParaRPr>
          </a:p>
          <a:p>
            <a:pPr marL="0" indent="0">
              <a:lnSpc>
                <a:spcPct val="120000"/>
              </a:lnSpc>
              <a:buNone/>
            </a:pPr>
            <a:r>
              <a:rPr lang="de-DE" sz="2200" b="1" dirty="0">
                <a:highlight>
                  <a:srgbClr val="FFF038"/>
                </a:highlight>
                <a:latin typeface="Open Sans" panose="020B0606030504020204" pitchFamily="34" charset="0"/>
              </a:rPr>
              <a:t>„Horizont Handwerk“ unterstützt Unternehmen passgenau </a:t>
            </a:r>
            <a:br>
              <a:rPr lang="de-DE" sz="2200" b="1" dirty="0">
                <a:highlight>
                  <a:srgbClr val="FFF038"/>
                </a:highlight>
                <a:latin typeface="Open Sans" panose="020B0606030504020204" pitchFamily="34" charset="0"/>
              </a:rPr>
            </a:br>
            <a:r>
              <a:rPr lang="de-DE" sz="2200" b="1" dirty="0">
                <a:highlight>
                  <a:srgbClr val="FFF038"/>
                </a:highlight>
                <a:latin typeface="Open Sans" panose="020B0606030504020204" pitchFamily="34" charset="0"/>
              </a:rPr>
              <a:t>zu ihren Fragen und bietet vielseitige Angebote.</a:t>
            </a:r>
          </a:p>
        </p:txBody>
      </p:sp>
      <p:pic>
        <p:nvPicPr>
          <p:cNvPr id="7" name="Grafik 6">
            <a:extLst>
              <a:ext uri="{FF2B5EF4-FFF2-40B4-BE49-F238E27FC236}">
                <a16:creationId xmlns:a16="http://schemas.microsoft.com/office/drawing/2014/main" id="{AB621AB4-82CF-5ACA-946F-A3950350B460}"/>
              </a:ext>
            </a:extLst>
          </p:cNvPr>
          <p:cNvPicPr>
            <a:picLocks noChangeAspect="1"/>
          </p:cNvPicPr>
          <p:nvPr/>
        </p:nvPicPr>
        <p:blipFill>
          <a:blip r:embed="rId2"/>
          <a:stretch>
            <a:fillRect/>
          </a:stretch>
        </p:blipFill>
        <p:spPr>
          <a:xfrm rot="5400000" flipH="1">
            <a:off x="3395207" y="3822777"/>
            <a:ext cx="1219270" cy="999402"/>
          </a:xfrm>
          <a:prstGeom prst="rect">
            <a:avLst/>
          </a:prstGeom>
        </p:spPr>
      </p:pic>
    </p:spTree>
    <p:extLst>
      <p:ext uri="{BB962C8B-B14F-4D97-AF65-F5344CB8AC3E}">
        <p14:creationId xmlns:p14="http://schemas.microsoft.com/office/powerpoint/2010/main" val="205865505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E27DD8-F156-69A4-AE02-3A9A252571A3}"/>
            </a:ext>
          </a:extLst>
        </p:cNvPr>
        <p:cNvGrpSpPr/>
        <p:nvPr/>
      </p:nvGrpSpPr>
      <p:grpSpPr>
        <a:xfrm>
          <a:off x="0" y="0"/>
          <a:ext cx="0" cy="0"/>
          <a:chOff x="0" y="0"/>
          <a:chExt cx="0" cy="0"/>
        </a:xfrm>
      </p:grpSpPr>
      <p:pic>
        <p:nvPicPr>
          <p:cNvPr id="11" name="Grafik 10">
            <a:extLst>
              <a:ext uri="{FF2B5EF4-FFF2-40B4-BE49-F238E27FC236}">
                <a16:creationId xmlns:a16="http://schemas.microsoft.com/office/drawing/2014/main" id="{A6208A58-19F1-A009-AC04-DC53DF60FA4E}"/>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rot="615339">
            <a:off x="6184931" y="2676036"/>
            <a:ext cx="2686403" cy="3801598"/>
          </a:xfrm>
          <a:prstGeom prst="rect">
            <a:avLst/>
          </a:prstGeom>
          <a:effectLst>
            <a:outerShdw blurRad="254000" dist="101600" dir="2700000" algn="ctr" rotWithShape="0">
              <a:srgbClr val="000000">
                <a:alpha val="40000"/>
              </a:srgbClr>
            </a:outerShdw>
          </a:effectLst>
        </p:spPr>
      </p:pic>
      <p:sp>
        <p:nvSpPr>
          <p:cNvPr id="2" name="Titel 1">
            <a:extLst>
              <a:ext uri="{FF2B5EF4-FFF2-40B4-BE49-F238E27FC236}">
                <a16:creationId xmlns:a16="http://schemas.microsoft.com/office/drawing/2014/main" id="{AB26738B-2192-0C83-12BD-467A4544A047}"/>
              </a:ext>
            </a:extLst>
          </p:cNvPr>
          <p:cNvSpPr>
            <a:spLocks noGrp="1"/>
          </p:cNvSpPr>
          <p:nvPr>
            <p:ph type="title"/>
          </p:nvPr>
        </p:nvSpPr>
        <p:spPr>
          <a:xfrm>
            <a:off x="951057" y="509367"/>
            <a:ext cx="8054720" cy="568030"/>
          </a:xfrm>
        </p:spPr>
        <p:txBody>
          <a:bodyPr>
            <a:normAutofit fontScale="90000"/>
          </a:bodyPr>
          <a:lstStyle/>
          <a:p>
            <a:r>
              <a:rPr lang="de-DE" dirty="0"/>
              <a:t>Erfolge – Praxisbeispiel „Werkstatt“ Digitalisierung</a:t>
            </a:r>
          </a:p>
        </p:txBody>
      </p:sp>
      <p:sp>
        <p:nvSpPr>
          <p:cNvPr id="3" name="Inhaltsplatzhalter 2">
            <a:extLst>
              <a:ext uri="{FF2B5EF4-FFF2-40B4-BE49-F238E27FC236}">
                <a16:creationId xmlns:a16="http://schemas.microsoft.com/office/drawing/2014/main" id="{7C6C1A0C-8DE9-4BEA-D3B2-0945234420B9}"/>
              </a:ext>
            </a:extLst>
          </p:cNvPr>
          <p:cNvSpPr>
            <a:spLocks noGrp="1"/>
          </p:cNvSpPr>
          <p:nvPr>
            <p:ph idx="4294967295"/>
          </p:nvPr>
        </p:nvSpPr>
        <p:spPr>
          <a:xfrm>
            <a:off x="951057" y="1236663"/>
            <a:ext cx="8054719" cy="723900"/>
          </a:xfrm>
          <a:ln>
            <a:noFill/>
          </a:ln>
        </p:spPr>
        <p:txBody>
          <a:bodyPr>
            <a:normAutofit/>
          </a:bodyPr>
          <a:lstStyle/>
          <a:p>
            <a:pPr marL="0" indent="0">
              <a:buNone/>
            </a:pPr>
            <a:r>
              <a:rPr lang="de-DE" sz="1600" dirty="0">
                <a:solidFill>
                  <a:srgbClr val="008AD1"/>
                </a:solidFill>
                <a:highlight>
                  <a:srgbClr val="F4E250"/>
                </a:highlight>
              </a:rPr>
              <a:t>Einsatzmöglichkeiten von KI zur Steigerung der Ressourceneffizienz</a:t>
            </a:r>
          </a:p>
        </p:txBody>
      </p:sp>
      <p:pic>
        <p:nvPicPr>
          <p:cNvPr id="13" name="Grafik 12">
            <a:extLst>
              <a:ext uri="{FF2B5EF4-FFF2-40B4-BE49-F238E27FC236}">
                <a16:creationId xmlns:a16="http://schemas.microsoft.com/office/drawing/2014/main" id="{B4727D40-92D0-92AA-3FF7-9EC5147A3F5C}"/>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2750678" y="2768526"/>
            <a:ext cx="2686403" cy="3801598"/>
          </a:xfrm>
          <a:prstGeom prst="rect">
            <a:avLst/>
          </a:prstGeom>
          <a:effectLst>
            <a:outerShdw blurRad="254000" dist="101600" dir="2700000" algn="ctr" rotWithShape="0">
              <a:srgbClr val="000000">
                <a:alpha val="40000"/>
              </a:srgbClr>
            </a:outerShdw>
          </a:effectLst>
        </p:spPr>
      </p:pic>
      <p:pic>
        <p:nvPicPr>
          <p:cNvPr id="16" name="Grafik 15">
            <a:extLst>
              <a:ext uri="{FF2B5EF4-FFF2-40B4-BE49-F238E27FC236}">
                <a16:creationId xmlns:a16="http://schemas.microsoft.com/office/drawing/2014/main" id="{2AC6FB23-F6B2-B7C2-E970-2344FFE43FA5}"/>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rot="21317613">
            <a:off x="4309618" y="1893231"/>
            <a:ext cx="2686403" cy="3801598"/>
          </a:xfrm>
          <a:prstGeom prst="rect">
            <a:avLst/>
          </a:prstGeom>
          <a:effectLst>
            <a:outerShdw blurRad="254000" dist="101600" dir="2700000" algn="ctr" rotWithShape="0">
              <a:srgbClr val="000000">
                <a:alpha val="40000"/>
              </a:srgbClr>
            </a:outerShdw>
          </a:effectLst>
        </p:spPr>
      </p:pic>
      <p:pic>
        <p:nvPicPr>
          <p:cNvPr id="6" name="Grafik 5">
            <a:extLst>
              <a:ext uri="{FF2B5EF4-FFF2-40B4-BE49-F238E27FC236}">
                <a16:creationId xmlns:a16="http://schemas.microsoft.com/office/drawing/2014/main" id="{6A15A6C2-6A9C-50B8-60D2-3AE85A2EE50D}"/>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rot="319003">
            <a:off x="9993970" y="2768527"/>
            <a:ext cx="2686402" cy="3801598"/>
          </a:xfrm>
          <a:prstGeom prst="rect">
            <a:avLst/>
          </a:prstGeom>
          <a:effectLst>
            <a:outerShdw blurRad="254000" dist="101600" dir="2700000" algn="ctr" rotWithShape="0">
              <a:srgbClr val="000000">
                <a:alpha val="40000"/>
              </a:srgbClr>
            </a:outerShdw>
          </a:effectLst>
        </p:spPr>
      </p:pic>
      <p:pic>
        <p:nvPicPr>
          <p:cNvPr id="5" name="Grafik 4">
            <a:extLst>
              <a:ext uri="{FF2B5EF4-FFF2-40B4-BE49-F238E27FC236}">
                <a16:creationId xmlns:a16="http://schemas.microsoft.com/office/drawing/2014/main" id="{423A8980-AD50-13E9-7E14-8E7E4AF9C586}"/>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rot="21175941">
            <a:off x="701444" y="1773870"/>
            <a:ext cx="2855098" cy="4040323"/>
          </a:xfrm>
          <a:prstGeom prst="rect">
            <a:avLst/>
          </a:prstGeom>
          <a:effectLst>
            <a:outerShdw blurRad="254000" dist="101600" dir="2700000" algn="ctr" rotWithShape="0">
              <a:srgbClr val="000000">
                <a:alpha val="40000"/>
              </a:srgbClr>
            </a:outerShdw>
          </a:effectLst>
        </p:spPr>
      </p:pic>
      <p:pic>
        <p:nvPicPr>
          <p:cNvPr id="4" name="Grafik 3">
            <a:extLst>
              <a:ext uri="{FF2B5EF4-FFF2-40B4-BE49-F238E27FC236}">
                <a16:creationId xmlns:a16="http://schemas.microsoft.com/office/drawing/2014/main" id="{84B3A8D7-DC9F-6EB0-04F8-B66C3923C6F0}"/>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8049379" y="1459225"/>
            <a:ext cx="2783885" cy="3939549"/>
          </a:xfrm>
          <a:prstGeom prst="rect">
            <a:avLst/>
          </a:prstGeom>
          <a:effectLst>
            <a:outerShdw blurRad="254000" dist="101600" dir="2700000" algn="ctr" rotWithShape="0">
              <a:srgbClr val="000000">
                <a:alpha val="40000"/>
              </a:srgbClr>
            </a:outerShdw>
          </a:effectLst>
        </p:spPr>
      </p:pic>
    </p:spTree>
    <p:extLst>
      <p:ext uri="{BB962C8B-B14F-4D97-AF65-F5344CB8AC3E}">
        <p14:creationId xmlns:p14="http://schemas.microsoft.com/office/powerpoint/2010/main" val="46500359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A0EB99D-5689-8633-9074-E04267283AC4}"/>
              </a:ext>
            </a:extLst>
          </p:cNvPr>
          <p:cNvSpPr>
            <a:spLocks noGrp="1"/>
          </p:cNvSpPr>
          <p:nvPr>
            <p:ph type="title"/>
          </p:nvPr>
        </p:nvSpPr>
        <p:spPr>
          <a:xfrm>
            <a:off x="951057" y="509367"/>
            <a:ext cx="7714478" cy="568030"/>
          </a:xfrm>
        </p:spPr>
        <p:txBody>
          <a:bodyPr>
            <a:normAutofit fontScale="90000"/>
          </a:bodyPr>
          <a:lstStyle/>
          <a:p>
            <a:r>
              <a:rPr lang="de-DE" dirty="0"/>
              <a:t>Erfolge – Praxisbeispiel „Werkstatt“ Digitalisierung</a:t>
            </a:r>
          </a:p>
        </p:txBody>
      </p:sp>
      <p:sp>
        <p:nvSpPr>
          <p:cNvPr id="3" name="Inhaltsplatzhalter 2">
            <a:extLst>
              <a:ext uri="{FF2B5EF4-FFF2-40B4-BE49-F238E27FC236}">
                <a16:creationId xmlns:a16="http://schemas.microsoft.com/office/drawing/2014/main" id="{433DC47A-F264-75DE-9241-03792860DB15}"/>
              </a:ext>
            </a:extLst>
          </p:cNvPr>
          <p:cNvSpPr>
            <a:spLocks noGrp="1"/>
          </p:cNvSpPr>
          <p:nvPr>
            <p:ph idx="4294967295"/>
          </p:nvPr>
        </p:nvSpPr>
        <p:spPr>
          <a:xfrm>
            <a:off x="951058" y="1236664"/>
            <a:ext cx="5876962" cy="399630"/>
          </a:xfrm>
          <a:ln>
            <a:noFill/>
          </a:ln>
        </p:spPr>
        <p:txBody>
          <a:bodyPr>
            <a:normAutofit/>
          </a:bodyPr>
          <a:lstStyle/>
          <a:p>
            <a:pPr marL="0" indent="0">
              <a:buNone/>
            </a:pPr>
            <a:r>
              <a:rPr lang="de-DE" sz="1600" dirty="0">
                <a:solidFill>
                  <a:srgbClr val="008AD1"/>
                </a:solidFill>
                <a:highlight>
                  <a:srgbClr val="F4E250"/>
                </a:highlight>
              </a:rPr>
              <a:t>ERP-Systeme: Neues einführen oder Altes erneuern</a:t>
            </a:r>
          </a:p>
        </p:txBody>
      </p:sp>
      <p:pic>
        <p:nvPicPr>
          <p:cNvPr id="7" name="Grafik 6">
            <a:extLst>
              <a:ext uri="{FF2B5EF4-FFF2-40B4-BE49-F238E27FC236}">
                <a16:creationId xmlns:a16="http://schemas.microsoft.com/office/drawing/2014/main" id="{FF5EBD31-41DF-63A6-3DED-E82F2A348E6F}"/>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055783" y="1795561"/>
            <a:ext cx="3112142" cy="4372691"/>
          </a:xfrm>
          <a:prstGeom prst="rect">
            <a:avLst/>
          </a:prstGeom>
          <a:effectLst>
            <a:outerShdw blurRad="317084" dist="158193" dir="2700000" algn="tl" rotWithShape="0">
              <a:prstClr val="black">
                <a:alpha val="40000"/>
              </a:prstClr>
            </a:outerShdw>
          </a:effectLst>
        </p:spPr>
      </p:pic>
      <p:pic>
        <p:nvPicPr>
          <p:cNvPr id="5" name="Grafik 4">
            <a:extLst>
              <a:ext uri="{FF2B5EF4-FFF2-40B4-BE49-F238E27FC236}">
                <a16:creationId xmlns:a16="http://schemas.microsoft.com/office/drawing/2014/main" id="{4FE115A3-C51A-09F6-9434-F456FB88D0E8}"/>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rot="296062">
            <a:off x="6199769" y="1561266"/>
            <a:ext cx="3089965" cy="4372691"/>
          </a:xfrm>
          <a:prstGeom prst="rect">
            <a:avLst/>
          </a:prstGeom>
          <a:effectLst>
            <a:outerShdw blurRad="317084" dist="158193" dir="2700000" algn="tl" rotWithShape="0">
              <a:prstClr val="black">
                <a:alpha val="40000"/>
              </a:prstClr>
            </a:outerShdw>
          </a:effectLst>
        </p:spPr>
      </p:pic>
      <p:pic>
        <p:nvPicPr>
          <p:cNvPr id="6" name="Grafik 5">
            <a:extLst>
              <a:ext uri="{FF2B5EF4-FFF2-40B4-BE49-F238E27FC236}">
                <a16:creationId xmlns:a16="http://schemas.microsoft.com/office/drawing/2014/main" id="{568EB8F9-2296-C4B7-E954-EA4CCA024CD8}"/>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rot="21045700">
            <a:off x="3512100" y="2154607"/>
            <a:ext cx="2995119" cy="4238472"/>
          </a:xfrm>
          <a:prstGeom prst="rect">
            <a:avLst/>
          </a:prstGeom>
          <a:effectLst>
            <a:outerShdw blurRad="229285" dist="185969" dir="2700000" algn="tl" rotWithShape="0">
              <a:prstClr val="black">
                <a:alpha val="40000"/>
              </a:prstClr>
            </a:outerShdw>
          </a:effectLst>
        </p:spPr>
      </p:pic>
      <p:pic>
        <p:nvPicPr>
          <p:cNvPr id="4" name="Grafik 3">
            <a:extLst>
              <a:ext uri="{FF2B5EF4-FFF2-40B4-BE49-F238E27FC236}">
                <a16:creationId xmlns:a16="http://schemas.microsoft.com/office/drawing/2014/main" id="{5D325A58-9E72-D1D8-3A02-D5840F8255A9}"/>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8496778" y="2353632"/>
            <a:ext cx="2680560" cy="2680560"/>
          </a:xfrm>
          <a:prstGeom prst="ellipse">
            <a:avLst/>
          </a:prstGeom>
          <a:effectLst>
            <a:outerShdw blurRad="254000" dist="101600" dir="2700000" algn="ctr" rotWithShape="0">
              <a:srgbClr val="000000">
                <a:alpha val="40000"/>
              </a:srgbClr>
            </a:outerShdw>
          </a:effectLst>
        </p:spPr>
      </p:pic>
      <p:pic>
        <p:nvPicPr>
          <p:cNvPr id="8" name="Grafik 7">
            <a:extLst>
              <a:ext uri="{FF2B5EF4-FFF2-40B4-BE49-F238E27FC236}">
                <a16:creationId xmlns:a16="http://schemas.microsoft.com/office/drawing/2014/main" id="{CE491A64-4801-FC16-2424-7EB82A228FDA}"/>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9291312" y="4247675"/>
            <a:ext cx="2242800" cy="2242800"/>
          </a:xfrm>
          <a:prstGeom prst="ellipse">
            <a:avLst/>
          </a:prstGeom>
          <a:effectLst>
            <a:outerShdw blurRad="254000" dist="101600" dir="2700000" algn="ctr" rotWithShape="0">
              <a:srgbClr val="000000">
                <a:alpha val="40000"/>
              </a:srgbClr>
            </a:outerShdw>
          </a:effectLst>
        </p:spPr>
      </p:pic>
    </p:spTree>
    <p:extLst>
      <p:ext uri="{BB962C8B-B14F-4D97-AF65-F5344CB8AC3E}">
        <p14:creationId xmlns:p14="http://schemas.microsoft.com/office/powerpoint/2010/main" val="230980119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433DC47A-F264-75DE-9241-03792860DB15}"/>
              </a:ext>
            </a:extLst>
          </p:cNvPr>
          <p:cNvSpPr>
            <a:spLocks noGrp="1"/>
          </p:cNvSpPr>
          <p:nvPr>
            <p:ph idx="13"/>
          </p:nvPr>
        </p:nvSpPr>
        <p:spPr>
          <a:xfrm>
            <a:off x="964504" y="1236883"/>
            <a:ext cx="10306008" cy="5071842"/>
          </a:xfrm>
        </p:spPr>
        <p:txBody>
          <a:bodyPr/>
          <a:lstStyle/>
          <a:p>
            <a:pPr marL="0" indent="0">
              <a:buNone/>
            </a:pPr>
            <a:r>
              <a:rPr lang="de-DE" sz="1800" b="1" dirty="0">
                <a:solidFill>
                  <a:srgbClr val="008AD1"/>
                </a:solidFill>
                <a:highlight>
                  <a:srgbClr val="F4E250"/>
                </a:highlight>
                <a:latin typeface="Open Sans" panose="020B0606030504020204" pitchFamily="34" charset="0"/>
              </a:rPr>
              <a:t>Einsatz modernster Technik zur Berufsorientierung im Dachdecker- &amp; Metallhandwerk</a:t>
            </a:r>
          </a:p>
        </p:txBody>
      </p:sp>
      <p:sp>
        <p:nvSpPr>
          <p:cNvPr id="2" name="Titel 1">
            <a:extLst>
              <a:ext uri="{FF2B5EF4-FFF2-40B4-BE49-F238E27FC236}">
                <a16:creationId xmlns:a16="http://schemas.microsoft.com/office/drawing/2014/main" id="{7A0EB99D-5689-8633-9074-E04267283AC4}"/>
              </a:ext>
            </a:extLst>
          </p:cNvPr>
          <p:cNvSpPr>
            <a:spLocks noGrp="1"/>
          </p:cNvSpPr>
          <p:nvPr>
            <p:ph type="title"/>
          </p:nvPr>
        </p:nvSpPr>
        <p:spPr>
          <a:xfrm>
            <a:off x="951057" y="509367"/>
            <a:ext cx="7225379" cy="568030"/>
          </a:xfrm>
        </p:spPr>
        <p:txBody>
          <a:bodyPr>
            <a:normAutofit fontScale="90000"/>
          </a:bodyPr>
          <a:lstStyle/>
          <a:p>
            <a:r>
              <a:rPr lang="de-DE" dirty="0"/>
              <a:t>Erfolge – Praxisbeispiel „Modellprojekt“</a:t>
            </a:r>
          </a:p>
        </p:txBody>
      </p:sp>
      <p:pic>
        <p:nvPicPr>
          <p:cNvPr id="7" name="Grafik 6">
            <a:extLst>
              <a:ext uri="{FF2B5EF4-FFF2-40B4-BE49-F238E27FC236}">
                <a16:creationId xmlns:a16="http://schemas.microsoft.com/office/drawing/2014/main" id="{98EF1B8B-9453-ABA7-EC6D-34DE48926BD4}"/>
              </a:ext>
            </a:extLst>
          </p:cNvPr>
          <p:cNvPicPr>
            <a:picLocks noChangeAspect="1"/>
          </p:cNvPicPr>
          <p:nvPr/>
        </p:nvPicPr>
        <p:blipFill>
          <a:blip r:embed="rId2"/>
          <a:stretch>
            <a:fillRect/>
          </a:stretch>
        </p:blipFill>
        <p:spPr>
          <a:xfrm>
            <a:off x="1064449" y="4497937"/>
            <a:ext cx="8772525" cy="1724025"/>
          </a:xfrm>
          <a:prstGeom prst="rect">
            <a:avLst/>
          </a:prstGeom>
        </p:spPr>
      </p:pic>
      <p:graphicFrame>
        <p:nvGraphicFramePr>
          <p:cNvPr id="10" name="Tabelle 10">
            <a:extLst>
              <a:ext uri="{FF2B5EF4-FFF2-40B4-BE49-F238E27FC236}">
                <a16:creationId xmlns:a16="http://schemas.microsoft.com/office/drawing/2014/main" id="{57F1B466-9F86-6C83-F7CC-0C5D1A370875}"/>
              </a:ext>
            </a:extLst>
          </p:cNvPr>
          <p:cNvGraphicFramePr>
            <a:graphicFrameLocks noGrp="1"/>
          </p:cNvGraphicFramePr>
          <p:nvPr>
            <p:extLst>
              <p:ext uri="{D42A27DB-BD31-4B8C-83A1-F6EECF244321}">
                <p14:modId xmlns:p14="http://schemas.microsoft.com/office/powerpoint/2010/main" val="1136507164"/>
              </p:ext>
            </p:extLst>
          </p:nvPr>
        </p:nvGraphicFramePr>
        <p:xfrm>
          <a:off x="1036918" y="1805606"/>
          <a:ext cx="8564283" cy="1864685"/>
        </p:xfrm>
        <a:graphic>
          <a:graphicData uri="http://schemas.openxmlformats.org/drawingml/2006/table">
            <a:tbl>
              <a:tblPr firstRow="1" bandRow="1">
                <a:tableStyleId>{5C22544A-7EE6-4342-B048-85BDC9FD1C3A}</a:tableStyleId>
              </a:tblPr>
              <a:tblGrid>
                <a:gridCol w="2854761">
                  <a:extLst>
                    <a:ext uri="{9D8B030D-6E8A-4147-A177-3AD203B41FA5}">
                      <a16:colId xmlns:a16="http://schemas.microsoft.com/office/drawing/2014/main" val="1806346380"/>
                    </a:ext>
                  </a:extLst>
                </a:gridCol>
                <a:gridCol w="2854761">
                  <a:extLst>
                    <a:ext uri="{9D8B030D-6E8A-4147-A177-3AD203B41FA5}">
                      <a16:colId xmlns:a16="http://schemas.microsoft.com/office/drawing/2014/main" val="3613968486"/>
                    </a:ext>
                  </a:extLst>
                </a:gridCol>
                <a:gridCol w="2854761">
                  <a:extLst>
                    <a:ext uri="{9D8B030D-6E8A-4147-A177-3AD203B41FA5}">
                      <a16:colId xmlns:a16="http://schemas.microsoft.com/office/drawing/2014/main" val="1232271465"/>
                    </a:ext>
                  </a:extLst>
                </a:gridCol>
              </a:tblGrid>
              <a:tr h="527984">
                <a:tc>
                  <a:txBody>
                    <a:bodyPr/>
                    <a:lstStyle/>
                    <a:p>
                      <a:pPr algn="ctr"/>
                      <a:r>
                        <a:rPr lang="de-DE" sz="1600" b="1" i="0" dirty="0">
                          <a:solidFill>
                            <a:schemeClr val="bg1"/>
                          </a:solidFill>
                          <a:latin typeface="Open Sans" panose="020B0606030504020204" pitchFamily="34" charset="0"/>
                        </a:rPr>
                        <a:t>VR-Game</a:t>
                      </a:r>
                    </a:p>
                  </a:txBody>
                  <a:tcPr anchor="ctr">
                    <a:solidFill>
                      <a:srgbClr val="073070"/>
                    </a:solidFill>
                  </a:tcPr>
                </a:tc>
                <a:tc>
                  <a:txBody>
                    <a:bodyPr/>
                    <a:lstStyle/>
                    <a:p>
                      <a:pPr algn="ctr"/>
                      <a:r>
                        <a:rPr lang="de-DE" sz="1600" b="1" i="0" dirty="0">
                          <a:solidFill>
                            <a:schemeClr val="bg1"/>
                          </a:solidFill>
                          <a:latin typeface="Open Sans" panose="020B0606030504020204" pitchFamily="34" charset="0"/>
                        </a:rPr>
                        <a:t>VR-360°-Video</a:t>
                      </a:r>
                    </a:p>
                  </a:txBody>
                  <a:tcPr anchor="ctr">
                    <a:solidFill>
                      <a:srgbClr val="073070"/>
                    </a:solidFill>
                  </a:tcPr>
                </a:tc>
                <a:tc>
                  <a:txBody>
                    <a:bodyPr/>
                    <a:lstStyle/>
                    <a:p>
                      <a:pPr algn="ctr"/>
                      <a:r>
                        <a:rPr lang="de-DE" sz="1600" b="1" i="0" dirty="0">
                          <a:solidFill>
                            <a:schemeClr val="bg1"/>
                          </a:solidFill>
                          <a:latin typeface="Open Sans" panose="020B0606030504020204" pitchFamily="34" charset="0"/>
                        </a:rPr>
                        <a:t>Drohnenflugsimulator</a:t>
                      </a:r>
                    </a:p>
                  </a:txBody>
                  <a:tcPr anchor="ctr">
                    <a:solidFill>
                      <a:srgbClr val="073070"/>
                    </a:solidFill>
                  </a:tcPr>
                </a:tc>
                <a:extLst>
                  <a:ext uri="{0D108BD9-81ED-4DB2-BD59-A6C34878D82A}">
                    <a16:rowId xmlns:a16="http://schemas.microsoft.com/office/drawing/2014/main" val="2253018836"/>
                  </a:ext>
                </a:extLst>
              </a:tr>
              <a:tr h="1336701">
                <a:tc>
                  <a:txBody>
                    <a:bodyPr/>
                    <a:lstStyle/>
                    <a:p>
                      <a:pPr marL="290513" indent="-112713" algn="l">
                        <a:buFont typeface="Arial" panose="020B0604020202020204" pitchFamily="34" charset="0"/>
                        <a:buChar char="•"/>
                        <a:tabLst/>
                      </a:pPr>
                      <a:r>
                        <a:rPr lang="de-DE" sz="1400" b="1" i="0" dirty="0">
                          <a:solidFill>
                            <a:schemeClr val="bg1"/>
                          </a:solidFill>
                          <a:latin typeface="Open Sans" panose="020B0606030504020204" pitchFamily="34" charset="0"/>
                        </a:rPr>
                        <a:t>Gamification</a:t>
                      </a:r>
                    </a:p>
                    <a:p>
                      <a:pPr marL="290513" indent="-112713" algn="l">
                        <a:buFont typeface="Arial" panose="020B0604020202020204" pitchFamily="34" charset="0"/>
                        <a:buChar char="•"/>
                        <a:tabLst/>
                      </a:pPr>
                      <a:r>
                        <a:rPr lang="de-DE" sz="1400" b="1" i="0" dirty="0">
                          <a:solidFill>
                            <a:schemeClr val="bg1"/>
                          </a:solidFill>
                          <a:latin typeface="Open Sans" panose="020B0606030504020204" pitchFamily="34" charset="0"/>
                        </a:rPr>
                        <a:t>Unterhaltende</a:t>
                      </a:r>
                      <a:br>
                        <a:rPr lang="de-DE" sz="1400" b="1" i="0" dirty="0">
                          <a:solidFill>
                            <a:schemeClr val="bg1"/>
                          </a:solidFill>
                          <a:latin typeface="Open Sans" panose="020B0606030504020204" pitchFamily="34" charset="0"/>
                        </a:rPr>
                      </a:br>
                      <a:r>
                        <a:rPr lang="de-DE" sz="1400" b="1" i="0" dirty="0">
                          <a:solidFill>
                            <a:schemeClr val="bg1"/>
                          </a:solidFill>
                          <a:latin typeface="Open Sans" panose="020B0606030504020204" pitchFamily="34" charset="0"/>
                        </a:rPr>
                        <a:t>Informationsvermittlung</a:t>
                      </a:r>
                    </a:p>
                  </a:txBody>
                  <a:tcPr anchor="ctr">
                    <a:solidFill>
                      <a:srgbClr val="134F87"/>
                    </a:solidFill>
                  </a:tcPr>
                </a:tc>
                <a:tc>
                  <a:txBody>
                    <a:bodyPr/>
                    <a:lstStyle/>
                    <a:p>
                      <a:pPr marL="290513" indent="-112713" algn="l">
                        <a:buFont typeface="Arial" panose="020B0604020202020204" pitchFamily="34" charset="0"/>
                        <a:buChar char="•"/>
                        <a:tabLst/>
                      </a:pPr>
                      <a:r>
                        <a:rPr lang="de-DE" sz="1400" b="1" i="0" dirty="0">
                          <a:solidFill>
                            <a:schemeClr val="bg1"/>
                          </a:solidFill>
                          <a:latin typeface="Open Sans" panose="020B0606030504020204" pitchFamily="34" charset="0"/>
                        </a:rPr>
                        <a:t>Darstellung des Berufsbildes</a:t>
                      </a:r>
                    </a:p>
                    <a:p>
                      <a:pPr marL="290513" indent="-112713" algn="l">
                        <a:buFont typeface="Arial" panose="020B0604020202020204" pitchFamily="34" charset="0"/>
                        <a:buChar char="•"/>
                        <a:tabLst/>
                      </a:pPr>
                      <a:r>
                        <a:rPr lang="de-DE" sz="1400" b="1" i="0" dirty="0">
                          <a:solidFill>
                            <a:schemeClr val="bg1"/>
                          </a:solidFill>
                          <a:latin typeface="Open Sans" panose="020B0606030504020204" pitchFamily="34" charset="0"/>
                        </a:rPr>
                        <a:t>Einblick in den Arbeitsalltag</a:t>
                      </a:r>
                    </a:p>
                    <a:p>
                      <a:pPr marL="290513" indent="-112713" algn="l">
                        <a:buFont typeface="Arial" panose="020B0604020202020204" pitchFamily="34" charset="0"/>
                        <a:buChar char="•"/>
                        <a:tabLst/>
                      </a:pPr>
                      <a:r>
                        <a:rPr lang="de-DE" sz="1400" b="1" i="0" dirty="0">
                          <a:solidFill>
                            <a:schemeClr val="bg1"/>
                          </a:solidFill>
                          <a:latin typeface="Open Sans" panose="020B0606030504020204" pitchFamily="34" charset="0"/>
                        </a:rPr>
                        <a:t>Informativer Charakter</a:t>
                      </a:r>
                    </a:p>
                  </a:txBody>
                  <a:tcPr anchor="ctr">
                    <a:solidFill>
                      <a:srgbClr val="134F87"/>
                    </a:solidFill>
                  </a:tcPr>
                </a:tc>
                <a:tc>
                  <a:txBody>
                    <a:bodyPr/>
                    <a:lstStyle/>
                    <a:p>
                      <a:pPr marL="285750" indent="-107950" algn="l">
                        <a:buFont typeface="Arial" panose="020B0604020202020204" pitchFamily="34" charset="0"/>
                        <a:buChar char="•"/>
                        <a:tabLst/>
                      </a:pPr>
                      <a:r>
                        <a:rPr lang="de-DE" sz="1400" b="1" i="0" dirty="0">
                          <a:solidFill>
                            <a:schemeClr val="bg1"/>
                          </a:solidFill>
                          <a:latin typeface="Open Sans" panose="020B0606030504020204" pitchFamily="34" charset="0"/>
                        </a:rPr>
                        <a:t>Veranschaulichung des Einsatzes modernster Technik</a:t>
                      </a:r>
                    </a:p>
                    <a:p>
                      <a:pPr marL="285750" indent="-107950" algn="l">
                        <a:buFont typeface="Arial" panose="020B0604020202020204" pitchFamily="34" charset="0"/>
                        <a:buChar char="•"/>
                        <a:tabLst/>
                      </a:pPr>
                      <a:r>
                        <a:rPr lang="de-DE" sz="1400" b="1" i="0" dirty="0">
                          <a:solidFill>
                            <a:schemeClr val="bg1"/>
                          </a:solidFill>
                          <a:latin typeface="Open Sans" panose="020B0606030504020204" pitchFamily="34" charset="0"/>
                        </a:rPr>
                        <a:t>Interaktivität</a:t>
                      </a:r>
                    </a:p>
                  </a:txBody>
                  <a:tcPr anchor="ctr">
                    <a:solidFill>
                      <a:srgbClr val="134F87"/>
                    </a:solidFill>
                  </a:tcPr>
                </a:tc>
                <a:extLst>
                  <a:ext uri="{0D108BD9-81ED-4DB2-BD59-A6C34878D82A}">
                    <a16:rowId xmlns:a16="http://schemas.microsoft.com/office/drawing/2014/main" val="3675666196"/>
                  </a:ext>
                </a:extLst>
              </a:tr>
            </a:tbl>
          </a:graphicData>
        </a:graphic>
      </p:graphicFrame>
      <p:pic>
        <p:nvPicPr>
          <p:cNvPr id="6" name="Grafik 5">
            <a:extLst>
              <a:ext uri="{FF2B5EF4-FFF2-40B4-BE49-F238E27FC236}">
                <a16:creationId xmlns:a16="http://schemas.microsoft.com/office/drawing/2014/main" id="{04339B90-CB07-155F-59B8-2033DF93C89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b="-145"/>
          <a:stretch/>
        </p:blipFill>
        <p:spPr>
          <a:xfrm>
            <a:off x="8798500" y="3075974"/>
            <a:ext cx="2723472" cy="2723548"/>
          </a:xfrm>
          <a:prstGeom prst="ellipse">
            <a:avLst/>
          </a:prstGeom>
        </p:spPr>
      </p:pic>
      <p:pic>
        <p:nvPicPr>
          <p:cNvPr id="4" name="Grafik 3">
            <a:extLst>
              <a:ext uri="{FF2B5EF4-FFF2-40B4-BE49-F238E27FC236}">
                <a16:creationId xmlns:a16="http://schemas.microsoft.com/office/drawing/2014/main" id="{586CCB09-76DA-9F56-8F92-B22168CCEF3B}"/>
              </a:ext>
            </a:extLst>
          </p:cNvPr>
          <p:cNvPicPr>
            <a:picLocks noChangeAspect="1"/>
          </p:cNvPicPr>
          <p:nvPr/>
        </p:nvPicPr>
        <p:blipFill>
          <a:blip r:embed="rId4"/>
          <a:stretch>
            <a:fillRect/>
          </a:stretch>
        </p:blipFill>
        <p:spPr>
          <a:xfrm>
            <a:off x="1743751" y="3555548"/>
            <a:ext cx="895405" cy="822011"/>
          </a:xfrm>
          <a:prstGeom prst="rect">
            <a:avLst/>
          </a:prstGeom>
        </p:spPr>
      </p:pic>
      <p:pic>
        <p:nvPicPr>
          <p:cNvPr id="5" name="Grafik 4">
            <a:extLst>
              <a:ext uri="{FF2B5EF4-FFF2-40B4-BE49-F238E27FC236}">
                <a16:creationId xmlns:a16="http://schemas.microsoft.com/office/drawing/2014/main" id="{095BDC04-FEAF-A3EE-A1D8-D2EBFFEEB8E3}"/>
              </a:ext>
            </a:extLst>
          </p:cNvPr>
          <p:cNvPicPr>
            <a:picLocks noChangeAspect="1"/>
          </p:cNvPicPr>
          <p:nvPr/>
        </p:nvPicPr>
        <p:blipFill>
          <a:blip r:embed="rId5"/>
          <a:stretch>
            <a:fillRect/>
          </a:stretch>
        </p:blipFill>
        <p:spPr>
          <a:xfrm>
            <a:off x="5450711" y="3881949"/>
            <a:ext cx="787400" cy="698500"/>
          </a:xfrm>
          <a:prstGeom prst="rect">
            <a:avLst/>
          </a:prstGeom>
        </p:spPr>
      </p:pic>
      <p:pic>
        <p:nvPicPr>
          <p:cNvPr id="8" name="Grafik 7">
            <a:extLst>
              <a:ext uri="{FF2B5EF4-FFF2-40B4-BE49-F238E27FC236}">
                <a16:creationId xmlns:a16="http://schemas.microsoft.com/office/drawing/2014/main" id="{627F8557-DB30-CC68-029D-F5E50EBD85B4}"/>
              </a:ext>
            </a:extLst>
          </p:cNvPr>
          <p:cNvPicPr>
            <a:picLocks noChangeAspect="1"/>
          </p:cNvPicPr>
          <p:nvPr/>
        </p:nvPicPr>
        <p:blipFill>
          <a:blip r:embed="rId6"/>
          <a:stretch>
            <a:fillRect/>
          </a:stretch>
        </p:blipFill>
        <p:spPr>
          <a:xfrm>
            <a:off x="10156056" y="2419072"/>
            <a:ext cx="895405" cy="808753"/>
          </a:xfrm>
          <a:prstGeom prst="rect">
            <a:avLst/>
          </a:prstGeom>
        </p:spPr>
      </p:pic>
      <p:pic>
        <p:nvPicPr>
          <p:cNvPr id="9" name="Grafik 8">
            <a:extLst>
              <a:ext uri="{FF2B5EF4-FFF2-40B4-BE49-F238E27FC236}">
                <a16:creationId xmlns:a16="http://schemas.microsoft.com/office/drawing/2014/main" id="{DEB3C4C3-8AE8-FE43-FD07-FEC2608864A6}"/>
              </a:ext>
            </a:extLst>
          </p:cNvPr>
          <p:cNvPicPr>
            <a:picLocks noChangeAspect="1"/>
          </p:cNvPicPr>
          <p:nvPr/>
        </p:nvPicPr>
        <p:blipFill>
          <a:blip r:embed="rId7"/>
          <a:stretch>
            <a:fillRect/>
          </a:stretch>
        </p:blipFill>
        <p:spPr>
          <a:xfrm>
            <a:off x="10947712" y="5599662"/>
            <a:ext cx="774700" cy="622300"/>
          </a:xfrm>
          <a:prstGeom prst="rect">
            <a:avLst/>
          </a:prstGeom>
        </p:spPr>
      </p:pic>
    </p:spTree>
    <p:extLst>
      <p:ext uri="{BB962C8B-B14F-4D97-AF65-F5344CB8AC3E}">
        <p14:creationId xmlns:p14="http://schemas.microsoft.com/office/powerpoint/2010/main" val="32039680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826BC4-B4D9-DE3E-F96A-5EB5E87A61FF}"/>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FEA5128B-8AAB-953D-1814-CBD81126896F}"/>
              </a:ext>
            </a:extLst>
          </p:cNvPr>
          <p:cNvSpPr>
            <a:spLocks noGrp="1"/>
          </p:cNvSpPr>
          <p:nvPr>
            <p:ph type="title"/>
          </p:nvPr>
        </p:nvSpPr>
        <p:spPr/>
        <p:txBody>
          <a:bodyPr>
            <a:normAutofit fontScale="90000"/>
          </a:bodyPr>
          <a:lstStyle/>
          <a:p>
            <a:r>
              <a:rPr lang="de-DE" dirty="0"/>
              <a:t>Erfolge – Praxisbeispiel „Studie“</a:t>
            </a:r>
          </a:p>
        </p:txBody>
      </p:sp>
      <p:sp>
        <p:nvSpPr>
          <p:cNvPr id="5" name="Inhaltsplatzhalter 4">
            <a:extLst>
              <a:ext uri="{FF2B5EF4-FFF2-40B4-BE49-F238E27FC236}">
                <a16:creationId xmlns:a16="http://schemas.microsoft.com/office/drawing/2014/main" id="{8A7AA9E6-652C-092C-6B48-B8FA91584EEC}"/>
              </a:ext>
            </a:extLst>
          </p:cNvPr>
          <p:cNvSpPr>
            <a:spLocks noGrp="1"/>
          </p:cNvSpPr>
          <p:nvPr>
            <p:ph idx="13"/>
          </p:nvPr>
        </p:nvSpPr>
        <p:spPr>
          <a:xfrm>
            <a:off x="964504" y="1236884"/>
            <a:ext cx="8846762" cy="857108"/>
          </a:xfrm>
        </p:spPr>
        <p:txBody>
          <a:bodyPr>
            <a:normAutofit/>
          </a:bodyPr>
          <a:lstStyle/>
          <a:p>
            <a:pPr marL="6350"/>
            <a:r>
              <a:rPr lang="de-DE" sz="1800" b="1" dirty="0">
                <a:solidFill>
                  <a:srgbClr val="008AD1"/>
                </a:solidFill>
                <a:highlight>
                  <a:srgbClr val="F4E250"/>
                </a:highlight>
                <a:latin typeface="Open Sans" panose="020B0606030504020204" pitchFamily="34" charset="0"/>
              </a:rPr>
              <a:t>New Work: Der Einfluss von Megatrends und Geschäftsmodellinnovationen auf die Arbeit im Handwerk der Zukunft – konkretisiert anhand einer Zukunftsvision für das Schreinerhandwerk</a:t>
            </a:r>
          </a:p>
        </p:txBody>
      </p:sp>
      <p:pic>
        <p:nvPicPr>
          <p:cNvPr id="8" name="Grafik 7">
            <a:extLst>
              <a:ext uri="{FF2B5EF4-FFF2-40B4-BE49-F238E27FC236}">
                <a16:creationId xmlns:a16="http://schemas.microsoft.com/office/drawing/2014/main" id="{2D4CD3F2-79E6-CC0E-6FEE-963005B84F83}"/>
              </a:ext>
            </a:extLst>
          </p:cNvPr>
          <p:cNvPicPr>
            <a:picLocks noChangeAspect="1"/>
          </p:cNvPicPr>
          <p:nvPr/>
        </p:nvPicPr>
        <p:blipFill rotWithShape="1">
          <a:blip r:embed="rId2">
            <a:extLst>
              <a:ext uri="{28A0092B-C50C-407E-A947-70E740481C1C}">
                <a14:useLocalDpi xmlns:a14="http://schemas.microsoft.com/office/drawing/2010/main"/>
              </a:ext>
            </a:extLst>
          </a:blip>
          <a:srcRect/>
          <a:stretch/>
        </p:blipFill>
        <p:spPr>
          <a:xfrm>
            <a:off x="1005375" y="2142924"/>
            <a:ext cx="4154044" cy="4155879"/>
          </a:xfrm>
          <a:prstGeom prst="ellipse">
            <a:avLst/>
          </a:prstGeom>
          <a:effectLst>
            <a:outerShdw blurRad="276087" dist="206765" dir="2700000" algn="tl" rotWithShape="0">
              <a:prstClr val="black">
                <a:alpha val="40000"/>
              </a:prstClr>
            </a:outerShdw>
          </a:effectLst>
        </p:spPr>
      </p:pic>
      <p:pic>
        <p:nvPicPr>
          <p:cNvPr id="14" name="Grafik 13">
            <a:extLst>
              <a:ext uri="{FF2B5EF4-FFF2-40B4-BE49-F238E27FC236}">
                <a16:creationId xmlns:a16="http://schemas.microsoft.com/office/drawing/2014/main" id="{1EC0D66A-F0DB-7B91-77AE-5F846919159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655286" y="2011750"/>
            <a:ext cx="2650142" cy="2650142"/>
          </a:xfrm>
          <a:prstGeom prst="rect">
            <a:avLst/>
          </a:prstGeom>
          <a:effectLst>
            <a:outerShdw blurRad="239271" dist="205655" dir="2700000" algn="tl" rotWithShape="0">
              <a:prstClr val="black">
                <a:alpha val="40000"/>
              </a:prstClr>
            </a:outerShdw>
          </a:effectLst>
        </p:spPr>
      </p:pic>
      <p:grpSp>
        <p:nvGrpSpPr>
          <p:cNvPr id="26" name="Gruppieren 25">
            <a:extLst>
              <a:ext uri="{FF2B5EF4-FFF2-40B4-BE49-F238E27FC236}">
                <a16:creationId xmlns:a16="http://schemas.microsoft.com/office/drawing/2014/main" id="{E5835610-A7AF-EF76-0DB9-8DDC0E3B4AA6}"/>
              </a:ext>
            </a:extLst>
          </p:cNvPr>
          <p:cNvGrpSpPr/>
          <p:nvPr/>
        </p:nvGrpSpPr>
        <p:grpSpPr>
          <a:xfrm>
            <a:off x="3108198" y="4555151"/>
            <a:ext cx="3291868" cy="1440360"/>
            <a:chOff x="3627743" y="4541356"/>
            <a:chExt cx="3584355" cy="1440360"/>
          </a:xfrm>
        </p:grpSpPr>
        <p:sp>
          <p:nvSpPr>
            <p:cNvPr id="17" name="Titel 3">
              <a:extLst>
                <a:ext uri="{FF2B5EF4-FFF2-40B4-BE49-F238E27FC236}">
                  <a16:creationId xmlns:a16="http://schemas.microsoft.com/office/drawing/2014/main" id="{7848745C-E26B-811A-633F-906A8A446920}"/>
                </a:ext>
              </a:extLst>
            </p:cNvPr>
            <p:cNvSpPr txBox="1">
              <a:spLocks/>
            </p:cNvSpPr>
            <p:nvPr/>
          </p:nvSpPr>
          <p:spPr>
            <a:xfrm>
              <a:off x="3627743" y="4541356"/>
              <a:ext cx="3584355" cy="446447"/>
            </a:xfrm>
            <a:prstGeom prst="rect">
              <a:avLst/>
            </a:prstGeom>
            <a:solidFill>
              <a:srgbClr val="F4E250"/>
            </a:solidFill>
          </p:spPr>
          <p:txBody>
            <a:bodyPr vert="horz" lIns="91440" tIns="0" rIns="91440" bIns="108000" rtlCol="0" anchor="t" anchorCtr="0">
              <a:noAutofit/>
            </a:bodyPr>
            <a:lstStyle>
              <a:lvl1pPr algn="ctr" defTabSz="1371600" rtl="0" eaLnBrk="1" latinLnBrk="0" hangingPunct="1">
                <a:lnSpc>
                  <a:spcPct val="90000"/>
                </a:lnSpc>
                <a:spcBef>
                  <a:spcPct val="0"/>
                </a:spcBef>
                <a:buNone/>
                <a:defRPr sz="9000" b="0" i="0" kern="1200">
                  <a:solidFill>
                    <a:srgbClr val="FFF038"/>
                  </a:solidFill>
                  <a:latin typeface="TheSansB W5 Plain" panose="020B0502050302020203" pitchFamily="34" charset="77"/>
                  <a:ea typeface="+mj-ea"/>
                  <a:cs typeface="+mj-cs"/>
                </a:defRPr>
              </a:lvl1pPr>
            </a:lstStyle>
            <a:p>
              <a:pPr algn="l">
                <a:lnSpc>
                  <a:spcPts val="14000"/>
                </a:lnSpc>
              </a:pPr>
              <a:endParaRPr lang="de-DE" sz="2000" b="1" dirty="0">
                <a:solidFill>
                  <a:srgbClr val="0C5389"/>
                </a:solidFill>
                <a:latin typeface="Open Sans" panose="020B0606030504020204" pitchFamily="34" charset="0"/>
              </a:endParaRPr>
            </a:p>
          </p:txBody>
        </p:sp>
        <p:sp>
          <p:nvSpPr>
            <p:cNvPr id="21" name="Titel 1">
              <a:extLst>
                <a:ext uri="{FF2B5EF4-FFF2-40B4-BE49-F238E27FC236}">
                  <a16:creationId xmlns:a16="http://schemas.microsoft.com/office/drawing/2014/main" id="{97F33D01-6148-3172-42D8-10A3C37A0548}"/>
                </a:ext>
              </a:extLst>
            </p:cNvPr>
            <p:cNvSpPr txBox="1">
              <a:spLocks/>
            </p:cNvSpPr>
            <p:nvPr/>
          </p:nvSpPr>
          <p:spPr>
            <a:xfrm>
              <a:off x="3627743" y="4590288"/>
              <a:ext cx="3548175" cy="397515"/>
            </a:xfrm>
            <a:prstGeom prst="rect">
              <a:avLst/>
            </a:prstGeom>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3500" b="0" i="0" kern="1200">
                  <a:solidFill>
                    <a:srgbClr val="134F87"/>
                  </a:solidFill>
                  <a:latin typeface="TheSansB W5 Plain" panose="020B0502050302020203" pitchFamily="34" charset="77"/>
                  <a:ea typeface="+mj-ea"/>
                  <a:cs typeface="+mj-cs"/>
                </a:defRPr>
              </a:lvl1pPr>
            </a:lstStyle>
            <a:p>
              <a:r>
                <a:rPr lang="de-DE" sz="2000" b="1" dirty="0">
                  <a:solidFill>
                    <a:srgbClr val="073070"/>
                  </a:solidFill>
                  <a:latin typeface="Open Sans" panose="020B0606030504020204" pitchFamily="34" charset="0"/>
                </a:rPr>
                <a:t>„Handwerksunternehmen</a:t>
              </a:r>
            </a:p>
          </p:txBody>
        </p:sp>
        <p:sp>
          <p:nvSpPr>
            <p:cNvPr id="22" name="Titel 3">
              <a:extLst>
                <a:ext uri="{FF2B5EF4-FFF2-40B4-BE49-F238E27FC236}">
                  <a16:creationId xmlns:a16="http://schemas.microsoft.com/office/drawing/2014/main" id="{5C051BCA-F023-DD1F-12E9-BBE3E2BB11CB}"/>
                </a:ext>
              </a:extLst>
            </p:cNvPr>
            <p:cNvSpPr txBox="1">
              <a:spLocks/>
            </p:cNvSpPr>
            <p:nvPr/>
          </p:nvSpPr>
          <p:spPr>
            <a:xfrm>
              <a:off x="3627743" y="5038313"/>
              <a:ext cx="3091109" cy="446447"/>
            </a:xfrm>
            <a:prstGeom prst="rect">
              <a:avLst/>
            </a:prstGeom>
            <a:solidFill>
              <a:srgbClr val="F4E250"/>
            </a:solidFill>
          </p:spPr>
          <p:txBody>
            <a:bodyPr vert="horz" lIns="91440" tIns="0" rIns="91440" bIns="108000" rtlCol="0" anchor="t" anchorCtr="0">
              <a:noAutofit/>
            </a:bodyPr>
            <a:lstStyle>
              <a:lvl1pPr algn="ctr" defTabSz="1371600" rtl="0" eaLnBrk="1" latinLnBrk="0" hangingPunct="1">
                <a:lnSpc>
                  <a:spcPct val="90000"/>
                </a:lnSpc>
                <a:spcBef>
                  <a:spcPct val="0"/>
                </a:spcBef>
                <a:buNone/>
                <a:defRPr sz="9000" b="0" i="0" kern="1200">
                  <a:solidFill>
                    <a:srgbClr val="FFF038"/>
                  </a:solidFill>
                  <a:latin typeface="TheSansB W5 Plain" panose="020B0502050302020203" pitchFamily="34" charset="77"/>
                  <a:ea typeface="+mj-ea"/>
                  <a:cs typeface="+mj-cs"/>
                </a:defRPr>
              </a:lvl1pPr>
            </a:lstStyle>
            <a:p>
              <a:pPr algn="l">
                <a:lnSpc>
                  <a:spcPts val="14000"/>
                </a:lnSpc>
              </a:pPr>
              <a:endParaRPr lang="de-DE" sz="2000" b="1" dirty="0">
                <a:solidFill>
                  <a:srgbClr val="0C5389"/>
                </a:solidFill>
                <a:latin typeface="Open Sans" panose="020B0606030504020204" pitchFamily="34" charset="0"/>
              </a:endParaRPr>
            </a:p>
          </p:txBody>
        </p:sp>
        <p:sp>
          <p:nvSpPr>
            <p:cNvPr id="23" name="Titel 1">
              <a:extLst>
                <a:ext uri="{FF2B5EF4-FFF2-40B4-BE49-F238E27FC236}">
                  <a16:creationId xmlns:a16="http://schemas.microsoft.com/office/drawing/2014/main" id="{60BC9494-BFE1-0B6E-4B46-7DC771DBBF13}"/>
                </a:ext>
              </a:extLst>
            </p:cNvPr>
            <p:cNvSpPr txBox="1">
              <a:spLocks/>
            </p:cNvSpPr>
            <p:nvPr/>
          </p:nvSpPr>
          <p:spPr>
            <a:xfrm>
              <a:off x="3627744" y="5087245"/>
              <a:ext cx="3081642" cy="397515"/>
            </a:xfrm>
            <a:prstGeom prst="rect">
              <a:avLst/>
            </a:prstGeom>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3500" b="0" i="0" kern="1200">
                  <a:solidFill>
                    <a:srgbClr val="134F87"/>
                  </a:solidFill>
                  <a:latin typeface="TheSansB W5 Plain" panose="020B0502050302020203" pitchFamily="34" charset="77"/>
                  <a:ea typeface="+mj-ea"/>
                  <a:cs typeface="+mj-cs"/>
                </a:defRPr>
              </a:lvl1pPr>
            </a:lstStyle>
            <a:p>
              <a:r>
                <a:rPr lang="de-DE" sz="2000" b="1" dirty="0">
                  <a:solidFill>
                    <a:srgbClr val="073070"/>
                  </a:solidFill>
                  <a:latin typeface="Open Sans" panose="020B0606030504020204" pitchFamily="34" charset="0"/>
                </a:rPr>
                <a:t>sollen Trends als echte</a:t>
              </a:r>
            </a:p>
          </p:txBody>
        </p:sp>
        <p:sp>
          <p:nvSpPr>
            <p:cNvPr id="24" name="Titel 3">
              <a:extLst>
                <a:ext uri="{FF2B5EF4-FFF2-40B4-BE49-F238E27FC236}">
                  <a16:creationId xmlns:a16="http://schemas.microsoft.com/office/drawing/2014/main" id="{A24881E0-0AD2-8BA2-D746-28D3A742E79F}"/>
                </a:ext>
              </a:extLst>
            </p:cNvPr>
            <p:cNvSpPr txBox="1">
              <a:spLocks/>
            </p:cNvSpPr>
            <p:nvPr/>
          </p:nvSpPr>
          <p:spPr>
            <a:xfrm>
              <a:off x="3627743" y="5535269"/>
              <a:ext cx="3299831" cy="446447"/>
            </a:xfrm>
            <a:prstGeom prst="rect">
              <a:avLst/>
            </a:prstGeom>
            <a:solidFill>
              <a:srgbClr val="F4E250"/>
            </a:solidFill>
          </p:spPr>
          <p:txBody>
            <a:bodyPr vert="horz" lIns="91440" tIns="0" rIns="91440" bIns="108000" rtlCol="0" anchor="t" anchorCtr="0">
              <a:noAutofit/>
            </a:bodyPr>
            <a:lstStyle>
              <a:lvl1pPr algn="ctr" defTabSz="1371600" rtl="0" eaLnBrk="1" latinLnBrk="0" hangingPunct="1">
                <a:lnSpc>
                  <a:spcPct val="90000"/>
                </a:lnSpc>
                <a:spcBef>
                  <a:spcPct val="0"/>
                </a:spcBef>
                <a:buNone/>
                <a:defRPr sz="9000" b="0" i="0" kern="1200">
                  <a:solidFill>
                    <a:srgbClr val="FFF038"/>
                  </a:solidFill>
                  <a:latin typeface="TheSansB W5 Plain" panose="020B0502050302020203" pitchFamily="34" charset="77"/>
                  <a:ea typeface="+mj-ea"/>
                  <a:cs typeface="+mj-cs"/>
                </a:defRPr>
              </a:lvl1pPr>
            </a:lstStyle>
            <a:p>
              <a:pPr algn="l">
                <a:lnSpc>
                  <a:spcPts val="14000"/>
                </a:lnSpc>
              </a:pPr>
              <a:endParaRPr lang="de-DE" sz="2000" b="1" dirty="0">
                <a:solidFill>
                  <a:srgbClr val="0C5389"/>
                </a:solidFill>
                <a:latin typeface="Open Sans" panose="020B0606030504020204" pitchFamily="34" charset="0"/>
              </a:endParaRPr>
            </a:p>
          </p:txBody>
        </p:sp>
        <p:sp>
          <p:nvSpPr>
            <p:cNvPr id="25" name="Titel 1">
              <a:extLst>
                <a:ext uri="{FF2B5EF4-FFF2-40B4-BE49-F238E27FC236}">
                  <a16:creationId xmlns:a16="http://schemas.microsoft.com/office/drawing/2014/main" id="{AF403460-E795-906C-4FA4-D567DBB65CE7}"/>
                </a:ext>
              </a:extLst>
            </p:cNvPr>
            <p:cNvSpPr txBox="1">
              <a:spLocks/>
            </p:cNvSpPr>
            <p:nvPr/>
          </p:nvSpPr>
          <p:spPr>
            <a:xfrm>
              <a:off x="3627743" y="5584201"/>
              <a:ext cx="3299831" cy="397515"/>
            </a:xfrm>
            <a:prstGeom prst="rect">
              <a:avLst/>
            </a:prstGeom>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3500" b="0" i="0" kern="1200">
                  <a:solidFill>
                    <a:srgbClr val="134F87"/>
                  </a:solidFill>
                  <a:latin typeface="TheSansB W5 Plain" panose="020B0502050302020203" pitchFamily="34" charset="77"/>
                  <a:ea typeface="+mj-ea"/>
                  <a:cs typeface="+mj-cs"/>
                </a:defRPr>
              </a:lvl1pPr>
            </a:lstStyle>
            <a:p>
              <a:r>
                <a:rPr lang="de-DE" sz="2000" b="1" dirty="0">
                  <a:solidFill>
                    <a:srgbClr val="073070"/>
                  </a:solidFill>
                  <a:latin typeface="Open Sans" panose="020B0606030504020204" pitchFamily="34" charset="0"/>
                </a:rPr>
                <a:t>Chance nutzen können.“</a:t>
              </a:r>
            </a:p>
          </p:txBody>
        </p:sp>
      </p:grpSp>
      <p:pic>
        <p:nvPicPr>
          <p:cNvPr id="16" name="Grafik 15">
            <a:extLst>
              <a:ext uri="{FF2B5EF4-FFF2-40B4-BE49-F238E27FC236}">
                <a16:creationId xmlns:a16="http://schemas.microsoft.com/office/drawing/2014/main" id="{8218DEC8-93D1-8953-E17B-E07D767E06D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694222" y="3082765"/>
            <a:ext cx="2650142" cy="2650142"/>
          </a:xfrm>
          <a:prstGeom prst="rect">
            <a:avLst/>
          </a:prstGeom>
          <a:effectLst>
            <a:outerShdw blurRad="239271" dist="205655" dir="2700000" algn="tl" rotWithShape="0">
              <a:prstClr val="black">
                <a:alpha val="40000"/>
              </a:prstClr>
            </a:outerShdw>
          </a:effectLst>
        </p:spPr>
      </p:pic>
      <p:pic>
        <p:nvPicPr>
          <p:cNvPr id="6" name="Grafik 5">
            <a:extLst>
              <a:ext uri="{FF2B5EF4-FFF2-40B4-BE49-F238E27FC236}">
                <a16:creationId xmlns:a16="http://schemas.microsoft.com/office/drawing/2014/main" id="{6F1DED65-1A85-7010-EC5D-DE8A2E96B023}"/>
              </a:ext>
            </a:extLst>
          </p:cNvPr>
          <p:cNvPicPr>
            <a:picLocks noChangeAspect="1"/>
          </p:cNvPicPr>
          <p:nvPr/>
        </p:nvPicPr>
        <p:blipFill>
          <a:blip r:embed="rId5"/>
          <a:stretch>
            <a:fillRect/>
          </a:stretch>
        </p:blipFill>
        <p:spPr>
          <a:xfrm>
            <a:off x="4061323" y="2076558"/>
            <a:ext cx="1784840" cy="1882195"/>
          </a:xfrm>
          <a:prstGeom prst="rect">
            <a:avLst/>
          </a:prstGeom>
        </p:spPr>
      </p:pic>
      <p:pic>
        <p:nvPicPr>
          <p:cNvPr id="7" name="Grafik 6">
            <a:extLst>
              <a:ext uri="{FF2B5EF4-FFF2-40B4-BE49-F238E27FC236}">
                <a16:creationId xmlns:a16="http://schemas.microsoft.com/office/drawing/2014/main" id="{1E629B0A-CF11-9DDC-B67E-CBDF089AEFA9}"/>
              </a:ext>
            </a:extLst>
          </p:cNvPr>
          <p:cNvPicPr>
            <a:picLocks noChangeAspect="1"/>
          </p:cNvPicPr>
          <p:nvPr/>
        </p:nvPicPr>
        <p:blipFill>
          <a:blip r:embed="rId6"/>
          <a:stretch>
            <a:fillRect/>
          </a:stretch>
        </p:blipFill>
        <p:spPr>
          <a:xfrm>
            <a:off x="6939837" y="5275331"/>
            <a:ext cx="1181386" cy="1181386"/>
          </a:xfrm>
          <a:prstGeom prst="rect">
            <a:avLst/>
          </a:prstGeom>
        </p:spPr>
      </p:pic>
      <p:pic>
        <p:nvPicPr>
          <p:cNvPr id="9" name="Grafik 8">
            <a:extLst>
              <a:ext uri="{FF2B5EF4-FFF2-40B4-BE49-F238E27FC236}">
                <a16:creationId xmlns:a16="http://schemas.microsoft.com/office/drawing/2014/main" id="{0620F7D1-54D8-4318-7966-DE60CCF866B6}"/>
              </a:ext>
            </a:extLst>
          </p:cNvPr>
          <p:cNvPicPr>
            <a:picLocks noChangeAspect="1"/>
          </p:cNvPicPr>
          <p:nvPr/>
        </p:nvPicPr>
        <p:blipFill>
          <a:blip r:embed="rId7"/>
          <a:stretch>
            <a:fillRect/>
          </a:stretch>
        </p:blipFill>
        <p:spPr>
          <a:xfrm>
            <a:off x="10749546" y="2427261"/>
            <a:ext cx="787400" cy="444500"/>
          </a:xfrm>
          <a:prstGeom prst="rect">
            <a:avLst/>
          </a:prstGeom>
        </p:spPr>
      </p:pic>
    </p:spTree>
    <p:extLst>
      <p:ext uri="{BB962C8B-B14F-4D97-AF65-F5344CB8AC3E}">
        <p14:creationId xmlns:p14="http://schemas.microsoft.com/office/powerpoint/2010/main" val="284190831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CA8F67EE-E9F8-851C-E09F-9607295F4775}"/>
              </a:ext>
            </a:extLst>
          </p:cNvPr>
          <p:cNvSpPr>
            <a:spLocks noGrp="1"/>
          </p:cNvSpPr>
          <p:nvPr>
            <p:ph type="sldNum" sz="quarter" idx="12"/>
          </p:nvPr>
        </p:nvSpPr>
        <p:spPr/>
        <p:txBody>
          <a:bodyPr/>
          <a:lstStyle/>
          <a:p>
            <a:fld id="{93DC6226-395D-AF40-A305-C07AD92EDB4D}" type="slidenum">
              <a:rPr lang="de-DE" smtClean="0"/>
              <a:pPr/>
              <a:t>24</a:t>
            </a:fld>
            <a:endParaRPr lang="de-DE" dirty="0"/>
          </a:p>
        </p:txBody>
      </p:sp>
      <p:sp>
        <p:nvSpPr>
          <p:cNvPr id="3" name="Titel 2">
            <a:extLst>
              <a:ext uri="{FF2B5EF4-FFF2-40B4-BE49-F238E27FC236}">
                <a16:creationId xmlns:a16="http://schemas.microsoft.com/office/drawing/2014/main" id="{5BD80EF5-7325-6C51-DCD1-62BC95BAD938}"/>
              </a:ext>
            </a:extLst>
          </p:cNvPr>
          <p:cNvSpPr>
            <a:spLocks noGrp="1"/>
          </p:cNvSpPr>
          <p:nvPr>
            <p:ph type="title"/>
          </p:nvPr>
        </p:nvSpPr>
        <p:spPr>
          <a:xfrm>
            <a:off x="1436495" y="5292271"/>
            <a:ext cx="8602450" cy="848557"/>
          </a:xfrm>
        </p:spPr>
        <p:txBody>
          <a:bodyPr>
            <a:normAutofit/>
          </a:bodyPr>
          <a:lstStyle/>
          <a:p>
            <a:r>
              <a:rPr lang="de-DE" sz="2200" dirty="0"/>
              <a:t>Weitere Informationen: </a:t>
            </a:r>
            <a:r>
              <a:rPr lang="de-DE" sz="2200" dirty="0" err="1"/>
              <a:t>www.horizont-handwerk.de</a:t>
            </a:r>
            <a:endParaRPr lang="de-DE" sz="2200" dirty="0"/>
          </a:p>
        </p:txBody>
      </p:sp>
    </p:spTree>
    <p:extLst>
      <p:ext uri="{BB962C8B-B14F-4D97-AF65-F5344CB8AC3E}">
        <p14:creationId xmlns:p14="http://schemas.microsoft.com/office/powerpoint/2010/main" val="100250762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D811569D-533D-0B80-554D-81C1520C63DE}"/>
              </a:ext>
            </a:extLst>
          </p:cNvPr>
          <p:cNvSpPr>
            <a:spLocks noGrp="1"/>
          </p:cNvSpPr>
          <p:nvPr>
            <p:ph type="sldNum" sz="quarter" idx="12"/>
          </p:nvPr>
        </p:nvSpPr>
        <p:spPr/>
        <p:txBody>
          <a:bodyPr/>
          <a:lstStyle/>
          <a:p>
            <a:fld id="{93DC6226-395D-AF40-A305-C07AD92EDB4D}" type="slidenum">
              <a:rPr lang="de-DE" smtClean="0"/>
              <a:pPr/>
              <a:t>25</a:t>
            </a:fld>
            <a:endParaRPr lang="de-DE" dirty="0"/>
          </a:p>
        </p:txBody>
      </p:sp>
      <p:sp>
        <p:nvSpPr>
          <p:cNvPr id="3" name="Titel 2">
            <a:extLst>
              <a:ext uri="{FF2B5EF4-FFF2-40B4-BE49-F238E27FC236}">
                <a16:creationId xmlns:a16="http://schemas.microsoft.com/office/drawing/2014/main" id="{0A1AD0BE-5A41-2034-ABA1-860F64899789}"/>
              </a:ext>
            </a:extLst>
          </p:cNvPr>
          <p:cNvSpPr>
            <a:spLocks noGrp="1"/>
          </p:cNvSpPr>
          <p:nvPr>
            <p:ph type="title"/>
          </p:nvPr>
        </p:nvSpPr>
        <p:spPr/>
        <p:txBody>
          <a:bodyPr>
            <a:normAutofit/>
          </a:bodyPr>
          <a:lstStyle/>
          <a:p>
            <a:r>
              <a:rPr lang="de-DE" sz="2200" dirty="0"/>
              <a:t>Weitere Informationen zu den Säulen von Horizont Handwerk</a:t>
            </a:r>
          </a:p>
        </p:txBody>
      </p:sp>
    </p:spTree>
    <p:extLst>
      <p:ext uri="{BB962C8B-B14F-4D97-AF65-F5344CB8AC3E}">
        <p14:creationId xmlns:p14="http://schemas.microsoft.com/office/powerpoint/2010/main" val="80372856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49AF1BB5-037F-B6D0-6223-B2EF8CD6FD8D}"/>
              </a:ext>
            </a:extLst>
          </p:cNvPr>
          <p:cNvSpPr>
            <a:spLocks noGrp="1"/>
          </p:cNvSpPr>
          <p:nvPr>
            <p:ph type="sldNum" sz="quarter" idx="12"/>
          </p:nvPr>
        </p:nvSpPr>
        <p:spPr/>
        <p:txBody>
          <a:bodyPr/>
          <a:lstStyle/>
          <a:p>
            <a:fld id="{93DC6226-395D-AF40-A305-C07AD92EDB4D}" type="slidenum">
              <a:rPr lang="de-DE" smtClean="0"/>
              <a:pPr/>
              <a:t>26</a:t>
            </a:fld>
            <a:endParaRPr lang="de-DE" dirty="0"/>
          </a:p>
        </p:txBody>
      </p:sp>
      <p:sp>
        <p:nvSpPr>
          <p:cNvPr id="3" name="Titel 2">
            <a:extLst>
              <a:ext uri="{FF2B5EF4-FFF2-40B4-BE49-F238E27FC236}">
                <a16:creationId xmlns:a16="http://schemas.microsoft.com/office/drawing/2014/main" id="{6A40F9C5-9981-5FA0-0A4D-7C39C3440246}"/>
              </a:ext>
            </a:extLst>
          </p:cNvPr>
          <p:cNvSpPr>
            <a:spLocks noGrp="1"/>
          </p:cNvSpPr>
          <p:nvPr>
            <p:ph type="title"/>
          </p:nvPr>
        </p:nvSpPr>
        <p:spPr/>
        <p:txBody>
          <a:bodyPr>
            <a:normAutofit/>
          </a:bodyPr>
          <a:lstStyle/>
          <a:p>
            <a:r>
              <a:rPr lang="de-DE" sz="2200" dirty="0"/>
              <a:t>Angebote und Veranstaltungen von Horizont Handwerk</a:t>
            </a:r>
          </a:p>
        </p:txBody>
      </p:sp>
    </p:spTree>
    <p:extLst>
      <p:ext uri="{BB962C8B-B14F-4D97-AF65-F5344CB8AC3E}">
        <p14:creationId xmlns:p14="http://schemas.microsoft.com/office/powerpoint/2010/main" val="19591229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81999643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C005E015-0C9A-9FFA-8A07-D24B134BA12B}"/>
              </a:ext>
            </a:extLst>
          </p:cNvPr>
          <p:cNvSpPr>
            <a:spLocks noGrp="1"/>
          </p:cNvSpPr>
          <p:nvPr>
            <p:ph type="sldNum" sz="quarter" idx="12"/>
          </p:nvPr>
        </p:nvSpPr>
        <p:spPr/>
        <p:txBody>
          <a:bodyPr/>
          <a:lstStyle/>
          <a:p>
            <a:fld id="{93DC6226-395D-AF40-A305-C07AD92EDB4D}" type="slidenum">
              <a:rPr lang="de-DE" smtClean="0"/>
              <a:pPr/>
              <a:t>28</a:t>
            </a:fld>
            <a:endParaRPr lang="de-DE" dirty="0"/>
          </a:p>
        </p:txBody>
      </p:sp>
      <p:sp>
        <p:nvSpPr>
          <p:cNvPr id="3" name="Titel 2">
            <a:extLst>
              <a:ext uri="{FF2B5EF4-FFF2-40B4-BE49-F238E27FC236}">
                <a16:creationId xmlns:a16="http://schemas.microsoft.com/office/drawing/2014/main" id="{C8234137-16DA-341E-74E7-8FCE52324828}"/>
              </a:ext>
            </a:extLst>
          </p:cNvPr>
          <p:cNvSpPr>
            <a:spLocks noGrp="1"/>
          </p:cNvSpPr>
          <p:nvPr>
            <p:ph type="title"/>
          </p:nvPr>
        </p:nvSpPr>
        <p:spPr>
          <a:xfrm>
            <a:off x="1436495" y="3832481"/>
            <a:ext cx="6048826" cy="848557"/>
          </a:xfrm>
        </p:spPr>
        <p:txBody>
          <a:bodyPr/>
          <a:lstStyle/>
          <a:p>
            <a:r>
              <a:rPr lang="de-DE" dirty="0"/>
              <a:t>Evaluation Horizont Handwerk</a:t>
            </a:r>
          </a:p>
        </p:txBody>
      </p:sp>
    </p:spTree>
    <p:extLst>
      <p:ext uri="{BB962C8B-B14F-4D97-AF65-F5344CB8AC3E}">
        <p14:creationId xmlns:p14="http://schemas.microsoft.com/office/powerpoint/2010/main" val="308858371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35F541-851A-CE15-A549-21323D6AA3FC}"/>
            </a:ext>
          </a:extLst>
        </p:cNvPr>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0B3B0E4C-F2CF-44D8-01AD-6EB292DB95CE}"/>
              </a:ext>
            </a:extLst>
          </p:cNvPr>
          <p:cNvSpPr>
            <a:spLocks noGrp="1"/>
          </p:cNvSpPr>
          <p:nvPr>
            <p:ph type="sldNum" sz="quarter" idx="12"/>
          </p:nvPr>
        </p:nvSpPr>
        <p:spPr/>
        <p:txBody>
          <a:bodyPr/>
          <a:lstStyle/>
          <a:p>
            <a:fld id="{93DC6226-395D-AF40-A305-C07AD92EDB4D}" type="slidenum">
              <a:rPr lang="de-DE" smtClean="0"/>
              <a:pPr/>
              <a:t>29</a:t>
            </a:fld>
            <a:endParaRPr lang="de-DE" dirty="0"/>
          </a:p>
        </p:txBody>
      </p:sp>
      <p:sp>
        <p:nvSpPr>
          <p:cNvPr id="3" name="Titel 2">
            <a:extLst>
              <a:ext uri="{FF2B5EF4-FFF2-40B4-BE49-F238E27FC236}">
                <a16:creationId xmlns:a16="http://schemas.microsoft.com/office/drawing/2014/main" id="{949017E0-B9AA-0F9E-88B6-44BFC654AC62}"/>
              </a:ext>
            </a:extLst>
          </p:cNvPr>
          <p:cNvSpPr>
            <a:spLocks noGrp="1"/>
          </p:cNvSpPr>
          <p:nvPr>
            <p:ph type="title"/>
          </p:nvPr>
        </p:nvSpPr>
        <p:spPr>
          <a:xfrm>
            <a:off x="951058" y="509367"/>
            <a:ext cx="7159272" cy="568030"/>
          </a:xfrm>
        </p:spPr>
        <p:txBody>
          <a:bodyPr>
            <a:normAutofit fontScale="90000"/>
          </a:bodyPr>
          <a:lstStyle/>
          <a:p>
            <a:r>
              <a:rPr lang="de-DE" dirty="0"/>
              <a:t>Horizont Handwerk stiftet Nutzen für Betriebe</a:t>
            </a:r>
          </a:p>
        </p:txBody>
      </p:sp>
      <p:sp>
        <p:nvSpPr>
          <p:cNvPr id="4" name="Titel 2">
            <a:extLst>
              <a:ext uri="{FF2B5EF4-FFF2-40B4-BE49-F238E27FC236}">
                <a16:creationId xmlns:a16="http://schemas.microsoft.com/office/drawing/2014/main" id="{3000CD9D-12CB-4712-F077-F05CEECA00C7}"/>
              </a:ext>
            </a:extLst>
          </p:cNvPr>
          <p:cNvSpPr txBox="1">
            <a:spLocks/>
          </p:cNvSpPr>
          <p:nvPr/>
        </p:nvSpPr>
        <p:spPr>
          <a:xfrm>
            <a:off x="951056" y="1243192"/>
            <a:ext cx="7354743" cy="568030"/>
          </a:xfrm>
          <a:prstGeom prst="rect">
            <a:avLst/>
          </a:prstGeom>
          <a:noFill/>
        </p:spPr>
        <p:txBody>
          <a:bodyPr vert="horz" lIns="108000" tIns="216000" rIns="108000" bIns="216000" rtlCol="0" anchor="ctr">
            <a:noAutofit/>
          </a:bodyPr>
          <a:lstStyle>
            <a:lvl1pPr algn="l" defTabSz="914400" rtl="0" eaLnBrk="1" latinLnBrk="0" hangingPunct="1">
              <a:lnSpc>
                <a:spcPct val="90000"/>
              </a:lnSpc>
              <a:spcBef>
                <a:spcPct val="0"/>
              </a:spcBef>
              <a:buNone/>
              <a:defRPr sz="2500" b="0" i="0" kern="1200">
                <a:solidFill>
                  <a:srgbClr val="008AD1"/>
                </a:solidFill>
                <a:latin typeface="TheSansB W5 Plain" panose="020B0502050302020203" pitchFamily="34" charset="77"/>
                <a:ea typeface="+mj-ea"/>
                <a:cs typeface="+mj-cs"/>
              </a:defRPr>
            </a:lvl1pPr>
          </a:lstStyle>
          <a:p>
            <a:r>
              <a:rPr lang="de-DE" sz="1600" b="1" dirty="0">
                <a:solidFill>
                  <a:srgbClr val="134F87"/>
                </a:solidFill>
                <a:latin typeface="Open Sans" panose="020B0606030504020204" pitchFamily="34" charset="0"/>
              </a:rPr>
              <a:t>Wie bewerten Sie insgesamt den Nutzen des Formates für Ihren Betrieb?</a:t>
            </a:r>
          </a:p>
        </p:txBody>
      </p:sp>
      <p:sp>
        <p:nvSpPr>
          <p:cNvPr id="5" name="Textfeld 4">
            <a:extLst>
              <a:ext uri="{FF2B5EF4-FFF2-40B4-BE49-F238E27FC236}">
                <a16:creationId xmlns:a16="http://schemas.microsoft.com/office/drawing/2014/main" id="{32C3B60D-7354-2B53-65C7-B434A5698B52}"/>
              </a:ext>
            </a:extLst>
          </p:cNvPr>
          <p:cNvSpPr txBox="1"/>
          <p:nvPr/>
        </p:nvSpPr>
        <p:spPr>
          <a:xfrm>
            <a:off x="3937365" y="5298352"/>
            <a:ext cx="1832757" cy="369332"/>
          </a:xfrm>
          <a:prstGeom prst="rect">
            <a:avLst/>
          </a:prstGeom>
          <a:noFill/>
        </p:spPr>
        <p:txBody>
          <a:bodyPr wrap="square" rtlCol="0">
            <a:spAutoFit/>
          </a:bodyPr>
          <a:lstStyle/>
          <a:p>
            <a:pPr algn="ctr"/>
            <a:r>
              <a:rPr lang="de-DE" b="1" i="1" dirty="0">
                <a:solidFill>
                  <a:srgbClr val="11316C"/>
                </a:solidFill>
              </a:rPr>
              <a:t>Werkstätten</a:t>
            </a:r>
          </a:p>
        </p:txBody>
      </p:sp>
      <p:sp>
        <p:nvSpPr>
          <p:cNvPr id="6" name="Textfeld 5">
            <a:extLst>
              <a:ext uri="{FF2B5EF4-FFF2-40B4-BE49-F238E27FC236}">
                <a16:creationId xmlns:a16="http://schemas.microsoft.com/office/drawing/2014/main" id="{BA892458-3B18-FA6A-6DE6-CBCE38BF8A3C}"/>
              </a:ext>
            </a:extLst>
          </p:cNvPr>
          <p:cNvSpPr txBox="1"/>
          <p:nvPr/>
        </p:nvSpPr>
        <p:spPr>
          <a:xfrm>
            <a:off x="6899857" y="5298352"/>
            <a:ext cx="1832757" cy="369332"/>
          </a:xfrm>
          <a:prstGeom prst="rect">
            <a:avLst/>
          </a:prstGeom>
          <a:noFill/>
        </p:spPr>
        <p:txBody>
          <a:bodyPr wrap="square" rtlCol="0">
            <a:spAutoFit/>
          </a:bodyPr>
          <a:lstStyle/>
          <a:p>
            <a:pPr algn="ctr"/>
            <a:r>
              <a:rPr lang="de-DE" b="1" i="1" dirty="0">
                <a:solidFill>
                  <a:srgbClr val="11316C"/>
                </a:solidFill>
              </a:rPr>
              <a:t>Erfa-Gruppen</a:t>
            </a:r>
          </a:p>
        </p:txBody>
      </p:sp>
      <p:sp>
        <p:nvSpPr>
          <p:cNvPr id="10" name="Textfeld 9">
            <a:extLst>
              <a:ext uri="{FF2B5EF4-FFF2-40B4-BE49-F238E27FC236}">
                <a16:creationId xmlns:a16="http://schemas.microsoft.com/office/drawing/2014/main" id="{4F25B23A-6C8F-F700-E225-29156D589172}"/>
              </a:ext>
            </a:extLst>
          </p:cNvPr>
          <p:cNvSpPr txBox="1"/>
          <p:nvPr/>
        </p:nvSpPr>
        <p:spPr>
          <a:xfrm>
            <a:off x="9451083" y="5298352"/>
            <a:ext cx="2427150" cy="369332"/>
          </a:xfrm>
          <a:prstGeom prst="rect">
            <a:avLst/>
          </a:prstGeom>
          <a:noFill/>
        </p:spPr>
        <p:txBody>
          <a:bodyPr wrap="square" rtlCol="0">
            <a:spAutoFit/>
          </a:bodyPr>
          <a:lstStyle/>
          <a:p>
            <a:pPr algn="ctr"/>
            <a:r>
              <a:rPr lang="de-DE" b="1" i="1" dirty="0">
                <a:solidFill>
                  <a:srgbClr val="11316C"/>
                </a:solidFill>
              </a:rPr>
              <a:t>Intensivberatung</a:t>
            </a:r>
          </a:p>
        </p:txBody>
      </p:sp>
      <p:sp>
        <p:nvSpPr>
          <p:cNvPr id="14" name="Textfeld 13">
            <a:extLst>
              <a:ext uri="{FF2B5EF4-FFF2-40B4-BE49-F238E27FC236}">
                <a16:creationId xmlns:a16="http://schemas.microsoft.com/office/drawing/2014/main" id="{EF741303-7523-4962-6D77-B4DE6EA7508C}"/>
              </a:ext>
            </a:extLst>
          </p:cNvPr>
          <p:cNvSpPr txBox="1"/>
          <p:nvPr/>
        </p:nvSpPr>
        <p:spPr>
          <a:xfrm>
            <a:off x="644942" y="5259712"/>
            <a:ext cx="2427150" cy="369332"/>
          </a:xfrm>
          <a:prstGeom prst="rect">
            <a:avLst/>
          </a:prstGeom>
          <a:noFill/>
        </p:spPr>
        <p:txBody>
          <a:bodyPr wrap="square" rtlCol="0">
            <a:spAutoFit/>
          </a:bodyPr>
          <a:lstStyle/>
          <a:p>
            <a:pPr algn="ctr"/>
            <a:r>
              <a:rPr lang="de-DE" b="1" i="1" dirty="0">
                <a:solidFill>
                  <a:srgbClr val="11316C"/>
                </a:solidFill>
              </a:rPr>
              <a:t>Personalberatung</a:t>
            </a:r>
          </a:p>
        </p:txBody>
      </p:sp>
      <p:graphicFrame>
        <p:nvGraphicFramePr>
          <p:cNvPr id="7" name="Diagramm 6">
            <a:extLst>
              <a:ext uri="{FF2B5EF4-FFF2-40B4-BE49-F238E27FC236}">
                <a16:creationId xmlns:a16="http://schemas.microsoft.com/office/drawing/2014/main" id="{BD502A25-CE47-6533-173A-21435B71BBF9}"/>
              </a:ext>
            </a:extLst>
          </p:cNvPr>
          <p:cNvGraphicFramePr/>
          <p:nvPr>
            <p:extLst>
              <p:ext uri="{D42A27DB-BD31-4B8C-83A1-F6EECF244321}">
                <p14:modId xmlns:p14="http://schemas.microsoft.com/office/powerpoint/2010/main" val="141475881"/>
              </p:ext>
            </p:extLst>
          </p:nvPr>
        </p:nvGraphicFramePr>
        <p:xfrm>
          <a:off x="-172929" y="2481745"/>
          <a:ext cx="4062893" cy="270859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Diagramm 7">
            <a:extLst>
              <a:ext uri="{FF2B5EF4-FFF2-40B4-BE49-F238E27FC236}">
                <a16:creationId xmlns:a16="http://schemas.microsoft.com/office/drawing/2014/main" id="{C418FC5A-F235-9BA3-11F8-B37544812899}"/>
              </a:ext>
            </a:extLst>
          </p:cNvPr>
          <p:cNvGraphicFramePr/>
          <p:nvPr>
            <p:extLst>
              <p:ext uri="{D42A27DB-BD31-4B8C-83A1-F6EECF244321}">
                <p14:modId xmlns:p14="http://schemas.microsoft.com/office/powerpoint/2010/main" val="1268525482"/>
              </p:ext>
            </p:extLst>
          </p:nvPr>
        </p:nvGraphicFramePr>
        <p:xfrm>
          <a:off x="2822298" y="2500067"/>
          <a:ext cx="4062893" cy="270859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9" name="Diagramm 8">
            <a:extLst>
              <a:ext uri="{FF2B5EF4-FFF2-40B4-BE49-F238E27FC236}">
                <a16:creationId xmlns:a16="http://schemas.microsoft.com/office/drawing/2014/main" id="{B0DC0B49-92EC-AD17-61D7-B5AA401783EB}"/>
              </a:ext>
            </a:extLst>
          </p:cNvPr>
          <p:cNvGraphicFramePr/>
          <p:nvPr>
            <p:extLst>
              <p:ext uri="{D42A27DB-BD31-4B8C-83A1-F6EECF244321}">
                <p14:modId xmlns:p14="http://schemas.microsoft.com/office/powerpoint/2010/main" val="3874801980"/>
              </p:ext>
            </p:extLst>
          </p:nvPr>
        </p:nvGraphicFramePr>
        <p:xfrm>
          <a:off x="5784790" y="2500067"/>
          <a:ext cx="4062893" cy="2708595"/>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3" name="Diagramm 12">
            <a:extLst>
              <a:ext uri="{FF2B5EF4-FFF2-40B4-BE49-F238E27FC236}">
                <a16:creationId xmlns:a16="http://schemas.microsoft.com/office/drawing/2014/main" id="{49BAEF82-0E76-690D-93BC-CDC6B867CAF0}"/>
              </a:ext>
            </a:extLst>
          </p:cNvPr>
          <p:cNvGraphicFramePr/>
          <p:nvPr>
            <p:extLst>
              <p:ext uri="{D42A27DB-BD31-4B8C-83A1-F6EECF244321}">
                <p14:modId xmlns:p14="http://schemas.microsoft.com/office/powerpoint/2010/main" val="1858854736"/>
              </p:ext>
            </p:extLst>
          </p:nvPr>
        </p:nvGraphicFramePr>
        <p:xfrm>
          <a:off x="8633212" y="2500067"/>
          <a:ext cx="4062893" cy="2708595"/>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21154595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Oval 22">
            <a:extLst>
              <a:ext uri="{FF2B5EF4-FFF2-40B4-BE49-F238E27FC236}">
                <a16:creationId xmlns:a16="http://schemas.microsoft.com/office/drawing/2014/main" id="{C8DB789F-9456-3222-6DB4-B461FEF64DD7}"/>
              </a:ext>
            </a:extLst>
          </p:cNvPr>
          <p:cNvSpPr/>
          <p:nvPr/>
        </p:nvSpPr>
        <p:spPr>
          <a:xfrm>
            <a:off x="5951450" y="1808003"/>
            <a:ext cx="3452387" cy="3452387"/>
          </a:xfrm>
          <a:prstGeom prst="ellipse">
            <a:avLst/>
          </a:prstGeom>
          <a:solidFill>
            <a:srgbClr val="FFF038">
              <a:alpha val="29699"/>
            </a:srgbClr>
          </a:solidFill>
          <a:ln w="44450">
            <a:solidFill>
              <a:srgbClr val="FFF0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b="1" dirty="0">
              <a:latin typeface="Open Sans" panose="020B0606030504020204" pitchFamily="34" charset="0"/>
            </a:endParaRPr>
          </a:p>
        </p:txBody>
      </p:sp>
      <p:sp>
        <p:nvSpPr>
          <p:cNvPr id="38" name="Inhaltsplatzhalter 2">
            <a:extLst>
              <a:ext uri="{FF2B5EF4-FFF2-40B4-BE49-F238E27FC236}">
                <a16:creationId xmlns:a16="http://schemas.microsoft.com/office/drawing/2014/main" id="{AD26F86B-D0BF-0C4B-3CF5-8B9187493CD0}"/>
              </a:ext>
            </a:extLst>
          </p:cNvPr>
          <p:cNvSpPr>
            <a:spLocks noGrp="1"/>
          </p:cNvSpPr>
          <p:nvPr>
            <p:ph idx="13"/>
          </p:nvPr>
        </p:nvSpPr>
        <p:spPr>
          <a:xfrm>
            <a:off x="964504" y="1236883"/>
            <a:ext cx="3567457" cy="2593375"/>
          </a:xfrm>
        </p:spPr>
        <p:txBody>
          <a:bodyPr>
            <a:normAutofit/>
          </a:bodyPr>
          <a:lstStyle/>
          <a:p>
            <a:pPr marL="0" indent="0">
              <a:lnSpc>
                <a:spcPct val="120000"/>
              </a:lnSpc>
              <a:buNone/>
            </a:pPr>
            <a:r>
              <a:rPr lang="de-DE" sz="1800" b="1" dirty="0">
                <a:solidFill>
                  <a:srgbClr val="008AD1"/>
                </a:solidFill>
                <a:latin typeface="Open Sans" panose="020B0606030504020204" pitchFamily="34" charset="0"/>
              </a:rPr>
              <a:t>Das bietet Horizont Handwerk:</a:t>
            </a:r>
          </a:p>
          <a:p>
            <a:pPr marL="0" indent="0">
              <a:lnSpc>
                <a:spcPct val="130000"/>
              </a:lnSpc>
              <a:buNone/>
            </a:pPr>
            <a:r>
              <a:rPr lang="de-DE" sz="1600" b="1" dirty="0">
                <a:highlight>
                  <a:srgbClr val="F4E250"/>
                </a:highlight>
                <a:latin typeface="Open Sans" panose="020B0606030504020204" pitchFamily="34" charset="0"/>
              </a:rPr>
              <a:t>Die Schwerpunkte Personal, </a:t>
            </a:r>
            <a:br>
              <a:rPr lang="de-DE" sz="1600" b="1" dirty="0">
                <a:highlight>
                  <a:srgbClr val="F4E250"/>
                </a:highlight>
                <a:latin typeface="Open Sans" panose="020B0606030504020204" pitchFamily="34" charset="0"/>
              </a:rPr>
            </a:br>
            <a:r>
              <a:rPr lang="de-DE" sz="1600" b="1" dirty="0">
                <a:highlight>
                  <a:srgbClr val="F4E250"/>
                </a:highlight>
                <a:latin typeface="Open Sans" panose="020B0606030504020204" pitchFamily="34" charset="0"/>
              </a:rPr>
              <a:t>Digitalisierung, Strategie und </a:t>
            </a:r>
            <a:br>
              <a:rPr lang="de-DE" sz="1600" b="1" dirty="0">
                <a:highlight>
                  <a:srgbClr val="F4E250"/>
                </a:highlight>
                <a:latin typeface="Open Sans" panose="020B0606030504020204" pitchFamily="34" charset="0"/>
              </a:rPr>
            </a:br>
            <a:r>
              <a:rPr lang="de-DE" sz="1600" b="1" dirty="0">
                <a:highlight>
                  <a:srgbClr val="F4E250"/>
                </a:highlight>
                <a:latin typeface="Open Sans" panose="020B0606030504020204" pitchFamily="34" charset="0"/>
              </a:rPr>
              <a:t>Transformation sowie </a:t>
            </a:r>
            <a:br>
              <a:rPr lang="de-DE" sz="1600" b="1" dirty="0">
                <a:highlight>
                  <a:srgbClr val="F4E250"/>
                </a:highlight>
                <a:latin typeface="Open Sans" panose="020B0606030504020204" pitchFamily="34" charset="0"/>
              </a:rPr>
            </a:br>
            <a:r>
              <a:rPr lang="de-DE" sz="1600" b="1" dirty="0">
                <a:highlight>
                  <a:srgbClr val="F4E250"/>
                </a:highlight>
                <a:latin typeface="Open Sans" panose="020B0606030504020204" pitchFamily="34" charset="0"/>
              </a:rPr>
              <a:t>Nachhaltigkeit bestimmen </a:t>
            </a:r>
            <a:br>
              <a:rPr lang="de-DE" sz="1600" b="1" dirty="0">
                <a:highlight>
                  <a:srgbClr val="F4E250"/>
                </a:highlight>
                <a:latin typeface="Open Sans" panose="020B0606030504020204" pitchFamily="34" charset="0"/>
              </a:rPr>
            </a:br>
            <a:r>
              <a:rPr lang="de-DE" sz="1600" b="1" dirty="0">
                <a:highlight>
                  <a:srgbClr val="F4E250"/>
                </a:highlight>
                <a:latin typeface="Open Sans" panose="020B0606030504020204" pitchFamily="34" charset="0"/>
              </a:rPr>
              <a:t>das vielseitige Angebot.</a:t>
            </a:r>
          </a:p>
        </p:txBody>
      </p:sp>
      <p:sp>
        <p:nvSpPr>
          <p:cNvPr id="2" name="Titel 1">
            <a:extLst>
              <a:ext uri="{FF2B5EF4-FFF2-40B4-BE49-F238E27FC236}">
                <a16:creationId xmlns:a16="http://schemas.microsoft.com/office/drawing/2014/main" id="{259FA5EA-353F-FD0F-A6BA-12234156C17B}"/>
              </a:ext>
            </a:extLst>
          </p:cNvPr>
          <p:cNvSpPr>
            <a:spLocks noGrp="1"/>
          </p:cNvSpPr>
          <p:nvPr>
            <p:ph type="title"/>
          </p:nvPr>
        </p:nvSpPr>
        <p:spPr/>
        <p:txBody>
          <a:bodyPr>
            <a:normAutofit fontScale="90000"/>
          </a:bodyPr>
          <a:lstStyle/>
          <a:p>
            <a:r>
              <a:rPr lang="de-DE" dirty="0"/>
              <a:t>Die Säulen </a:t>
            </a:r>
          </a:p>
        </p:txBody>
      </p:sp>
      <p:grpSp>
        <p:nvGrpSpPr>
          <p:cNvPr id="40" name="Gruppieren 39">
            <a:extLst>
              <a:ext uri="{FF2B5EF4-FFF2-40B4-BE49-F238E27FC236}">
                <a16:creationId xmlns:a16="http://schemas.microsoft.com/office/drawing/2014/main" id="{6D6DF57E-F6FC-A2C8-C998-EA93E6A454D6}"/>
              </a:ext>
            </a:extLst>
          </p:cNvPr>
          <p:cNvGrpSpPr/>
          <p:nvPr/>
        </p:nvGrpSpPr>
        <p:grpSpPr>
          <a:xfrm>
            <a:off x="6734781" y="648090"/>
            <a:ext cx="1885726" cy="1885726"/>
            <a:chOff x="6515592" y="648090"/>
            <a:chExt cx="1885726" cy="1885726"/>
          </a:xfrm>
        </p:grpSpPr>
        <p:sp>
          <p:nvSpPr>
            <p:cNvPr id="8" name="Oval 7">
              <a:extLst>
                <a:ext uri="{FF2B5EF4-FFF2-40B4-BE49-F238E27FC236}">
                  <a16:creationId xmlns:a16="http://schemas.microsoft.com/office/drawing/2014/main" id="{B7814659-F6EB-C0D3-70A6-ACFD58D2F955}"/>
                </a:ext>
              </a:extLst>
            </p:cNvPr>
            <p:cNvSpPr/>
            <p:nvPr/>
          </p:nvSpPr>
          <p:spPr>
            <a:xfrm>
              <a:off x="6515592" y="648090"/>
              <a:ext cx="1885726" cy="1885726"/>
            </a:xfrm>
            <a:prstGeom prst="ellipse">
              <a:avLst/>
            </a:prstGeom>
            <a:solidFill>
              <a:srgbClr val="134F87"/>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de-DE" sz="1300" b="1" dirty="0">
                <a:solidFill>
                  <a:schemeClr val="bg1"/>
                </a:solidFill>
                <a:latin typeface="Open Sans" panose="020B0606030504020204" pitchFamily="34" charset="0"/>
              </a:endParaRPr>
            </a:p>
            <a:p>
              <a:pPr algn="ctr"/>
              <a:endParaRPr lang="de-DE" sz="1300" b="1" dirty="0">
                <a:solidFill>
                  <a:schemeClr val="bg1"/>
                </a:solidFill>
                <a:latin typeface="Open Sans" panose="020B0606030504020204" pitchFamily="34" charset="0"/>
              </a:endParaRPr>
            </a:p>
            <a:p>
              <a:pPr algn="ctr"/>
              <a:endParaRPr lang="de-DE" sz="1300" b="1" dirty="0">
                <a:solidFill>
                  <a:schemeClr val="bg1"/>
                </a:solidFill>
                <a:latin typeface="Open Sans" panose="020B0606030504020204" pitchFamily="34" charset="0"/>
              </a:endParaRPr>
            </a:p>
            <a:p>
              <a:pPr algn="ctr"/>
              <a:r>
                <a:rPr lang="de-DE" sz="1300" b="1" dirty="0">
                  <a:solidFill>
                    <a:schemeClr val="bg1"/>
                  </a:solidFill>
                  <a:latin typeface="Open Sans" panose="020B0606030504020204" pitchFamily="34" charset="0"/>
                </a:rPr>
                <a:t>Digitalisierung</a:t>
              </a:r>
            </a:p>
          </p:txBody>
        </p:sp>
        <p:grpSp>
          <p:nvGrpSpPr>
            <p:cNvPr id="37" name="Gruppieren 36">
              <a:extLst>
                <a:ext uri="{FF2B5EF4-FFF2-40B4-BE49-F238E27FC236}">
                  <a16:creationId xmlns:a16="http://schemas.microsoft.com/office/drawing/2014/main" id="{853D212D-20BC-E4E4-6CBD-15E5E6408A54}"/>
                </a:ext>
              </a:extLst>
            </p:cNvPr>
            <p:cNvGrpSpPr/>
            <p:nvPr/>
          </p:nvGrpSpPr>
          <p:grpSpPr>
            <a:xfrm>
              <a:off x="7096999" y="1001124"/>
              <a:ext cx="722909" cy="722909"/>
              <a:chOff x="5092907" y="365125"/>
              <a:chExt cx="1025093" cy="1025093"/>
            </a:xfrm>
          </p:grpSpPr>
          <p:sp>
            <p:nvSpPr>
              <p:cNvPr id="24" name="Oval 23">
                <a:extLst>
                  <a:ext uri="{FF2B5EF4-FFF2-40B4-BE49-F238E27FC236}">
                    <a16:creationId xmlns:a16="http://schemas.microsoft.com/office/drawing/2014/main" id="{BFB8B491-42CE-1852-51C4-5A4BC808146B}"/>
                  </a:ext>
                </a:extLst>
              </p:cNvPr>
              <p:cNvSpPr/>
              <p:nvPr/>
            </p:nvSpPr>
            <p:spPr>
              <a:xfrm>
                <a:off x="5092907" y="365125"/>
                <a:ext cx="1025093" cy="1025093"/>
              </a:xfrm>
              <a:prstGeom prst="ellipse">
                <a:avLst/>
              </a:prstGeom>
              <a:solidFill>
                <a:srgbClr val="134F87"/>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de-DE" sz="1500" b="1" dirty="0">
                  <a:solidFill>
                    <a:schemeClr val="bg1"/>
                  </a:solidFill>
                  <a:latin typeface="Open Sans" panose="020B0606030504020204" pitchFamily="34" charset="0"/>
                </a:endParaRPr>
              </a:p>
            </p:txBody>
          </p:sp>
          <p:pic>
            <p:nvPicPr>
              <p:cNvPr id="17" name="Grafik 16">
                <a:extLst>
                  <a:ext uri="{FF2B5EF4-FFF2-40B4-BE49-F238E27FC236}">
                    <a16:creationId xmlns:a16="http://schemas.microsoft.com/office/drawing/2014/main" id="{9E1DC652-2C19-8F11-9994-0E555D8BD273}"/>
                  </a:ext>
                </a:extLst>
              </p:cNvPr>
              <p:cNvPicPr>
                <a:picLocks noChangeAspect="1"/>
              </p:cNvPicPr>
              <p:nvPr/>
            </p:nvPicPr>
            <p:blipFill>
              <a:blip r:embed="rId2"/>
              <a:stretch>
                <a:fillRect/>
              </a:stretch>
            </p:blipFill>
            <p:spPr>
              <a:xfrm>
                <a:off x="5153136" y="425354"/>
                <a:ext cx="904634" cy="904634"/>
              </a:xfrm>
              <a:prstGeom prst="rect">
                <a:avLst/>
              </a:prstGeom>
            </p:spPr>
          </p:pic>
        </p:grpSp>
      </p:grpSp>
      <p:grpSp>
        <p:nvGrpSpPr>
          <p:cNvPr id="41" name="Gruppieren 40">
            <a:extLst>
              <a:ext uri="{FF2B5EF4-FFF2-40B4-BE49-F238E27FC236}">
                <a16:creationId xmlns:a16="http://schemas.microsoft.com/office/drawing/2014/main" id="{13C8A481-9A2A-217A-9273-091362C448FE}"/>
              </a:ext>
            </a:extLst>
          </p:cNvPr>
          <p:cNvGrpSpPr/>
          <p:nvPr/>
        </p:nvGrpSpPr>
        <p:grpSpPr>
          <a:xfrm>
            <a:off x="9050548" y="2579549"/>
            <a:ext cx="1885726" cy="1885726"/>
            <a:chOff x="8831359" y="2579549"/>
            <a:chExt cx="1885726" cy="1885726"/>
          </a:xfrm>
        </p:grpSpPr>
        <p:sp>
          <p:nvSpPr>
            <p:cNvPr id="14" name="Oval 13">
              <a:extLst>
                <a:ext uri="{FF2B5EF4-FFF2-40B4-BE49-F238E27FC236}">
                  <a16:creationId xmlns:a16="http://schemas.microsoft.com/office/drawing/2014/main" id="{9EEFF7F1-7090-3199-4CF3-8739C6FEC7A6}"/>
                </a:ext>
              </a:extLst>
            </p:cNvPr>
            <p:cNvSpPr/>
            <p:nvPr/>
          </p:nvSpPr>
          <p:spPr>
            <a:xfrm>
              <a:off x="8831359" y="2579549"/>
              <a:ext cx="1885726" cy="1885726"/>
            </a:xfrm>
            <a:prstGeom prst="ellipse">
              <a:avLst/>
            </a:prstGeom>
            <a:solidFill>
              <a:srgbClr val="134F87"/>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de-DE" sz="1500" b="1" dirty="0">
                <a:solidFill>
                  <a:schemeClr val="bg1"/>
                </a:solidFill>
                <a:latin typeface="Open Sans" panose="020B0606030504020204" pitchFamily="34" charset="0"/>
              </a:endParaRPr>
            </a:p>
            <a:p>
              <a:pPr algn="ctr"/>
              <a:endParaRPr lang="de-DE" sz="1500" b="1" dirty="0">
                <a:solidFill>
                  <a:schemeClr val="bg1"/>
                </a:solidFill>
                <a:latin typeface="Open Sans" panose="020B0606030504020204" pitchFamily="34" charset="0"/>
              </a:endParaRPr>
            </a:p>
            <a:p>
              <a:pPr algn="ctr"/>
              <a:endParaRPr lang="de-DE" sz="1500" b="1" dirty="0">
                <a:solidFill>
                  <a:schemeClr val="bg1"/>
                </a:solidFill>
                <a:latin typeface="Open Sans" panose="020B0606030504020204" pitchFamily="34" charset="0"/>
              </a:endParaRPr>
            </a:p>
            <a:p>
              <a:pPr algn="ctr"/>
              <a:r>
                <a:rPr lang="de-DE" sz="1300" b="1" dirty="0">
                  <a:solidFill>
                    <a:schemeClr val="bg1"/>
                  </a:solidFill>
                  <a:latin typeface="Open Sans" panose="020B0606030504020204" pitchFamily="34" charset="0"/>
                </a:rPr>
                <a:t>Nachhaltigkeit</a:t>
              </a:r>
            </a:p>
          </p:txBody>
        </p:sp>
        <p:grpSp>
          <p:nvGrpSpPr>
            <p:cNvPr id="36" name="Gruppieren 35">
              <a:extLst>
                <a:ext uri="{FF2B5EF4-FFF2-40B4-BE49-F238E27FC236}">
                  <a16:creationId xmlns:a16="http://schemas.microsoft.com/office/drawing/2014/main" id="{0D3614C0-7944-22EF-0A08-7FDB867A2D7A}"/>
                </a:ext>
              </a:extLst>
            </p:cNvPr>
            <p:cNvGrpSpPr/>
            <p:nvPr/>
          </p:nvGrpSpPr>
          <p:grpSpPr>
            <a:xfrm>
              <a:off x="9416152" y="2955917"/>
              <a:ext cx="722909" cy="722909"/>
              <a:chOff x="8689726" y="2231632"/>
              <a:chExt cx="1025093" cy="1025093"/>
            </a:xfrm>
          </p:grpSpPr>
          <p:sp>
            <p:nvSpPr>
              <p:cNvPr id="25" name="Oval 24">
                <a:extLst>
                  <a:ext uri="{FF2B5EF4-FFF2-40B4-BE49-F238E27FC236}">
                    <a16:creationId xmlns:a16="http://schemas.microsoft.com/office/drawing/2014/main" id="{7AD34C2B-7598-760C-3B2A-A2095F810255}"/>
                  </a:ext>
                </a:extLst>
              </p:cNvPr>
              <p:cNvSpPr/>
              <p:nvPr/>
            </p:nvSpPr>
            <p:spPr>
              <a:xfrm>
                <a:off x="8689726" y="2231632"/>
                <a:ext cx="1025093" cy="1025093"/>
              </a:xfrm>
              <a:prstGeom prst="ellipse">
                <a:avLst/>
              </a:prstGeom>
              <a:solidFill>
                <a:srgbClr val="134F87"/>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de-DE" sz="1500" b="1" dirty="0">
                  <a:solidFill>
                    <a:schemeClr val="bg1"/>
                  </a:solidFill>
                  <a:latin typeface="Open Sans" panose="020B0606030504020204" pitchFamily="34" charset="0"/>
                </a:endParaRPr>
              </a:p>
            </p:txBody>
          </p:sp>
          <p:pic>
            <p:nvPicPr>
              <p:cNvPr id="27" name="Grafik 26">
                <a:extLst>
                  <a:ext uri="{FF2B5EF4-FFF2-40B4-BE49-F238E27FC236}">
                    <a16:creationId xmlns:a16="http://schemas.microsoft.com/office/drawing/2014/main" id="{2D66B41A-BD90-C4D4-FDC5-4FD94D147F64}"/>
                  </a:ext>
                </a:extLst>
              </p:cNvPr>
              <p:cNvPicPr>
                <a:picLocks noChangeAspect="1"/>
              </p:cNvPicPr>
              <p:nvPr/>
            </p:nvPicPr>
            <p:blipFill>
              <a:blip r:embed="rId3"/>
              <a:stretch>
                <a:fillRect/>
              </a:stretch>
            </p:blipFill>
            <p:spPr>
              <a:xfrm>
                <a:off x="8749955" y="2291862"/>
                <a:ext cx="904634" cy="904634"/>
              </a:xfrm>
              <a:prstGeom prst="rect">
                <a:avLst/>
              </a:prstGeom>
            </p:spPr>
          </p:pic>
        </p:grpSp>
      </p:grpSp>
      <p:grpSp>
        <p:nvGrpSpPr>
          <p:cNvPr id="42" name="Gruppieren 41">
            <a:extLst>
              <a:ext uri="{FF2B5EF4-FFF2-40B4-BE49-F238E27FC236}">
                <a16:creationId xmlns:a16="http://schemas.microsoft.com/office/drawing/2014/main" id="{B882CC8B-C986-F06E-5B62-65EDA5D80872}"/>
              </a:ext>
            </a:extLst>
          </p:cNvPr>
          <p:cNvGrpSpPr/>
          <p:nvPr/>
        </p:nvGrpSpPr>
        <p:grpSpPr>
          <a:xfrm>
            <a:off x="6734781" y="4607149"/>
            <a:ext cx="1885726" cy="1885726"/>
            <a:chOff x="6515592" y="4607149"/>
            <a:chExt cx="1885726" cy="1885726"/>
          </a:xfrm>
        </p:grpSpPr>
        <p:sp>
          <p:nvSpPr>
            <p:cNvPr id="15" name="Oval 14">
              <a:extLst>
                <a:ext uri="{FF2B5EF4-FFF2-40B4-BE49-F238E27FC236}">
                  <a16:creationId xmlns:a16="http://schemas.microsoft.com/office/drawing/2014/main" id="{60BE8B7E-CA50-D0A0-6468-FC5CE3187DD5}"/>
                </a:ext>
              </a:extLst>
            </p:cNvPr>
            <p:cNvSpPr/>
            <p:nvPr/>
          </p:nvSpPr>
          <p:spPr>
            <a:xfrm>
              <a:off x="6515592" y="4607149"/>
              <a:ext cx="1885726" cy="1885726"/>
            </a:xfrm>
            <a:prstGeom prst="ellipse">
              <a:avLst/>
            </a:prstGeom>
            <a:solidFill>
              <a:srgbClr val="134F8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endParaRPr lang="de-DE" sz="1500" b="1" dirty="0">
                <a:solidFill>
                  <a:schemeClr val="bg1"/>
                </a:solidFill>
                <a:latin typeface="Open Sans" panose="020B0606030504020204" pitchFamily="34" charset="0"/>
              </a:endParaRPr>
            </a:p>
            <a:p>
              <a:pPr algn="ctr"/>
              <a:endParaRPr lang="de-DE" sz="1500" b="1" dirty="0">
                <a:solidFill>
                  <a:schemeClr val="bg1"/>
                </a:solidFill>
                <a:latin typeface="Open Sans" panose="020B0606030504020204" pitchFamily="34" charset="0"/>
              </a:endParaRPr>
            </a:p>
            <a:p>
              <a:pPr algn="ctr"/>
              <a:endParaRPr lang="de-DE" sz="1500" b="1" dirty="0">
                <a:solidFill>
                  <a:schemeClr val="bg1"/>
                </a:solidFill>
                <a:latin typeface="Open Sans" panose="020B0606030504020204" pitchFamily="34" charset="0"/>
              </a:endParaRPr>
            </a:p>
            <a:p>
              <a:pPr algn="ctr"/>
              <a:r>
                <a:rPr lang="de-DE" sz="1300" b="1" dirty="0">
                  <a:solidFill>
                    <a:schemeClr val="bg1"/>
                  </a:solidFill>
                  <a:latin typeface="Open Sans" panose="020B0606030504020204" pitchFamily="34" charset="0"/>
                </a:rPr>
                <a:t>Strategie und </a:t>
              </a:r>
              <a:br>
                <a:rPr lang="de-DE" sz="1300" b="1" dirty="0">
                  <a:solidFill>
                    <a:schemeClr val="bg1"/>
                  </a:solidFill>
                  <a:latin typeface="Open Sans" panose="020B0606030504020204" pitchFamily="34" charset="0"/>
                </a:rPr>
              </a:br>
              <a:r>
                <a:rPr lang="de-DE" sz="1300" b="1" dirty="0">
                  <a:solidFill>
                    <a:schemeClr val="bg1"/>
                  </a:solidFill>
                  <a:latin typeface="Open Sans" panose="020B0606030504020204" pitchFamily="34" charset="0"/>
                </a:rPr>
                <a:t>Transformation</a:t>
              </a:r>
            </a:p>
          </p:txBody>
        </p:sp>
        <p:grpSp>
          <p:nvGrpSpPr>
            <p:cNvPr id="35" name="Gruppieren 34">
              <a:extLst>
                <a:ext uri="{FF2B5EF4-FFF2-40B4-BE49-F238E27FC236}">
                  <a16:creationId xmlns:a16="http://schemas.microsoft.com/office/drawing/2014/main" id="{D83E43EC-E510-B18E-C03D-D762A2768EE1}"/>
                </a:ext>
              </a:extLst>
            </p:cNvPr>
            <p:cNvGrpSpPr/>
            <p:nvPr/>
          </p:nvGrpSpPr>
          <p:grpSpPr>
            <a:xfrm>
              <a:off x="7096999" y="4892749"/>
              <a:ext cx="722909" cy="722909"/>
              <a:chOff x="6857329" y="5303855"/>
              <a:chExt cx="1025093" cy="1025093"/>
            </a:xfrm>
          </p:grpSpPr>
          <p:sp>
            <p:nvSpPr>
              <p:cNvPr id="28" name="Oval 27">
                <a:extLst>
                  <a:ext uri="{FF2B5EF4-FFF2-40B4-BE49-F238E27FC236}">
                    <a16:creationId xmlns:a16="http://schemas.microsoft.com/office/drawing/2014/main" id="{FA5B427E-C59A-9A4C-756F-1EFB53AB0B82}"/>
                  </a:ext>
                </a:extLst>
              </p:cNvPr>
              <p:cNvSpPr/>
              <p:nvPr/>
            </p:nvSpPr>
            <p:spPr>
              <a:xfrm>
                <a:off x="6857329" y="5303855"/>
                <a:ext cx="1025093" cy="1025093"/>
              </a:xfrm>
              <a:prstGeom prst="ellipse">
                <a:avLst/>
              </a:prstGeom>
              <a:solidFill>
                <a:srgbClr val="134F87"/>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de-DE" sz="1500" b="1" dirty="0">
                  <a:solidFill>
                    <a:schemeClr val="bg1"/>
                  </a:solidFill>
                  <a:latin typeface="Open Sans" panose="020B0606030504020204" pitchFamily="34" charset="0"/>
                </a:endParaRPr>
              </a:p>
            </p:txBody>
          </p:sp>
          <p:pic>
            <p:nvPicPr>
              <p:cNvPr id="30" name="Grafik 29">
                <a:extLst>
                  <a:ext uri="{FF2B5EF4-FFF2-40B4-BE49-F238E27FC236}">
                    <a16:creationId xmlns:a16="http://schemas.microsoft.com/office/drawing/2014/main" id="{E7F42559-B04F-A4B2-3F7B-2D29D44561BE}"/>
                  </a:ext>
                </a:extLst>
              </p:cNvPr>
              <p:cNvPicPr>
                <a:picLocks noChangeAspect="1"/>
              </p:cNvPicPr>
              <p:nvPr/>
            </p:nvPicPr>
            <p:blipFill>
              <a:blip r:embed="rId4"/>
              <a:stretch>
                <a:fillRect/>
              </a:stretch>
            </p:blipFill>
            <p:spPr>
              <a:xfrm>
                <a:off x="6917558" y="5364086"/>
                <a:ext cx="904634" cy="904634"/>
              </a:xfrm>
              <a:prstGeom prst="rect">
                <a:avLst/>
              </a:prstGeom>
            </p:spPr>
          </p:pic>
        </p:grpSp>
      </p:grpSp>
      <p:grpSp>
        <p:nvGrpSpPr>
          <p:cNvPr id="43" name="Gruppieren 42">
            <a:extLst>
              <a:ext uri="{FF2B5EF4-FFF2-40B4-BE49-F238E27FC236}">
                <a16:creationId xmlns:a16="http://schemas.microsoft.com/office/drawing/2014/main" id="{36E71177-0FF6-5FC6-BAE3-030C2F71B84F}"/>
              </a:ext>
            </a:extLst>
          </p:cNvPr>
          <p:cNvGrpSpPr/>
          <p:nvPr/>
        </p:nvGrpSpPr>
        <p:grpSpPr>
          <a:xfrm>
            <a:off x="4488865" y="2579549"/>
            <a:ext cx="1885726" cy="1885726"/>
            <a:chOff x="4269676" y="2579549"/>
            <a:chExt cx="1885726" cy="1885726"/>
          </a:xfrm>
        </p:grpSpPr>
        <p:sp>
          <p:nvSpPr>
            <p:cNvPr id="16" name="Oval 15">
              <a:extLst>
                <a:ext uri="{FF2B5EF4-FFF2-40B4-BE49-F238E27FC236}">
                  <a16:creationId xmlns:a16="http://schemas.microsoft.com/office/drawing/2014/main" id="{9BAB64D8-CA19-CCB1-77DF-DFD2A6AFDB28}"/>
                </a:ext>
              </a:extLst>
            </p:cNvPr>
            <p:cNvSpPr/>
            <p:nvPr/>
          </p:nvSpPr>
          <p:spPr>
            <a:xfrm>
              <a:off x="4269676" y="2579549"/>
              <a:ext cx="1885726" cy="1885726"/>
            </a:xfrm>
            <a:prstGeom prst="ellipse">
              <a:avLst/>
            </a:prstGeom>
            <a:solidFill>
              <a:srgbClr val="134F8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endParaRPr lang="de-DE" sz="1500" b="1" dirty="0">
                <a:solidFill>
                  <a:schemeClr val="bg1"/>
                </a:solidFill>
                <a:latin typeface="Open Sans" panose="020B0606030504020204" pitchFamily="34" charset="0"/>
              </a:endParaRPr>
            </a:p>
            <a:p>
              <a:pPr algn="ctr"/>
              <a:endParaRPr lang="de-DE" sz="1500" b="1" dirty="0">
                <a:solidFill>
                  <a:schemeClr val="bg1"/>
                </a:solidFill>
                <a:latin typeface="Open Sans" panose="020B0606030504020204" pitchFamily="34" charset="0"/>
              </a:endParaRPr>
            </a:p>
            <a:p>
              <a:pPr algn="ctr"/>
              <a:endParaRPr lang="de-DE" sz="1500" b="1" dirty="0">
                <a:solidFill>
                  <a:schemeClr val="bg1"/>
                </a:solidFill>
                <a:latin typeface="Open Sans" panose="020B0606030504020204" pitchFamily="34" charset="0"/>
              </a:endParaRPr>
            </a:p>
            <a:p>
              <a:pPr algn="ctr"/>
              <a:r>
                <a:rPr lang="de-DE" sz="1300" b="1" dirty="0">
                  <a:solidFill>
                    <a:schemeClr val="bg1"/>
                  </a:solidFill>
                  <a:latin typeface="Open Sans" panose="020B0606030504020204" pitchFamily="34" charset="0"/>
                </a:rPr>
                <a:t>Personal</a:t>
              </a:r>
            </a:p>
          </p:txBody>
        </p:sp>
        <p:grpSp>
          <p:nvGrpSpPr>
            <p:cNvPr id="34" name="Gruppieren 33">
              <a:extLst>
                <a:ext uri="{FF2B5EF4-FFF2-40B4-BE49-F238E27FC236}">
                  <a16:creationId xmlns:a16="http://schemas.microsoft.com/office/drawing/2014/main" id="{C3A2CB1D-778D-EA01-7493-A069468C9D86}"/>
                </a:ext>
              </a:extLst>
            </p:cNvPr>
            <p:cNvGrpSpPr/>
            <p:nvPr/>
          </p:nvGrpSpPr>
          <p:grpSpPr>
            <a:xfrm>
              <a:off x="4851084" y="2943587"/>
              <a:ext cx="722909" cy="722909"/>
              <a:chOff x="2776255" y="3952726"/>
              <a:chExt cx="1025093" cy="1025093"/>
            </a:xfrm>
          </p:grpSpPr>
          <p:sp>
            <p:nvSpPr>
              <p:cNvPr id="31" name="Oval 30">
                <a:extLst>
                  <a:ext uri="{FF2B5EF4-FFF2-40B4-BE49-F238E27FC236}">
                    <a16:creationId xmlns:a16="http://schemas.microsoft.com/office/drawing/2014/main" id="{42391111-7D86-AD12-016B-99B3E50EDAD0}"/>
                  </a:ext>
                </a:extLst>
              </p:cNvPr>
              <p:cNvSpPr/>
              <p:nvPr/>
            </p:nvSpPr>
            <p:spPr>
              <a:xfrm>
                <a:off x="2776255" y="3952726"/>
                <a:ext cx="1025093" cy="1025093"/>
              </a:xfrm>
              <a:prstGeom prst="ellipse">
                <a:avLst/>
              </a:prstGeom>
              <a:solidFill>
                <a:srgbClr val="134F87"/>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de-DE" sz="1500" b="1" dirty="0">
                  <a:solidFill>
                    <a:schemeClr val="bg1"/>
                  </a:solidFill>
                  <a:latin typeface="Open Sans" panose="020B0606030504020204" pitchFamily="34" charset="0"/>
                </a:endParaRPr>
              </a:p>
            </p:txBody>
          </p:sp>
          <p:pic>
            <p:nvPicPr>
              <p:cNvPr id="33" name="Grafik 32">
                <a:extLst>
                  <a:ext uri="{FF2B5EF4-FFF2-40B4-BE49-F238E27FC236}">
                    <a16:creationId xmlns:a16="http://schemas.microsoft.com/office/drawing/2014/main" id="{C7D07CA3-2447-8B15-1B91-F3961A9FC5D1}"/>
                  </a:ext>
                </a:extLst>
              </p:cNvPr>
              <p:cNvPicPr>
                <a:picLocks noChangeAspect="1"/>
              </p:cNvPicPr>
              <p:nvPr/>
            </p:nvPicPr>
            <p:blipFill>
              <a:blip r:embed="rId5"/>
              <a:stretch>
                <a:fillRect/>
              </a:stretch>
            </p:blipFill>
            <p:spPr>
              <a:xfrm>
                <a:off x="2837368" y="4012958"/>
                <a:ext cx="904634" cy="904634"/>
              </a:xfrm>
              <a:prstGeom prst="rect">
                <a:avLst/>
              </a:prstGeom>
            </p:spPr>
          </p:pic>
        </p:grpSp>
      </p:grpSp>
      <p:sp>
        <p:nvSpPr>
          <p:cNvPr id="39" name="Inhaltsplatzhalter 2">
            <a:extLst>
              <a:ext uri="{FF2B5EF4-FFF2-40B4-BE49-F238E27FC236}">
                <a16:creationId xmlns:a16="http://schemas.microsoft.com/office/drawing/2014/main" id="{F83A4953-A012-5EF5-C01C-BB4A1DBC7BEE}"/>
              </a:ext>
            </a:extLst>
          </p:cNvPr>
          <p:cNvSpPr txBox="1">
            <a:spLocks/>
          </p:cNvSpPr>
          <p:nvPr/>
        </p:nvSpPr>
        <p:spPr>
          <a:xfrm>
            <a:off x="964504" y="5809208"/>
            <a:ext cx="2801953" cy="659003"/>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500" b="0" i="0" kern="1200">
                <a:solidFill>
                  <a:srgbClr val="134F87"/>
                </a:solidFill>
                <a:latin typeface="TheSansB W5 Plain" panose="020B0502050302020203"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200" b="0" i="0" kern="1200">
                <a:solidFill>
                  <a:srgbClr val="134F87"/>
                </a:solidFill>
                <a:latin typeface="TheSansB W5 Plain" panose="020B0502050302020203" pitchFamily="34"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rgbClr val="134F87"/>
                </a:solidFill>
                <a:latin typeface="TheSansB W5 Plain" panose="020B0502050302020203" pitchFamily="34"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700" b="0" i="0" kern="1200">
                <a:solidFill>
                  <a:srgbClr val="134F87"/>
                </a:solidFill>
                <a:latin typeface="TheSansB W5 Plain" panose="020B0502050302020203" pitchFamily="34"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700" b="0" i="0" kern="1200">
                <a:solidFill>
                  <a:srgbClr val="134F87"/>
                </a:solidFill>
                <a:latin typeface="TheSansB W5 Plain" panose="020B0502050302020203"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de-DE" sz="800" b="1" dirty="0">
                <a:solidFill>
                  <a:srgbClr val="11316C"/>
                </a:solidFill>
                <a:latin typeface="Open Sans" panose="020B0606030504020204" pitchFamily="34" charset="0"/>
              </a:rPr>
              <a:t>Ein Projekt des Ministeriums für Wirtschaft, Arbeit und Tourismus Baden-Württemberg und HANDWERK BW </a:t>
            </a:r>
            <a:br>
              <a:rPr lang="de-DE" sz="800" b="1" dirty="0">
                <a:solidFill>
                  <a:srgbClr val="11316C"/>
                </a:solidFill>
                <a:latin typeface="Open Sans" panose="020B0606030504020204" pitchFamily="34" charset="0"/>
              </a:rPr>
            </a:br>
            <a:r>
              <a:rPr lang="de-DE" sz="800" b="1" dirty="0">
                <a:solidFill>
                  <a:srgbClr val="11316C"/>
                </a:solidFill>
                <a:latin typeface="Open Sans" panose="020B0606030504020204" pitchFamily="34" charset="0"/>
              </a:rPr>
              <a:t>in Kooperation mit den Handwerkskammern und den Landesinnungs- und Fachverbänden Baden-Württembergs.</a:t>
            </a:r>
          </a:p>
        </p:txBody>
      </p:sp>
      <p:sp>
        <p:nvSpPr>
          <p:cNvPr id="45" name="Inhaltsplatzhalter 2">
            <a:extLst>
              <a:ext uri="{FF2B5EF4-FFF2-40B4-BE49-F238E27FC236}">
                <a16:creationId xmlns:a16="http://schemas.microsoft.com/office/drawing/2014/main" id="{A8AA0860-EAB3-17CA-14F3-774DB31A08FE}"/>
              </a:ext>
            </a:extLst>
          </p:cNvPr>
          <p:cNvSpPr txBox="1">
            <a:spLocks/>
          </p:cNvSpPr>
          <p:nvPr/>
        </p:nvSpPr>
        <p:spPr>
          <a:xfrm>
            <a:off x="6466061" y="3154666"/>
            <a:ext cx="2423161" cy="575266"/>
          </a:xfrm>
          <a:prstGeom prst="rect">
            <a:avLst/>
          </a:prstGeom>
        </p:spPr>
        <p:txBody>
          <a:bodyPr vert="horz" lIns="91440" tIns="45720" rIns="91440" bIns="45720" rtlCol="0" anchor="ctr">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500" b="0" i="0" kern="1200">
                <a:solidFill>
                  <a:srgbClr val="134F87"/>
                </a:solidFill>
                <a:latin typeface="TheSansB W5 Plain" panose="020B0502050302020203"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200" b="0" i="0" kern="1200">
                <a:solidFill>
                  <a:srgbClr val="134F87"/>
                </a:solidFill>
                <a:latin typeface="TheSansB W5 Plain" panose="020B0502050302020203" pitchFamily="34"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rgbClr val="134F87"/>
                </a:solidFill>
                <a:latin typeface="TheSansB W5 Plain" panose="020B0502050302020203" pitchFamily="34"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700" b="0" i="0" kern="1200">
                <a:solidFill>
                  <a:srgbClr val="134F87"/>
                </a:solidFill>
                <a:latin typeface="TheSansB W5 Plain" panose="020B0502050302020203" pitchFamily="34"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700" b="0" i="0" kern="1200">
                <a:solidFill>
                  <a:srgbClr val="134F87"/>
                </a:solidFill>
                <a:latin typeface="TheSansB W5 Plain" panose="020B0502050302020203"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0000"/>
              </a:lnSpc>
              <a:buFont typeface="Arial" panose="020B0604020202020204" pitchFamily="34" charset="0"/>
              <a:buNone/>
            </a:pPr>
            <a:r>
              <a:rPr lang="de-DE" b="1" dirty="0">
                <a:latin typeface="Open Sans" panose="020B0606030504020204" pitchFamily="34" charset="0"/>
              </a:rPr>
              <a:t>Horizont Handwerk</a:t>
            </a:r>
            <a:endParaRPr lang="de-DE" sz="1800" b="1" dirty="0">
              <a:highlight>
                <a:srgbClr val="F4E250"/>
              </a:highlight>
              <a:latin typeface="Open Sans" panose="020B0606030504020204" pitchFamily="34" charset="0"/>
            </a:endParaRPr>
          </a:p>
        </p:txBody>
      </p:sp>
    </p:spTree>
    <p:extLst>
      <p:ext uri="{BB962C8B-B14F-4D97-AF65-F5344CB8AC3E}">
        <p14:creationId xmlns:p14="http://schemas.microsoft.com/office/powerpoint/2010/main" val="43502797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4E5B9C3-7922-67B7-4F69-0110A32FC83F}"/>
              </a:ext>
            </a:extLst>
          </p:cNvPr>
          <p:cNvSpPr>
            <a:spLocks noGrp="1"/>
          </p:cNvSpPr>
          <p:nvPr>
            <p:ph type="title"/>
          </p:nvPr>
        </p:nvSpPr>
        <p:spPr/>
        <p:txBody>
          <a:bodyPr>
            <a:normAutofit fontScale="90000"/>
          </a:bodyPr>
          <a:lstStyle/>
          <a:p>
            <a:r>
              <a:rPr lang="de-DE" dirty="0"/>
              <a:t>Kernbotschaften der Evaluation: </a:t>
            </a:r>
          </a:p>
        </p:txBody>
      </p:sp>
      <p:sp>
        <p:nvSpPr>
          <p:cNvPr id="4" name="Flussdiagramm: Prozess 3">
            <a:extLst>
              <a:ext uri="{FF2B5EF4-FFF2-40B4-BE49-F238E27FC236}">
                <a16:creationId xmlns:a16="http://schemas.microsoft.com/office/drawing/2014/main" id="{6058D3C4-0227-0883-3516-64E0E716A778}"/>
              </a:ext>
            </a:extLst>
          </p:cNvPr>
          <p:cNvSpPr/>
          <p:nvPr/>
        </p:nvSpPr>
        <p:spPr>
          <a:xfrm>
            <a:off x="955841" y="1955573"/>
            <a:ext cx="3139437" cy="1847801"/>
          </a:xfrm>
          <a:prstGeom prst="flowChartProcess">
            <a:avLst/>
          </a:prstGeom>
          <a:solidFill>
            <a:srgbClr val="1131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de-DE" b="1" dirty="0">
                <a:solidFill>
                  <a:srgbClr val="FFF038"/>
                </a:solidFill>
                <a:latin typeface="Open Sans" panose="020B0606030504020204" pitchFamily="34" charset="0"/>
              </a:rPr>
              <a:t>Übergreifend besteht </a:t>
            </a:r>
            <a:br>
              <a:rPr lang="de-DE" b="1" dirty="0">
                <a:solidFill>
                  <a:srgbClr val="FFF038"/>
                </a:solidFill>
                <a:latin typeface="Open Sans" panose="020B0606030504020204" pitchFamily="34" charset="0"/>
              </a:rPr>
            </a:br>
            <a:r>
              <a:rPr lang="de-DE" b="1" dirty="0">
                <a:solidFill>
                  <a:srgbClr val="FFF038"/>
                </a:solidFill>
                <a:latin typeface="Open Sans" panose="020B0606030504020204" pitchFamily="34" charset="0"/>
              </a:rPr>
              <a:t>eine hohe Zufriedenheit mit den Angeboten</a:t>
            </a:r>
            <a:endParaRPr lang="de-DE" b="1" dirty="0">
              <a:latin typeface="Open Sans" panose="020B0606030504020204" pitchFamily="34" charset="0"/>
            </a:endParaRPr>
          </a:p>
        </p:txBody>
      </p:sp>
      <p:sp>
        <p:nvSpPr>
          <p:cNvPr id="5" name="Flussdiagramm: Prozess 4">
            <a:extLst>
              <a:ext uri="{FF2B5EF4-FFF2-40B4-BE49-F238E27FC236}">
                <a16:creationId xmlns:a16="http://schemas.microsoft.com/office/drawing/2014/main" id="{88917647-534D-4BA0-2CA7-D9B0A89089E1}"/>
              </a:ext>
            </a:extLst>
          </p:cNvPr>
          <p:cNvSpPr/>
          <p:nvPr/>
        </p:nvSpPr>
        <p:spPr>
          <a:xfrm>
            <a:off x="4389708" y="1955573"/>
            <a:ext cx="3139437" cy="1847801"/>
          </a:xfrm>
          <a:prstGeom prst="flowChartProcess">
            <a:avLst/>
          </a:prstGeom>
          <a:solidFill>
            <a:srgbClr val="1131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de-DE" b="1" dirty="0">
                <a:solidFill>
                  <a:srgbClr val="F4E250"/>
                </a:solidFill>
                <a:latin typeface="Open Sans" panose="020B0606030504020204" pitchFamily="34" charset="0"/>
              </a:rPr>
              <a:t>Beratungsangebote sind </a:t>
            </a:r>
            <a:br>
              <a:rPr lang="de-DE" b="1" dirty="0">
                <a:solidFill>
                  <a:srgbClr val="F4E250"/>
                </a:solidFill>
                <a:latin typeface="Open Sans" panose="020B0606030504020204" pitchFamily="34" charset="0"/>
              </a:rPr>
            </a:br>
            <a:r>
              <a:rPr lang="de-DE" b="1" dirty="0">
                <a:solidFill>
                  <a:srgbClr val="F4E250"/>
                </a:solidFill>
                <a:latin typeface="Open Sans" panose="020B0606030504020204" pitchFamily="34" charset="0"/>
              </a:rPr>
              <a:t>gut auf Bedarfe der </a:t>
            </a:r>
            <a:br>
              <a:rPr lang="de-DE" b="1" dirty="0">
                <a:solidFill>
                  <a:srgbClr val="F4E250"/>
                </a:solidFill>
                <a:latin typeface="Open Sans" panose="020B0606030504020204" pitchFamily="34" charset="0"/>
              </a:rPr>
            </a:br>
            <a:r>
              <a:rPr lang="de-DE" b="1" dirty="0">
                <a:solidFill>
                  <a:srgbClr val="F4E250"/>
                </a:solidFill>
                <a:latin typeface="Open Sans" panose="020B0606030504020204" pitchFamily="34" charset="0"/>
              </a:rPr>
              <a:t>Betriebe zugeschnitten</a:t>
            </a:r>
          </a:p>
        </p:txBody>
      </p:sp>
      <p:sp>
        <p:nvSpPr>
          <p:cNvPr id="6" name="Flussdiagramm: Prozess 5">
            <a:extLst>
              <a:ext uri="{FF2B5EF4-FFF2-40B4-BE49-F238E27FC236}">
                <a16:creationId xmlns:a16="http://schemas.microsoft.com/office/drawing/2014/main" id="{FA0069F7-97DC-9CB4-0386-8FA4B173414E}"/>
              </a:ext>
            </a:extLst>
          </p:cNvPr>
          <p:cNvSpPr/>
          <p:nvPr/>
        </p:nvSpPr>
        <p:spPr>
          <a:xfrm>
            <a:off x="7823575" y="1955573"/>
            <a:ext cx="3139437" cy="1847801"/>
          </a:xfrm>
          <a:prstGeom prst="flowChartProcess">
            <a:avLst/>
          </a:prstGeom>
          <a:solidFill>
            <a:srgbClr val="1131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de-DE" b="1" dirty="0">
                <a:solidFill>
                  <a:srgbClr val="F4E250"/>
                </a:solidFill>
                <a:latin typeface="Open Sans" panose="020B0606030504020204" pitchFamily="34" charset="0"/>
              </a:rPr>
              <a:t>Organisatorische </a:t>
            </a:r>
            <a:br>
              <a:rPr lang="de-DE" b="1" dirty="0">
                <a:solidFill>
                  <a:srgbClr val="F4E250"/>
                </a:solidFill>
                <a:latin typeface="Open Sans" panose="020B0606030504020204" pitchFamily="34" charset="0"/>
              </a:rPr>
            </a:br>
            <a:r>
              <a:rPr lang="de-DE" b="1" dirty="0">
                <a:solidFill>
                  <a:srgbClr val="F4E250"/>
                </a:solidFill>
                <a:latin typeface="Open Sans" panose="020B0606030504020204" pitchFamily="34" charset="0"/>
              </a:rPr>
              <a:t>Abwicklung wurde </a:t>
            </a:r>
            <a:br>
              <a:rPr lang="de-DE" b="1" dirty="0">
                <a:solidFill>
                  <a:srgbClr val="F4E250"/>
                </a:solidFill>
                <a:latin typeface="Open Sans" panose="020B0606030504020204" pitchFamily="34" charset="0"/>
              </a:rPr>
            </a:br>
            <a:r>
              <a:rPr lang="de-DE" b="1" dirty="0">
                <a:solidFill>
                  <a:srgbClr val="F4E250"/>
                </a:solidFill>
                <a:latin typeface="Open Sans" panose="020B0606030504020204" pitchFamily="34" charset="0"/>
              </a:rPr>
              <a:t>auffallend positiv bewertet</a:t>
            </a:r>
          </a:p>
        </p:txBody>
      </p:sp>
      <p:sp>
        <p:nvSpPr>
          <p:cNvPr id="3" name="Flussdiagramm: Prozess 2">
            <a:extLst>
              <a:ext uri="{FF2B5EF4-FFF2-40B4-BE49-F238E27FC236}">
                <a16:creationId xmlns:a16="http://schemas.microsoft.com/office/drawing/2014/main" id="{E4C4CBFE-46DC-A846-1851-835694C6A01D}"/>
              </a:ext>
            </a:extLst>
          </p:cNvPr>
          <p:cNvSpPr/>
          <p:nvPr/>
        </p:nvSpPr>
        <p:spPr>
          <a:xfrm>
            <a:off x="2662133" y="4052729"/>
            <a:ext cx="3139437" cy="2181078"/>
          </a:xfrm>
          <a:prstGeom prst="flowChartProcess">
            <a:avLst/>
          </a:prstGeom>
          <a:solidFill>
            <a:srgbClr val="1131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de-DE" b="1" dirty="0">
                <a:solidFill>
                  <a:srgbClr val="FFF038"/>
                </a:solidFill>
                <a:latin typeface="Open Sans" panose="020B0606030504020204" pitchFamily="34" charset="0"/>
              </a:rPr>
              <a:t>Übergreifend erreicht </a:t>
            </a:r>
            <a:br>
              <a:rPr lang="de-DE" b="1" dirty="0">
                <a:solidFill>
                  <a:srgbClr val="FFF038"/>
                </a:solidFill>
                <a:latin typeface="Open Sans" panose="020B0606030504020204" pitchFamily="34" charset="0"/>
              </a:rPr>
            </a:br>
            <a:r>
              <a:rPr lang="de-DE" b="1" dirty="0">
                <a:solidFill>
                  <a:srgbClr val="FFF038"/>
                </a:solidFill>
                <a:latin typeface="Open Sans" panose="020B0606030504020204" pitchFamily="34" charset="0"/>
              </a:rPr>
              <a:t>die Initiative </a:t>
            </a:r>
            <a:br>
              <a:rPr lang="de-DE" b="1" dirty="0">
                <a:solidFill>
                  <a:srgbClr val="FFF038"/>
                </a:solidFill>
                <a:latin typeface="Open Sans" panose="020B0606030504020204" pitchFamily="34" charset="0"/>
              </a:rPr>
            </a:br>
            <a:r>
              <a:rPr lang="de-DE" b="1" dirty="0">
                <a:solidFill>
                  <a:srgbClr val="FFF038"/>
                </a:solidFill>
                <a:latin typeface="Open Sans" panose="020B0606030504020204" pitchFamily="34" charset="0"/>
              </a:rPr>
              <a:t>„Horizont Handwerk“ </a:t>
            </a:r>
            <a:br>
              <a:rPr lang="de-DE" b="1" dirty="0">
                <a:solidFill>
                  <a:srgbClr val="FFF038"/>
                </a:solidFill>
                <a:latin typeface="Open Sans" panose="020B0606030504020204" pitchFamily="34" charset="0"/>
              </a:rPr>
            </a:br>
            <a:r>
              <a:rPr lang="de-DE" b="1" dirty="0">
                <a:solidFill>
                  <a:srgbClr val="FFF038"/>
                </a:solidFill>
                <a:latin typeface="Open Sans" panose="020B0606030504020204" pitchFamily="34" charset="0"/>
              </a:rPr>
              <a:t>ihre Ziele</a:t>
            </a:r>
            <a:endParaRPr lang="de-DE" b="1" dirty="0">
              <a:latin typeface="Open Sans" panose="020B0606030504020204" pitchFamily="34" charset="0"/>
            </a:endParaRPr>
          </a:p>
        </p:txBody>
      </p:sp>
      <p:sp>
        <p:nvSpPr>
          <p:cNvPr id="7" name="Flussdiagramm: Prozess 6">
            <a:extLst>
              <a:ext uri="{FF2B5EF4-FFF2-40B4-BE49-F238E27FC236}">
                <a16:creationId xmlns:a16="http://schemas.microsoft.com/office/drawing/2014/main" id="{56B983D3-0BAC-1698-D267-49E5C04A2F63}"/>
              </a:ext>
            </a:extLst>
          </p:cNvPr>
          <p:cNvSpPr/>
          <p:nvPr/>
        </p:nvSpPr>
        <p:spPr>
          <a:xfrm>
            <a:off x="6096000" y="4052728"/>
            <a:ext cx="3287667" cy="2181079"/>
          </a:xfrm>
          <a:prstGeom prst="flowChartProcess">
            <a:avLst/>
          </a:prstGeom>
          <a:solidFill>
            <a:srgbClr val="F4E2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de-DE" b="1" dirty="0">
                <a:solidFill>
                  <a:srgbClr val="11316C"/>
                </a:solidFill>
                <a:latin typeface="Open Sans" panose="020B0606030504020204" pitchFamily="34" charset="0"/>
              </a:rPr>
              <a:t>Bei allen Angeboten gilt: fehlende Zeit im </a:t>
            </a:r>
            <a:br>
              <a:rPr lang="de-DE" b="1" dirty="0">
                <a:solidFill>
                  <a:srgbClr val="11316C"/>
                </a:solidFill>
                <a:latin typeface="Open Sans" panose="020B0606030504020204" pitchFamily="34" charset="0"/>
              </a:rPr>
            </a:br>
            <a:r>
              <a:rPr lang="de-DE" b="1" dirty="0">
                <a:solidFill>
                  <a:srgbClr val="11316C"/>
                </a:solidFill>
                <a:latin typeface="Open Sans" panose="020B0606030504020204" pitchFamily="34" charset="0"/>
              </a:rPr>
              <a:t>betrieblichen Alltag ist eine große Herausforderung bei </a:t>
            </a:r>
            <a:br>
              <a:rPr lang="de-DE" b="1" dirty="0">
                <a:solidFill>
                  <a:srgbClr val="11316C"/>
                </a:solidFill>
                <a:latin typeface="Open Sans" panose="020B0606030504020204" pitchFamily="34" charset="0"/>
              </a:rPr>
            </a:br>
            <a:r>
              <a:rPr lang="de-DE" b="1" dirty="0">
                <a:solidFill>
                  <a:srgbClr val="11316C"/>
                </a:solidFill>
                <a:latin typeface="Open Sans" panose="020B0606030504020204" pitchFamily="34" charset="0"/>
              </a:rPr>
              <a:t>der konkreten Umsetzung </a:t>
            </a:r>
            <a:br>
              <a:rPr lang="de-DE" b="1" dirty="0">
                <a:solidFill>
                  <a:srgbClr val="11316C"/>
                </a:solidFill>
                <a:latin typeface="Open Sans" panose="020B0606030504020204" pitchFamily="34" charset="0"/>
              </a:rPr>
            </a:br>
            <a:r>
              <a:rPr lang="de-DE" b="1" dirty="0">
                <a:solidFill>
                  <a:srgbClr val="11316C"/>
                </a:solidFill>
                <a:latin typeface="Open Sans" panose="020B0606030504020204" pitchFamily="34" charset="0"/>
              </a:rPr>
              <a:t>im Betrieb</a:t>
            </a:r>
          </a:p>
        </p:txBody>
      </p:sp>
      <p:pic>
        <p:nvPicPr>
          <p:cNvPr id="11" name="Grafik 10">
            <a:extLst>
              <a:ext uri="{FF2B5EF4-FFF2-40B4-BE49-F238E27FC236}">
                <a16:creationId xmlns:a16="http://schemas.microsoft.com/office/drawing/2014/main" id="{580ED4B1-1008-03B6-16D5-41A2D91A9EE1}"/>
              </a:ext>
            </a:extLst>
          </p:cNvPr>
          <p:cNvPicPr>
            <a:picLocks noChangeAspect="1"/>
          </p:cNvPicPr>
          <p:nvPr/>
        </p:nvPicPr>
        <p:blipFill>
          <a:blip r:embed="rId2"/>
          <a:stretch>
            <a:fillRect/>
          </a:stretch>
        </p:blipFill>
        <p:spPr>
          <a:xfrm>
            <a:off x="8091526" y="1160794"/>
            <a:ext cx="787400" cy="571500"/>
          </a:xfrm>
          <a:prstGeom prst="rect">
            <a:avLst/>
          </a:prstGeom>
        </p:spPr>
      </p:pic>
      <p:pic>
        <p:nvPicPr>
          <p:cNvPr id="12" name="Grafik 11">
            <a:extLst>
              <a:ext uri="{FF2B5EF4-FFF2-40B4-BE49-F238E27FC236}">
                <a16:creationId xmlns:a16="http://schemas.microsoft.com/office/drawing/2014/main" id="{150A148C-EC82-28F9-B0C4-D01E0EB02414}"/>
              </a:ext>
            </a:extLst>
          </p:cNvPr>
          <p:cNvPicPr>
            <a:picLocks noChangeAspect="1"/>
          </p:cNvPicPr>
          <p:nvPr/>
        </p:nvPicPr>
        <p:blipFill>
          <a:blip r:embed="rId3"/>
          <a:stretch>
            <a:fillRect/>
          </a:stretch>
        </p:blipFill>
        <p:spPr>
          <a:xfrm>
            <a:off x="951058" y="5131438"/>
            <a:ext cx="978454" cy="915328"/>
          </a:xfrm>
          <a:prstGeom prst="rect">
            <a:avLst/>
          </a:prstGeom>
        </p:spPr>
      </p:pic>
      <p:pic>
        <p:nvPicPr>
          <p:cNvPr id="14" name="Grafik 13">
            <a:extLst>
              <a:ext uri="{FF2B5EF4-FFF2-40B4-BE49-F238E27FC236}">
                <a16:creationId xmlns:a16="http://schemas.microsoft.com/office/drawing/2014/main" id="{22856BDF-A2B3-7341-23B9-6F827AACD520}"/>
              </a:ext>
            </a:extLst>
          </p:cNvPr>
          <p:cNvPicPr>
            <a:picLocks noChangeAspect="1"/>
          </p:cNvPicPr>
          <p:nvPr/>
        </p:nvPicPr>
        <p:blipFill>
          <a:blip r:embed="rId4"/>
          <a:stretch>
            <a:fillRect/>
          </a:stretch>
        </p:blipFill>
        <p:spPr>
          <a:xfrm>
            <a:off x="7246039" y="766247"/>
            <a:ext cx="787400" cy="622300"/>
          </a:xfrm>
          <a:prstGeom prst="rect">
            <a:avLst/>
          </a:prstGeom>
        </p:spPr>
      </p:pic>
    </p:spTree>
    <p:extLst>
      <p:ext uri="{BB962C8B-B14F-4D97-AF65-F5344CB8AC3E}">
        <p14:creationId xmlns:p14="http://schemas.microsoft.com/office/powerpoint/2010/main" val="249834434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BE6E784F-9A45-173A-D976-2D76491429B5}"/>
              </a:ext>
            </a:extLst>
          </p:cNvPr>
          <p:cNvSpPr>
            <a:spLocks noGrp="1"/>
          </p:cNvSpPr>
          <p:nvPr>
            <p:ph type="sldNum" sz="quarter" idx="12"/>
          </p:nvPr>
        </p:nvSpPr>
        <p:spPr/>
        <p:txBody>
          <a:bodyPr/>
          <a:lstStyle/>
          <a:p>
            <a:fld id="{93DC6226-395D-AF40-A305-C07AD92EDB4D}" type="slidenum">
              <a:rPr lang="de-DE" smtClean="0"/>
              <a:pPr/>
              <a:t>31</a:t>
            </a:fld>
            <a:endParaRPr lang="de-DE" dirty="0"/>
          </a:p>
        </p:txBody>
      </p:sp>
      <p:sp>
        <p:nvSpPr>
          <p:cNvPr id="3" name="Titel 2">
            <a:extLst>
              <a:ext uri="{FF2B5EF4-FFF2-40B4-BE49-F238E27FC236}">
                <a16:creationId xmlns:a16="http://schemas.microsoft.com/office/drawing/2014/main" id="{A410BB5E-6DE3-154B-7326-5B9365CF8C30}"/>
              </a:ext>
            </a:extLst>
          </p:cNvPr>
          <p:cNvSpPr>
            <a:spLocks noGrp="1"/>
          </p:cNvSpPr>
          <p:nvPr>
            <p:ph type="title"/>
          </p:nvPr>
        </p:nvSpPr>
        <p:spPr>
          <a:xfrm>
            <a:off x="951057" y="509367"/>
            <a:ext cx="7185777" cy="568030"/>
          </a:xfrm>
        </p:spPr>
        <p:txBody>
          <a:bodyPr>
            <a:normAutofit fontScale="90000"/>
          </a:bodyPr>
          <a:lstStyle/>
          <a:p>
            <a:r>
              <a:rPr lang="de-DE" dirty="0"/>
              <a:t>Hohe Zufriedenheit mit der Personalberatung</a:t>
            </a:r>
          </a:p>
        </p:txBody>
      </p:sp>
      <p:graphicFrame>
        <p:nvGraphicFramePr>
          <p:cNvPr id="4" name="Diagramm 3">
            <a:extLst>
              <a:ext uri="{FF2B5EF4-FFF2-40B4-BE49-F238E27FC236}">
                <a16:creationId xmlns:a16="http://schemas.microsoft.com/office/drawing/2014/main" id="{DC6EC6E2-3053-030D-62F6-77DBC7988184}"/>
              </a:ext>
            </a:extLst>
          </p:cNvPr>
          <p:cNvGraphicFramePr/>
          <p:nvPr>
            <p:extLst>
              <p:ext uri="{D42A27DB-BD31-4B8C-83A1-F6EECF244321}">
                <p14:modId xmlns:p14="http://schemas.microsoft.com/office/powerpoint/2010/main" val="1449737270"/>
              </p:ext>
            </p:extLst>
          </p:nvPr>
        </p:nvGraphicFramePr>
        <p:xfrm>
          <a:off x="225287" y="1527207"/>
          <a:ext cx="10216049" cy="5418667"/>
        </p:xfrm>
        <a:graphic>
          <a:graphicData uri="http://schemas.openxmlformats.org/drawingml/2006/chart">
            <c:chart xmlns:c="http://schemas.openxmlformats.org/drawingml/2006/chart" xmlns:r="http://schemas.openxmlformats.org/officeDocument/2006/relationships" r:id="rId2"/>
          </a:graphicData>
        </a:graphic>
      </p:graphicFrame>
      <p:sp>
        <p:nvSpPr>
          <p:cNvPr id="6" name="Titel 2">
            <a:extLst>
              <a:ext uri="{FF2B5EF4-FFF2-40B4-BE49-F238E27FC236}">
                <a16:creationId xmlns:a16="http://schemas.microsoft.com/office/drawing/2014/main" id="{F448475E-7598-38AE-10C2-AD20A7B9FE83}"/>
              </a:ext>
            </a:extLst>
          </p:cNvPr>
          <p:cNvSpPr txBox="1">
            <a:spLocks/>
          </p:cNvSpPr>
          <p:nvPr/>
        </p:nvSpPr>
        <p:spPr>
          <a:xfrm>
            <a:off x="951056" y="1243192"/>
            <a:ext cx="11015657" cy="568030"/>
          </a:xfrm>
          <a:prstGeom prst="rect">
            <a:avLst/>
          </a:prstGeom>
          <a:noFill/>
        </p:spPr>
        <p:txBody>
          <a:bodyPr vert="horz" lIns="108000" tIns="216000" rIns="108000" bIns="216000" rtlCol="0" anchor="ctr">
            <a:noAutofit/>
          </a:bodyPr>
          <a:lstStyle>
            <a:lvl1pPr algn="l" defTabSz="914400" rtl="0" eaLnBrk="1" latinLnBrk="0" hangingPunct="1">
              <a:lnSpc>
                <a:spcPct val="90000"/>
              </a:lnSpc>
              <a:spcBef>
                <a:spcPct val="0"/>
              </a:spcBef>
              <a:buNone/>
              <a:defRPr sz="2500" b="0" i="0" kern="1200">
                <a:solidFill>
                  <a:srgbClr val="008AD1"/>
                </a:solidFill>
                <a:latin typeface="TheSansB W5 Plain" panose="020B0502050302020203" pitchFamily="34" charset="77"/>
                <a:ea typeface="+mj-ea"/>
                <a:cs typeface="+mj-cs"/>
              </a:defRPr>
            </a:lvl1pPr>
          </a:lstStyle>
          <a:p>
            <a:r>
              <a:rPr lang="de-DE" sz="1600" b="1" dirty="0">
                <a:solidFill>
                  <a:srgbClr val="134F87"/>
                </a:solidFill>
                <a:latin typeface="Open Sans" panose="020B0606030504020204" pitchFamily="34" charset="0"/>
              </a:rPr>
              <a:t>Wie zufrieden sind Sie insgesamt mit der Personalberatung bei den Handwerkskammern mit Blick auf folgende Aspekte </a:t>
            </a:r>
          </a:p>
        </p:txBody>
      </p:sp>
      <p:sp>
        <p:nvSpPr>
          <p:cNvPr id="7" name="Titel 2">
            <a:extLst>
              <a:ext uri="{FF2B5EF4-FFF2-40B4-BE49-F238E27FC236}">
                <a16:creationId xmlns:a16="http://schemas.microsoft.com/office/drawing/2014/main" id="{706584BC-D46C-CEBF-0F86-75C227EB7B71}"/>
              </a:ext>
            </a:extLst>
          </p:cNvPr>
          <p:cNvSpPr txBox="1">
            <a:spLocks/>
          </p:cNvSpPr>
          <p:nvPr/>
        </p:nvSpPr>
        <p:spPr>
          <a:xfrm>
            <a:off x="10513943" y="3462366"/>
            <a:ext cx="1577009" cy="2152442"/>
          </a:xfrm>
          <a:prstGeom prst="rect">
            <a:avLst/>
          </a:prstGeom>
          <a:noFill/>
        </p:spPr>
        <p:txBody>
          <a:bodyPr vert="horz" lIns="108000" tIns="216000" rIns="108000" bIns="216000" rtlCol="0" anchor="ctr">
            <a:noAutofit/>
          </a:bodyPr>
          <a:lstStyle>
            <a:lvl1pPr algn="l" defTabSz="914400" rtl="0" eaLnBrk="1" latinLnBrk="0" hangingPunct="1">
              <a:lnSpc>
                <a:spcPct val="90000"/>
              </a:lnSpc>
              <a:spcBef>
                <a:spcPct val="0"/>
              </a:spcBef>
              <a:buNone/>
              <a:defRPr sz="2500" b="0" i="0" kern="1200">
                <a:solidFill>
                  <a:srgbClr val="008AD1"/>
                </a:solidFill>
                <a:latin typeface="TheSansB W5 Plain" panose="020B0502050302020203" pitchFamily="34" charset="77"/>
                <a:ea typeface="+mj-ea"/>
                <a:cs typeface="+mj-cs"/>
              </a:defRPr>
            </a:lvl1pPr>
          </a:lstStyle>
          <a:p>
            <a:r>
              <a:rPr lang="de-DE" sz="1200" b="1" dirty="0">
                <a:solidFill>
                  <a:schemeClr val="bg2">
                    <a:lumMod val="75000"/>
                  </a:schemeClr>
                </a:solidFill>
                <a:latin typeface="Open Sans" panose="020B0606030504020204" pitchFamily="34" charset="0"/>
              </a:rPr>
              <a:t>Abbildung 28: Zufriedenheit der Betriebe mit qualitativen Aspekten der Personalberatung</a:t>
            </a:r>
          </a:p>
          <a:p>
            <a:endParaRPr lang="de-DE" sz="1200" b="1" dirty="0">
              <a:solidFill>
                <a:schemeClr val="bg2">
                  <a:lumMod val="75000"/>
                </a:schemeClr>
              </a:solidFill>
              <a:latin typeface="Open Sans" panose="020B0606030504020204" pitchFamily="34" charset="0"/>
            </a:endParaRPr>
          </a:p>
          <a:p>
            <a:r>
              <a:rPr lang="de-DE" sz="1200" b="1" dirty="0">
                <a:solidFill>
                  <a:schemeClr val="bg2">
                    <a:lumMod val="75000"/>
                  </a:schemeClr>
                </a:solidFill>
                <a:latin typeface="Open Sans" panose="020B0606030504020204" pitchFamily="34" charset="0"/>
              </a:rPr>
              <a:t>Quelle: </a:t>
            </a:r>
            <a:r>
              <a:rPr lang="de-DE" sz="1200" b="1" dirty="0" err="1">
                <a:solidFill>
                  <a:schemeClr val="bg2">
                    <a:lumMod val="75000"/>
                  </a:schemeClr>
                </a:solidFill>
                <a:latin typeface="Open Sans" panose="020B0606030504020204" pitchFamily="34" charset="0"/>
              </a:rPr>
              <a:t>iit</a:t>
            </a:r>
            <a:r>
              <a:rPr lang="de-DE" sz="1200" b="1" dirty="0">
                <a:solidFill>
                  <a:schemeClr val="bg2">
                    <a:lumMod val="75000"/>
                  </a:schemeClr>
                </a:solidFill>
                <a:latin typeface="Open Sans" panose="020B0606030504020204" pitchFamily="34" charset="0"/>
              </a:rPr>
              <a:t>-berlin, Online-Befragung 2024</a:t>
            </a:r>
          </a:p>
        </p:txBody>
      </p:sp>
    </p:spTree>
    <p:extLst>
      <p:ext uri="{BB962C8B-B14F-4D97-AF65-F5344CB8AC3E}">
        <p14:creationId xmlns:p14="http://schemas.microsoft.com/office/powerpoint/2010/main" val="196440167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B0F5BB-70FE-A1E6-2144-0B599F46FF25}"/>
            </a:ext>
          </a:extLst>
        </p:cNvPr>
        <p:cNvGrpSpPr/>
        <p:nvPr/>
      </p:nvGrpSpPr>
      <p:grpSpPr>
        <a:xfrm>
          <a:off x="0" y="0"/>
          <a:ext cx="0" cy="0"/>
          <a:chOff x="0" y="0"/>
          <a:chExt cx="0" cy="0"/>
        </a:xfrm>
      </p:grpSpPr>
      <p:graphicFrame>
        <p:nvGraphicFramePr>
          <p:cNvPr id="6" name="Diagramm 5">
            <a:extLst>
              <a:ext uri="{FF2B5EF4-FFF2-40B4-BE49-F238E27FC236}">
                <a16:creationId xmlns:a16="http://schemas.microsoft.com/office/drawing/2014/main" id="{75561B0A-CAD7-A7C6-988D-B482F86CC53E}"/>
              </a:ext>
            </a:extLst>
          </p:cNvPr>
          <p:cNvGraphicFramePr/>
          <p:nvPr>
            <p:extLst>
              <p:ext uri="{D42A27DB-BD31-4B8C-83A1-F6EECF244321}">
                <p14:modId xmlns:p14="http://schemas.microsoft.com/office/powerpoint/2010/main" val="3651630904"/>
              </p:ext>
            </p:extLst>
          </p:nvPr>
        </p:nvGraphicFramePr>
        <p:xfrm>
          <a:off x="723900" y="1977018"/>
          <a:ext cx="10421177" cy="4371615"/>
        </p:xfrm>
        <a:graphic>
          <a:graphicData uri="http://schemas.openxmlformats.org/drawingml/2006/chart">
            <c:chart xmlns:c="http://schemas.openxmlformats.org/drawingml/2006/chart" xmlns:r="http://schemas.openxmlformats.org/officeDocument/2006/relationships" r:id="rId3"/>
          </a:graphicData>
        </a:graphic>
      </p:graphicFrame>
      <p:sp>
        <p:nvSpPr>
          <p:cNvPr id="2" name="Foliennummernplatzhalter 1">
            <a:extLst>
              <a:ext uri="{FF2B5EF4-FFF2-40B4-BE49-F238E27FC236}">
                <a16:creationId xmlns:a16="http://schemas.microsoft.com/office/drawing/2014/main" id="{D011C16B-C9D0-6BC1-EE62-8F6604A1205C}"/>
              </a:ext>
            </a:extLst>
          </p:cNvPr>
          <p:cNvSpPr>
            <a:spLocks noGrp="1"/>
          </p:cNvSpPr>
          <p:nvPr>
            <p:ph type="sldNum" sz="quarter" idx="12"/>
          </p:nvPr>
        </p:nvSpPr>
        <p:spPr/>
        <p:txBody>
          <a:bodyPr/>
          <a:lstStyle/>
          <a:p>
            <a:fld id="{93DC6226-395D-AF40-A305-C07AD92EDB4D}" type="slidenum">
              <a:rPr lang="de-DE" smtClean="0"/>
              <a:pPr/>
              <a:t>32</a:t>
            </a:fld>
            <a:endParaRPr lang="de-DE" dirty="0"/>
          </a:p>
        </p:txBody>
      </p:sp>
      <p:sp>
        <p:nvSpPr>
          <p:cNvPr id="9" name="Titel 2">
            <a:extLst>
              <a:ext uri="{FF2B5EF4-FFF2-40B4-BE49-F238E27FC236}">
                <a16:creationId xmlns:a16="http://schemas.microsoft.com/office/drawing/2014/main" id="{8617B679-A37C-17C5-5D9E-356505A0D519}"/>
              </a:ext>
            </a:extLst>
          </p:cNvPr>
          <p:cNvSpPr txBox="1">
            <a:spLocks/>
          </p:cNvSpPr>
          <p:nvPr/>
        </p:nvSpPr>
        <p:spPr>
          <a:xfrm>
            <a:off x="951056" y="1243192"/>
            <a:ext cx="11015657" cy="568030"/>
          </a:xfrm>
          <a:prstGeom prst="rect">
            <a:avLst/>
          </a:prstGeom>
          <a:noFill/>
        </p:spPr>
        <p:txBody>
          <a:bodyPr vert="horz" lIns="108000" tIns="216000" rIns="108000" bIns="216000" rtlCol="0" anchor="ctr">
            <a:noAutofit/>
          </a:bodyPr>
          <a:lstStyle>
            <a:lvl1pPr algn="l" defTabSz="914400" rtl="0" eaLnBrk="1" latinLnBrk="0" hangingPunct="1">
              <a:lnSpc>
                <a:spcPct val="90000"/>
              </a:lnSpc>
              <a:spcBef>
                <a:spcPct val="0"/>
              </a:spcBef>
              <a:buNone/>
              <a:defRPr sz="2500" b="0" i="0" kern="1200">
                <a:solidFill>
                  <a:srgbClr val="008AD1"/>
                </a:solidFill>
                <a:latin typeface="TheSansB W5 Plain" panose="020B0502050302020203" pitchFamily="34" charset="77"/>
                <a:ea typeface="+mj-ea"/>
                <a:cs typeface="+mj-cs"/>
              </a:defRPr>
            </a:lvl1pPr>
          </a:lstStyle>
          <a:p>
            <a:r>
              <a:rPr lang="de-DE" sz="1600" b="1" dirty="0">
                <a:solidFill>
                  <a:srgbClr val="134F87"/>
                </a:solidFill>
                <a:latin typeface="Open Sans" panose="020B0606030504020204" pitchFamily="34" charset="0"/>
              </a:rPr>
              <a:t>Wie hat sich Ihre betriebliche Situation in Folge der ERFA-Gruppe verändert? </a:t>
            </a:r>
            <a:br>
              <a:rPr lang="de-DE" sz="1600" b="1" dirty="0">
                <a:solidFill>
                  <a:srgbClr val="134F87"/>
                </a:solidFill>
                <a:latin typeface="Open Sans" panose="020B0606030504020204" pitchFamily="34" charset="0"/>
              </a:rPr>
            </a:br>
            <a:r>
              <a:rPr lang="de-DE" sz="1600" b="1" dirty="0">
                <a:solidFill>
                  <a:srgbClr val="134F87"/>
                </a:solidFill>
                <a:latin typeface="Open Sans" panose="020B0606030504020204" pitchFamily="34" charset="0"/>
              </a:rPr>
              <a:t>Durch die Teilnahme an der ERFA-Gruppe haben wir …</a:t>
            </a:r>
          </a:p>
        </p:txBody>
      </p:sp>
      <p:sp>
        <p:nvSpPr>
          <p:cNvPr id="10" name="Titel 2">
            <a:extLst>
              <a:ext uri="{FF2B5EF4-FFF2-40B4-BE49-F238E27FC236}">
                <a16:creationId xmlns:a16="http://schemas.microsoft.com/office/drawing/2014/main" id="{D6995C1E-8FAD-8532-0EA2-98C0D7A0BC3A}"/>
              </a:ext>
            </a:extLst>
          </p:cNvPr>
          <p:cNvSpPr txBox="1">
            <a:spLocks/>
          </p:cNvSpPr>
          <p:nvPr/>
        </p:nvSpPr>
        <p:spPr>
          <a:xfrm>
            <a:off x="951057" y="509367"/>
            <a:ext cx="7185777" cy="568030"/>
          </a:xfrm>
          <a:prstGeom prst="rect">
            <a:avLst/>
          </a:prstGeom>
          <a:noFill/>
        </p:spPr>
        <p:txBody>
          <a:bodyPr vert="horz" lIns="108000" tIns="216000" rIns="108000" bIns="216000" rtlCol="0" anchor="ctr">
            <a:noAutofit/>
          </a:bodyPr>
          <a:lstStyle>
            <a:lvl1pPr algn="l" defTabSz="914400" rtl="0" eaLnBrk="1" latinLnBrk="0" hangingPunct="1">
              <a:lnSpc>
                <a:spcPct val="90000"/>
              </a:lnSpc>
              <a:spcBef>
                <a:spcPct val="0"/>
              </a:spcBef>
              <a:buNone/>
              <a:defRPr sz="2500" b="0" i="0" kern="1200">
                <a:solidFill>
                  <a:srgbClr val="008AD1"/>
                </a:solidFill>
                <a:latin typeface="TheSansB W5 Plain" panose="020B0502050302020203" pitchFamily="34" charset="77"/>
                <a:ea typeface="+mj-ea"/>
                <a:cs typeface="+mj-cs"/>
              </a:defRPr>
            </a:lvl1pPr>
          </a:lstStyle>
          <a:p>
            <a:r>
              <a:rPr lang="de-DE" sz="2300" b="1" dirty="0">
                <a:latin typeface="Open Sans" panose="020B0606030504020204" pitchFamily="34" charset="0"/>
              </a:rPr>
              <a:t>Kontakte und Zukunftsthemen dank ERFA-Gruppen</a:t>
            </a:r>
          </a:p>
        </p:txBody>
      </p:sp>
    </p:spTree>
    <p:extLst>
      <p:ext uri="{BB962C8B-B14F-4D97-AF65-F5344CB8AC3E}">
        <p14:creationId xmlns:p14="http://schemas.microsoft.com/office/powerpoint/2010/main" val="295953836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 name="Diagramm 18">
            <a:extLst>
              <a:ext uri="{FF2B5EF4-FFF2-40B4-BE49-F238E27FC236}">
                <a16:creationId xmlns:a16="http://schemas.microsoft.com/office/drawing/2014/main" id="{10E0F7B5-EA67-7C43-B8AA-4708F899029A}"/>
              </a:ext>
            </a:extLst>
          </p:cNvPr>
          <p:cNvGraphicFramePr/>
          <p:nvPr>
            <p:extLst>
              <p:ext uri="{D42A27DB-BD31-4B8C-83A1-F6EECF244321}">
                <p14:modId xmlns:p14="http://schemas.microsoft.com/office/powerpoint/2010/main" val="3556463220"/>
              </p:ext>
            </p:extLst>
          </p:nvPr>
        </p:nvGraphicFramePr>
        <p:xfrm>
          <a:off x="438290" y="1645427"/>
          <a:ext cx="10557164" cy="4247525"/>
        </p:xfrm>
        <a:graphic>
          <a:graphicData uri="http://schemas.openxmlformats.org/drawingml/2006/chart">
            <c:chart xmlns:c="http://schemas.openxmlformats.org/drawingml/2006/chart" xmlns:r="http://schemas.openxmlformats.org/officeDocument/2006/relationships" r:id="rId3"/>
          </a:graphicData>
        </a:graphic>
      </p:graphicFrame>
      <p:sp>
        <p:nvSpPr>
          <p:cNvPr id="2" name="Foliennummernplatzhalter 1">
            <a:extLst>
              <a:ext uri="{FF2B5EF4-FFF2-40B4-BE49-F238E27FC236}">
                <a16:creationId xmlns:a16="http://schemas.microsoft.com/office/drawing/2014/main" id="{B4BDAE4A-BE51-628B-F50F-3D4622721033}"/>
              </a:ext>
            </a:extLst>
          </p:cNvPr>
          <p:cNvSpPr>
            <a:spLocks noGrp="1"/>
          </p:cNvSpPr>
          <p:nvPr>
            <p:ph type="sldNum" sz="quarter" idx="12"/>
          </p:nvPr>
        </p:nvSpPr>
        <p:spPr/>
        <p:txBody>
          <a:bodyPr/>
          <a:lstStyle/>
          <a:p>
            <a:fld id="{93DC6226-395D-AF40-A305-C07AD92EDB4D}" type="slidenum">
              <a:rPr lang="de-DE" smtClean="0"/>
              <a:pPr/>
              <a:t>33</a:t>
            </a:fld>
            <a:endParaRPr lang="de-DE" dirty="0"/>
          </a:p>
        </p:txBody>
      </p:sp>
      <p:sp>
        <p:nvSpPr>
          <p:cNvPr id="9" name="Titel 2">
            <a:extLst>
              <a:ext uri="{FF2B5EF4-FFF2-40B4-BE49-F238E27FC236}">
                <a16:creationId xmlns:a16="http://schemas.microsoft.com/office/drawing/2014/main" id="{314ED3FB-0669-09F2-76F0-61B08880D434}"/>
              </a:ext>
            </a:extLst>
          </p:cNvPr>
          <p:cNvSpPr txBox="1">
            <a:spLocks/>
          </p:cNvSpPr>
          <p:nvPr/>
        </p:nvSpPr>
        <p:spPr>
          <a:xfrm>
            <a:off x="951056" y="1077397"/>
            <a:ext cx="11015657" cy="568030"/>
          </a:xfrm>
          <a:prstGeom prst="rect">
            <a:avLst/>
          </a:prstGeom>
          <a:noFill/>
        </p:spPr>
        <p:txBody>
          <a:bodyPr vert="horz" lIns="108000" tIns="216000" rIns="108000" bIns="216000" rtlCol="0" anchor="ctr">
            <a:noAutofit/>
          </a:bodyPr>
          <a:lstStyle>
            <a:lvl1pPr algn="l" defTabSz="914400" rtl="0" eaLnBrk="1" latinLnBrk="0" hangingPunct="1">
              <a:lnSpc>
                <a:spcPct val="90000"/>
              </a:lnSpc>
              <a:spcBef>
                <a:spcPct val="0"/>
              </a:spcBef>
              <a:buNone/>
              <a:defRPr sz="2500" b="0" i="0" kern="1200">
                <a:solidFill>
                  <a:srgbClr val="008AD1"/>
                </a:solidFill>
                <a:latin typeface="TheSansB W5 Plain" panose="020B0502050302020203" pitchFamily="34" charset="77"/>
                <a:ea typeface="+mj-ea"/>
                <a:cs typeface="+mj-cs"/>
              </a:defRPr>
            </a:lvl1pPr>
          </a:lstStyle>
          <a:p>
            <a:r>
              <a:rPr lang="de-DE" sz="1600" b="1" dirty="0">
                <a:solidFill>
                  <a:srgbClr val="134F87"/>
                </a:solidFill>
                <a:latin typeface="Open Sans" panose="020B0606030504020204" pitchFamily="34" charset="0"/>
              </a:rPr>
              <a:t>Wie hat sich Ihre betriebliche Situation in Folge der Teilnahme an dem Werkstatt-Format verändert? </a:t>
            </a:r>
            <a:br>
              <a:rPr lang="de-DE" sz="1600" b="1" dirty="0">
                <a:solidFill>
                  <a:srgbClr val="134F87"/>
                </a:solidFill>
                <a:latin typeface="Open Sans" panose="020B0606030504020204" pitchFamily="34" charset="0"/>
              </a:rPr>
            </a:br>
            <a:r>
              <a:rPr lang="de-DE" sz="1600" b="1" dirty="0">
                <a:solidFill>
                  <a:srgbClr val="134F87"/>
                </a:solidFill>
                <a:latin typeface="Open Sans" panose="020B0606030504020204" pitchFamily="34" charset="0"/>
              </a:rPr>
              <a:t>Durch die Teilnahme am Werkstatt-Format haben wir ...</a:t>
            </a:r>
          </a:p>
        </p:txBody>
      </p:sp>
      <p:sp>
        <p:nvSpPr>
          <p:cNvPr id="10" name="Titel 2">
            <a:extLst>
              <a:ext uri="{FF2B5EF4-FFF2-40B4-BE49-F238E27FC236}">
                <a16:creationId xmlns:a16="http://schemas.microsoft.com/office/drawing/2014/main" id="{E1A9E89D-9F9B-68EB-876C-BA673F95BACC}"/>
              </a:ext>
            </a:extLst>
          </p:cNvPr>
          <p:cNvSpPr txBox="1">
            <a:spLocks/>
          </p:cNvSpPr>
          <p:nvPr/>
        </p:nvSpPr>
        <p:spPr>
          <a:xfrm>
            <a:off x="951057" y="509367"/>
            <a:ext cx="7185777" cy="568030"/>
          </a:xfrm>
          <a:prstGeom prst="rect">
            <a:avLst/>
          </a:prstGeom>
          <a:noFill/>
        </p:spPr>
        <p:txBody>
          <a:bodyPr vert="horz" lIns="108000" tIns="216000" rIns="108000" bIns="216000" rtlCol="0" anchor="ctr">
            <a:noAutofit/>
          </a:bodyPr>
          <a:lstStyle>
            <a:lvl1pPr algn="l" defTabSz="914400" rtl="0" eaLnBrk="1" latinLnBrk="0" hangingPunct="1">
              <a:lnSpc>
                <a:spcPct val="90000"/>
              </a:lnSpc>
              <a:spcBef>
                <a:spcPct val="0"/>
              </a:spcBef>
              <a:buNone/>
              <a:defRPr sz="2500" b="0" i="0" kern="1200">
                <a:solidFill>
                  <a:srgbClr val="008AD1"/>
                </a:solidFill>
                <a:latin typeface="TheSansB W5 Plain" panose="020B0502050302020203" pitchFamily="34" charset="77"/>
                <a:ea typeface="+mj-ea"/>
                <a:cs typeface="+mj-cs"/>
              </a:defRPr>
            </a:lvl1pPr>
          </a:lstStyle>
          <a:p>
            <a:r>
              <a:rPr lang="de-DE" sz="2300" b="1" dirty="0">
                <a:latin typeface="Open Sans" panose="020B0606030504020204" pitchFamily="34" charset="0"/>
              </a:rPr>
              <a:t>Werkstätten stoßen konkrete Verbesserungen an</a:t>
            </a:r>
          </a:p>
        </p:txBody>
      </p:sp>
    </p:spTree>
    <p:extLst>
      <p:ext uri="{BB962C8B-B14F-4D97-AF65-F5344CB8AC3E}">
        <p14:creationId xmlns:p14="http://schemas.microsoft.com/office/powerpoint/2010/main" val="53747410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389AF427-9DE1-3A0F-55AE-8633D09345B6}"/>
              </a:ext>
            </a:extLst>
          </p:cNvPr>
          <p:cNvSpPr>
            <a:spLocks noGrp="1"/>
          </p:cNvSpPr>
          <p:nvPr>
            <p:ph type="sldNum" sz="quarter" idx="12"/>
          </p:nvPr>
        </p:nvSpPr>
        <p:spPr/>
        <p:txBody>
          <a:bodyPr/>
          <a:lstStyle/>
          <a:p>
            <a:fld id="{93DC6226-395D-AF40-A305-C07AD92EDB4D}" type="slidenum">
              <a:rPr lang="de-DE" smtClean="0"/>
              <a:pPr/>
              <a:t>34</a:t>
            </a:fld>
            <a:endParaRPr lang="de-DE" dirty="0"/>
          </a:p>
        </p:txBody>
      </p:sp>
      <p:sp>
        <p:nvSpPr>
          <p:cNvPr id="3" name="Titel 2">
            <a:extLst>
              <a:ext uri="{FF2B5EF4-FFF2-40B4-BE49-F238E27FC236}">
                <a16:creationId xmlns:a16="http://schemas.microsoft.com/office/drawing/2014/main" id="{C82EA650-25F1-0729-3A9F-086654728B83}"/>
              </a:ext>
            </a:extLst>
          </p:cNvPr>
          <p:cNvSpPr>
            <a:spLocks noGrp="1"/>
          </p:cNvSpPr>
          <p:nvPr>
            <p:ph type="title"/>
          </p:nvPr>
        </p:nvSpPr>
        <p:spPr>
          <a:xfrm>
            <a:off x="951057" y="509367"/>
            <a:ext cx="8500025" cy="568030"/>
          </a:xfrm>
        </p:spPr>
        <p:txBody>
          <a:bodyPr>
            <a:normAutofit fontScale="90000"/>
          </a:bodyPr>
          <a:lstStyle/>
          <a:p>
            <a:r>
              <a:rPr lang="de-DE" dirty="0"/>
              <a:t>Teilnehmer würden Angebote erneut in Anspruch nehmen</a:t>
            </a:r>
          </a:p>
        </p:txBody>
      </p:sp>
      <p:sp>
        <p:nvSpPr>
          <p:cNvPr id="4" name="Titel 2">
            <a:extLst>
              <a:ext uri="{FF2B5EF4-FFF2-40B4-BE49-F238E27FC236}">
                <a16:creationId xmlns:a16="http://schemas.microsoft.com/office/drawing/2014/main" id="{FB810D0D-DEA4-0392-5EE7-42C0BF61A992}"/>
              </a:ext>
            </a:extLst>
          </p:cNvPr>
          <p:cNvSpPr txBox="1">
            <a:spLocks/>
          </p:cNvSpPr>
          <p:nvPr/>
        </p:nvSpPr>
        <p:spPr>
          <a:xfrm>
            <a:off x="951057" y="1241309"/>
            <a:ext cx="7354743" cy="568030"/>
          </a:xfrm>
          <a:prstGeom prst="rect">
            <a:avLst/>
          </a:prstGeom>
          <a:noFill/>
        </p:spPr>
        <p:txBody>
          <a:bodyPr vert="horz" lIns="108000" tIns="216000" rIns="108000" bIns="216000" rtlCol="0" anchor="ctr">
            <a:noAutofit/>
          </a:bodyPr>
          <a:lstStyle>
            <a:lvl1pPr algn="l" defTabSz="914400" rtl="0" eaLnBrk="1" latinLnBrk="0" hangingPunct="1">
              <a:lnSpc>
                <a:spcPct val="90000"/>
              </a:lnSpc>
              <a:spcBef>
                <a:spcPct val="0"/>
              </a:spcBef>
              <a:buNone/>
              <a:defRPr sz="2500" b="0" i="0" kern="1200">
                <a:solidFill>
                  <a:srgbClr val="008AD1"/>
                </a:solidFill>
                <a:latin typeface="TheSansB W5 Plain" panose="020B0502050302020203" pitchFamily="34" charset="77"/>
                <a:ea typeface="+mj-ea"/>
                <a:cs typeface="+mj-cs"/>
              </a:defRPr>
            </a:lvl1pPr>
          </a:lstStyle>
          <a:p>
            <a:r>
              <a:rPr lang="de-DE" sz="1600" b="1" dirty="0">
                <a:solidFill>
                  <a:srgbClr val="134F87"/>
                </a:solidFill>
                <a:latin typeface="Open Sans" panose="020B0606030504020204" pitchFamily="34" charset="0"/>
              </a:rPr>
              <a:t>Würden Sie bei Bedarf noch einmal an dem Format teilnehmen?</a:t>
            </a:r>
          </a:p>
        </p:txBody>
      </p:sp>
      <p:sp>
        <p:nvSpPr>
          <p:cNvPr id="15" name="Textfeld 14">
            <a:extLst>
              <a:ext uri="{FF2B5EF4-FFF2-40B4-BE49-F238E27FC236}">
                <a16:creationId xmlns:a16="http://schemas.microsoft.com/office/drawing/2014/main" id="{1B9B5405-57D4-AB26-23A0-3F91669D9B82}"/>
              </a:ext>
            </a:extLst>
          </p:cNvPr>
          <p:cNvSpPr txBox="1"/>
          <p:nvPr/>
        </p:nvSpPr>
        <p:spPr>
          <a:xfrm>
            <a:off x="3937365" y="5314977"/>
            <a:ext cx="1832757" cy="369332"/>
          </a:xfrm>
          <a:prstGeom prst="rect">
            <a:avLst/>
          </a:prstGeom>
          <a:noFill/>
        </p:spPr>
        <p:txBody>
          <a:bodyPr wrap="square" rtlCol="0">
            <a:spAutoFit/>
          </a:bodyPr>
          <a:lstStyle/>
          <a:p>
            <a:pPr algn="ctr"/>
            <a:r>
              <a:rPr lang="de-DE" b="1" i="1" dirty="0">
                <a:solidFill>
                  <a:srgbClr val="11316C"/>
                </a:solidFill>
              </a:rPr>
              <a:t>Werkstätten</a:t>
            </a:r>
          </a:p>
        </p:txBody>
      </p:sp>
      <p:sp>
        <p:nvSpPr>
          <p:cNvPr id="16" name="Textfeld 15">
            <a:extLst>
              <a:ext uri="{FF2B5EF4-FFF2-40B4-BE49-F238E27FC236}">
                <a16:creationId xmlns:a16="http://schemas.microsoft.com/office/drawing/2014/main" id="{8982DF92-E097-DBA2-FE76-6B102435A2DA}"/>
              </a:ext>
            </a:extLst>
          </p:cNvPr>
          <p:cNvSpPr txBox="1"/>
          <p:nvPr/>
        </p:nvSpPr>
        <p:spPr>
          <a:xfrm>
            <a:off x="6899857" y="5314977"/>
            <a:ext cx="1832757" cy="369332"/>
          </a:xfrm>
          <a:prstGeom prst="rect">
            <a:avLst/>
          </a:prstGeom>
          <a:noFill/>
        </p:spPr>
        <p:txBody>
          <a:bodyPr wrap="square" rtlCol="0">
            <a:spAutoFit/>
          </a:bodyPr>
          <a:lstStyle/>
          <a:p>
            <a:pPr algn="ctr"/>
            <a:r>
              <a:rPr lang="de-DE" b="1" i="1" dirty="0">
                <a:solidFill>
                  <a:srgbClr val="11316C"/>
                </a:solidFill>
              </a:rPr>
              <a:t>Erfa-Gruppen</a:t>
            </a:r>
          </a:p>
        </p:txBody>
      </p:sp>
      <p:sp>
        <p:nvSpPr>
          <p:cNvPr id="17" name="Textfeld 16">
            <a:extLst>
              <a:ext uri="{FF2B5EF4-FFF2-40B4-BE49-F238E27FC236}">
                <a16:creationId xmlns:a16="http://schemas.microsoft.com/office/drawing/2014/main" id="{CF40ABEA-D505-D462-65AA-C778A0DF1F55}"/>
              </a:ext>
            </a:extLst>
          </p:cNvPr>
          <p:cNvSpPr txBox="1"/>
          <p:nvPr/>
        </p:nvSpPr>
        <p:spPr>
          <a:xfrm>
            <a:off x="9451083" y="5314977"/>
            <a:ext cx="2427150" cy="369332"/>
          </a:xfrm>
          <a:prstGeom prst="rect">
            <a:avLst/>
          </a:prstGeom>
          <a:noFill/>
        </p:spPr>
        <p:txBody>
          <a:bodyPr wrap="square" rtlCol="0">
            <a:spAutoFit/>
          </a:bodyPr>
          <a:lstStyle/>
          <a:p>
            <a:pPr algn="ctr"/>
            <a:r>
              <a:rPr lang="de-DE" b="1" i="1" dirty="0">
                <a:solidFill>
                  <a:srgbClr val="11316C"/>
                </a:solidFill>
              </a:rPr>
              <a:t>Intensivberatung</a:t>
            </a:r>
          </a:p>
        </p:txBody>
      </p:sp>
      <p:sp>
        <p:nvSpPr>
          <p:cNvPr id="18" name="Textfeld 17">
            <a:extLst>
              <a:ext uri="{FF2B5EF4-FFF2-40B4-BE49-F238E27FC236}">
                <a16:creationId xmlns:a16="http://schemas.microsoft.com/office/drawing/2014/main" id="{45B1F3E0-6299-5B07-9258-18FA17000945}"/>
              </a:ext>
            </a:extLst>
          </p:cNvPr>
          <p:cNvSpPr txBox="1"/>
          <p:nvPr/>
        </p:nvSpPr>
        <p:spPr>
          <a:xfrm>
            <a:off x="644942" y="5276337"/>
            <a:ext cx="2427150" cy="369332"/>
          </a:xfrm>
          <a:prstGeom prst="rect">
            <a:avLst/>
          </a:prstGeom>
          <a:noFill/>
        </p:spPr>
        <p:txBody>
          <a:bodyPr wrap="square" rtlCol="0">
            <a:spAutoFit/>
          </a:bodyPr>
          <a:lstStyle/>
          <a:p>
            <a:pPr algn="ctr"/>
            <a:r>
              <a:rPr lang="de-DE" b="1" i="1" dirty="0">
                <a:solidFill>
                  <a:srgbClr val="11316C"/>
                </a:solidFill>
              </a:rPr>
              <a:t>Personalberatung</a:t>
            </a:r>
          </a:p>
        </p:txBody>
      </p:sp>
      <p:graphicFrame>
        <p:nvGraphicFramePr>
          <p:cNvPr id="19" name="Diagramm 18">
            <a:extLst>
              <a:ext uri="{FF2B5EF4-FFF2-40B4-BE49-F238E27FC236}">
                <a16:creationId xmlns:a16="http://schemas.microsoft.com/office/drawing/2014/main" id="{709C0A01-D664-2A70-DB14-D963810FEADA}"/>
              </a:ext>
            </a:extLst>
          </p:cNvPr>
          <p:cNvGraphicFramePr/>
          <p:nvPr>
            <p:extLst>
              <p:ext uri="{D42A27DB-BD31-4B8C-83A1-F6EECF244321}">
                <p14:modId xmlns:p14="http://schemas.microsoft.com/office/powerpoint/2010/main" val="2494660003"/>
              </p:ext>
            </p:extLst>
          </p:nvPr>
        </p:nvGraphicFramePr>
        <p:xfrm>
          <a:off x="-172929" y="2481745"/>
          <a:ext cx="4062893" cy="270859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20" name="Diagramm 19">
            <a:extLst>
              <a:ext uri="{FF2B5EF4-FFF2-40B4-BE49-F238E27FC236}">
                <a16:creationId xmlns:a16="http://schemas.microsoft.com/office/drawing/2014/main" id="{0149B791-3EF3-616F-64D8-E5D9202F1CF8}"/>
              </a:ext>
            </a:extLst>
          </p:cNvPr>
          <p:cNvGraphicFramePr/>
          <p:nvPr>
            <p:extLst>
              <p:ext uri="{D42A27DB-BD31-4B8C-83A1-F6EECF244321}">
                <p14:modId xmlns:p14="http://schemas.microsoft.com/office/powerpoint/2010/main" val="2564339709"/>
              </p:ext>
            </p:extLst>
          </p:nvPr>
        </p:nvGraphicFramePr>
        <p:xfrm>
          <a:off x="2822298" y="2500067"/>
          <a:ext cx="4062893" cy="270859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5" name="Diagramm 24">
            <a:extLst>
              <a:ext uri="{FF2B5EF4-FFF2-40B4-BE49-F238E27FC236}">
                <a16:creationId xmlns:a16="http://schemas.microsoft.com/office/drawing/2014/main" id="{3E1B7FBC-B815-4C0E-A0F3-425E3C66433C}"/>
              </a:ext>
            </a:extLst>
          </p:cNvPr>
          <p:cNvGraphicFramePr/>
          <p:nvPr>
            <p:extLst>
              <p:ext uri="{D42A27DB-BD31-4B8C-83A1-F6EECF244321}">
                <p14:modId xmlns:p14="http://schemas.microsoft.com/office/powerpoint/2010/main" val="445295116"/>
              </p:ext>
            </p:extLst>
          </p:nvPr>
        </p:nvGraphicFramePr>
        <p:xfrm>
          <a:off x="5784788" y="2500067"/>
          <a:ext cx="4062893" cy="2708595"/>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6" name="Diagramm 25">
            <a:extLst>
              <a:ext uri="{FF2B5EF4-FFF2-40B4-BE49-F238E27FC236}">
                <a16:creationId xmlns:a16="http://schemas.microsoft.com/office/drawing/2014/main" id="{554D1420-9D82-987E-FD3D-9E2278D7B2FF}"/>
              </a:ext>
            </a:extLst>
          </p:cNvPr>
          <p:cNvGraphicFramePr/>
          <p:nvPr>
            <p:extLst>
              <p:ext uri="{D42A27DB-BD31-4B8C-83A1-F6EECF244321}">
                <p14:modId xmlns:p14="http://schemas.microsoft.com/office/powerpoint/2010/main" val="3530008922"/>
              </p:ext>
            </p:extLst>
          </p:nvPr>
        </p:nvGraphicFramePr>
        <p:xfrm>
          <a:off x="8633211" y="2500067"/>
          <a:ext cx="4062893" cy="2708595"/>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12840632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27C9F33F-0FD9-416C-7DA6-0282E664650C}"/>
              </a:ext>
            </a:extLst>
          </p:cNvPr>
          <p:cNvSpPr>
            <a:spLocks noGrp="1"/>
          </p:cNvSpPr>
          <p:nvPr>
            <p:ph type="sldNum" sz="quarter" idx="12"/>
          </p:nvPr>
        </p:nvSpPr>
        <p:spPr/>
        <p:txBody>
          <a:bodyPr/>
          <a:lstStyle/>
          <a:p>
            <a:fld id="{93DC6226-395D-AF40-A305-C07AD92EDB4D}" type="slidenum">
              <a:rPr lang="de-DE" smtClean="0"/>
              <a:pPr/>
              <a:t>35</a:t>
            </a:fld>
            <a:endParaRPr lang="de-DE" dirty="0"/>
          </a:p>
        </p:txBody>
      </p:sp>
      <p:graphicFrame>
        <p:nvGraphicFramePr>
          <p:cNvPr id="6" name="Inhaltsplatzhalter 2">
            <a:extLst>
              <a:ext uri="{FF2B5EF4-FFF2-40B4-BE49-F238E27FC236}">
                <a16:creationId xmlns:a16="http://schemas.microsoft.com/office/drawing/2014/main" id="{665B97C8-DEC1-8558-3E58-1837D327D66B}"/>
              </a:ext>
            </a:extLst>
          </p:cNvPr>
          <p:cNvGraphicFramePr>
            <a:graphicFrameLocks noGrp="1"/>
          </p:cNvGraphicFramePr>
          <p:nvPr>
            <p:ph idx="13"/>
            <p:extLst>
              <p:ext uri="{D42A27DB-BD31-4B8C-83A1-F6EECF244321}">
                <p14:modId xmlns:p14="http://schemas.microsoft.com/office/powerpoint/2010/main" val="3704333877"/>
              </p:ext>
            </p:extLst>
          </p:nvPr>
        </p:nvGraphicFramePr>
        <p:xfrm>
          <a:off x="438290" y="1276791"/>
          <a:ext cx="9295300" cy="507184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itel 3">
            <a:extLst>
              <a:ext uri="{FF2B5EF4-FFF2-40B4-BE49-F238E27FC236}">
                <a16:creationId xmlns:a16="http://schemas.microsoft.com/office/drawing/2014/main" id="{61492164-BDB5-43CC-D375-B63FBCC8E661}"/>
              </a:ext>
            </a:extLst>
          </p:cNvPr>
          <p:cNvSpPr>
            <a:spLocks noGrp="1"/>
          </p:cNvSpPr>
          <p:nvPr>
            <p:ph type="title"/>
          </p:nvPr>
        </p:nvSpPr>
        <p:spPr/>
        <p:txBody>
          <a:bodyPr>
            <a:normAutofit fontScale="90000"/>
          </a:bodyPr>
          <a:lstStyle/>
          <a:p>
            <a:r>
              <a:rPr lang="de-DE" dirty="0"/>
              <a:t>Handlungsempfehlungen </a:t>
            </a:r>
          </a:p>
        </p:txBody>
      </p:sp>
    </p:spTree>
    <p:extLst>
      <p:ext uri="{BB962C8B-B14F-4D97-AF65-F5344CB8AC3E}">
        <p14:creationId xmlns:p14="http://schemas.microsoft.com/office/powerpoint/2010/main" val="208794070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1486761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hteck 30">
            <a:extLst>
              <a:ext uri="{FF2B5EF4-FFF2-40B4-BE49-F238E27FC236}">
                <a16:creationId xmlns:a16="http://schemas.microsoft.com/office/drawing/2014/main" id="{520B44A7-F3A8-5AC7-36F0-420F2A2D0CF2}"/>
              </a:ext>
            </a:extLst>
          </p:cNvPr>
          <p:cNvSpPr/>
          <p:nvPr/>
        </p:nvSpPr>
        <p:spPr>
          <a:xfrm>
            <a:off x="774231" y="4256007"/>
            <a:ext cx="10742266" cy="1765240"/>
          </a:xfrm>
          <a:prstGeom prst="rect">
            <a:avLst/>
          </a:prstGeom>
          <a:solidFill>
            <a:srgbClr val="11316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42" name="Grafik 41">
            <a:extLst>
              <a:ext uri="{FF2B5EF4-FFF2-40B4-BE49-F238E27FC236}">
                <a16:creationId xmlns:a16="http://schemas.microsoft.com/office/drawing/2014/main" id="{E3A338BF-F764-A6B4-BE9B-4433C06E3A2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451969" y="4450773"/>
            <a:ext cx="1313097" cy="1313097"/>
          </a:xfrm>
          <a:prstGeom prst="rect">
            <a:avLst/>
          </a:prstGeom>
        </p:spPr>
      </p:pic>
      <p:sp>
        <p:nvSpPr>
          <p:cNvPr id="22" name="Titel 21">
            <a:extLst>
              <a:ext uri="{FF2B5EF4-FFF2-40B4-BE49-F238E27FC236}">
                <a16:creationId xmlns:a16="http://schemas.microsoft.com/office/drawing/2014/main" id="{1B6D4274-D4C3-F2E3-6D51-0418E983871E}"/>
              </a:ext>
            </a:extLst>
          </p:cNvPr>
          <p:cNvSpPr>
            <a:spLocks noGrp="1"/>
          </p:cNvSpPr>
          <p:nvPr>
            <p:ph type="title"/>
          </p:nvPr>
        </p:nvSpPr>
        <p:spPr/>
        <p:txBody>
          <a:bodyPr>
            <a:noAutofit/>
          </a:bodyPr>
          <a:lstStyle/>
          <a:p>
            <a:r>
              <a:rPr lang="de-DE" sz="3600" dirty="0"/>
              <a:t>HORIZONT HANDWERK</a:t>
            </a:r>
          </a:p>
        </p:txBody>
      </p:sp>
      <p:sp>
        <p:nvSpPr>
          <p:cNvPr id="4" name="Inhaltsplatzhalter 3">
            <a:extLst>
              <a:ext uri="{FF2B5EF4-FFF2-40B4-BE49-F238E27FC236}">
                <a16:creationId xmlns:a16="http://schemas.microsoft.com/office/drawing/2014/main" id="{8249A59E-F195-1618-26B0-D82EF176C3F1}"/>
              </a:ext>
            </a:extLst>
          </p:cNvPr>
          <p:cNvSpPr>
            <a:spLocks noGrp="1"/>
          </p:cNvSpPr>
          <p:nvPr>
            <p:ph idx="13"/>
          </p:nvPr>
        </p:nvSpPr>
        <p:spPr>
          <a:xfrm>
            <a:off x="964504" y="1236884"/>
            <a:ext cx="9295300" cy="389798"/>
          </a:xfrm>
        </p:spPr>
        <p:txBody>
          <a:bodyPr>
            <a:normAutofit fontScale="77500" lnSpcReduction="20000"/>
          </a:bodyPr>
          <a:lstStyle/>
          <a:p>
            <a:pPr marL="11113"/>
            <a:r>
              <a:rPr lang="de-DE" sz="1800" b="1" dirty="0">
                <a:solidFill>
                  <a:srgbClr val="134F87"/>
                </a:solidFill>
                <a:latin typeface="Open Sans" panose="020B0606030504020204" pitchFamily="34" charset="0"/>
              </a:rPr>
              <a:t>unterstützt Handwerksbetriebe in Baden-Württemberg bei den Herausforderungen der Zukunft.</a:t>
            </a:r>
            <a:endParaRPr lang="de-DE" sz="1800" b="1" dirty="0">
              <a:latin typeface="Open Sans" panose="020B0606030504020204" pitchFamily="34" charset="0"/>
            </a:endParaRPr>
          </a:p>
        </p:txBody>
      </p:sp>
      <p:sp>
        <p:nvSpPr>
          <p:cNvPr id="37" name="Textfeld 36">
            <a:extLst>
              <a:ext uri="{FF2B5EF4-FFF2-40B4-BE49-F238E27FC236}">
                <a16:creationId xmlns:a16="http://schemas.microsoft.com/office/drawing/2014/main" id="{48966611-67D8-A872-D55F-A6287B448EEB}"/>
              </a:ext>
            </a:extLst>
          </p:cNvPr>
          <p:cNvSpPr txBox="1"/>
          <p:nvPr/>
        </p:nvSpPr>
        <p:spPr>
          <a:xfrm>
            <a:off x="951058" y="1587667"/>
            <a:ext cx="6363576" cy="646331"/>
          </a:xfrm>
          <a:prstGeom prst="rect">
            <a:avLst/>
          </a:prstGeom>
          <a:noFill/>
        </p:spPr>
        <p:txBody>
          <a:bodyPr wrap="square">
            <a:spAutoFit/>
          </a:bodyPr>
          <a:lstStyle/>
          <a:p>
            <a:pPr marL="0" indent="0">
              <a:buFont typeface="Arial" panose="020B0604020202020204" pitchFamily="34" charset="0"/>
              <a:buNone/>
            </a:pPr>
            <a:r>
              <a:rPr lang="de-DE" sz="1800" b="1" dirty="0">
                <a:solidFill>
                  <a:srgbClr val="11316C"/>
                </a:solidFill>
                <a:highlight>
                  <a:srgbClr val="F4E250"/>
                </a:highlight>
                <a:latin typeface="Open Sans" panose="020B0606030504020204" pitchFamily="34" charset="0"/>
              </a:rPr>
              <a:t>Abgeschlossene und laufende Projekte seit Projektbeginn:     </a:t>
            </a:r>
          </a:p>
        </p:txBody>
      </p:sp>
      <p:sp>
        <p:nvSpPr>
          <p:cNvPr id="39" name="Textfeld 38">
            <a:extLst>
              <a:ext uri="{FF2B5EF4-FFF2-40B4-BE49-F238E27FC236}">
                <a16:creationId xmlns:a16="http://schemas.microsoft.com/office/drawing/2014/main" id="{B2A85DBA-6B30-7B05-254B-68CD1B04477F}"/>
              </a:ext>
            </a:extLst>
          </p:cNvPr>
          <p:cNvSpPr txBox="1"/>
          <p:nvPr/>
        </p:nvSpPr>
        <p:spPr>
          <a:xfrm>
            <a:off x="3526668" y="6128420"/>
            <a:ext cx="1422800" cy="295594"/>
          </a:xfrm>
          <a:prstGeom prst="rect">
            <a:avLst/>
          </a:prstGeom>
          <a:noFill/>
        </p:spPr>
        <p:txBody>
          <a:bodyPr wrap="square">
            <a:spAutoFit/>
          </a:bodyPr>
          <a:lstStyle/>
          <a:p>
            <a:pPr algn="ctr">
              <a:lnSpc>
                <a:spcPts val="1720"/>
              </a:lnSpc>
            </a:pPr>
            <a:r>
              <a:rPr lang="de-DE" sz="1200" b="1" dirty="0">
                <a:solidFill>
                  <a:srgbClr val="11316C"/>
                </a:solidFill>
                <a:latin typeface="Open Sans" panose="020B0606030504020204" pitchFamily="34" charset="0"/>
              </a:rPr>
              <a:t> Modellprojekte</a:t>
            </a:r>
          </a:p>
        </p:txBody>
      </p:sp>
      <p:sp>
        <p:nvSpPr>
          <p:cNvPr id="41" name="Textfeld 40">
            <a:extLst>
              <a:ext uri="{FF2B5EF4-FFF2-40B4-BE49-F238E27FC236}">
                <a16:creationId xmlns:a16="http://schemas.microsoft.com/office/drawing/2014/main" id="{7C8B705F-46C7-5E81-1D52-47B9F28771BD}"/>
              </a:ext>
            </a:extLst>
          </p:cNvPr>
          <p:cNvSpPr txBox="1"/>
          <p:nvPr/>
        </p:nvSpPr>
        <p:spPr>
          <a:xfrm>
            <a:off x="5492936" y="6128420"/>
            <a:ext cx="1183571" cy="295594"/>
          </a:xfrm>
          <a:prstGeom prst="rect">
            <a:avLst/>
          </a:prstGeom>
          <a:noFill/>
        </p:spPr>
        <p:txBody>
          <a:bodyPr wrap="square">
            <a:spAutoFit/>
          </a:bodyPr>
          <a:lstStyle/>
          <a:p>
            <a:pPr>
              <a:lnSpc>
                <a:spcPts val="1720"/>
              </a:lnSpc>
            </a:pPr>
            <a:r>
              <a:rPr lang="de-DE" sz="1200" b="1" dirty="0">
                <a:solidFill>
                  <a:srgbClr val="11316C"/>
                </a:solidFill>
                <a:latin typeface="Open Sans" panose="020B0606030504020204" pitchFamily="34" charset="0"/>
              </a:rPr>
              <a:t>Werkstätten</a:t>
            </a:r>
          </a:p>
        </p:txBody>
      </p:sp>
      <p:sp>
        <p:nvSpPr>
          <p:cNvPr id="43" name="Textfeld 42">
            <a:extLst>
              <a:ext uri="{FF2B5EF4-FFF2-40B4-BE49-F238E27FC236}">
                <a16:creationId xmlns:a16="http://schemas.microsoft.com/office/drawing/2014/main" id="{06F9E3B6-60F6-8CAD-55FC-21F1C80937F9}"/>
              </a:ext>
            </a:extLst>
          </p:cNvPr>
          <p:cNvSpPr txBox="1"/>
          <p:nvPr/>
        </p:nvSpPr>
        <p:spPr>
          <a:xfrm>
            <a:off x="7138868" y="6128420"/>
            <a:ext cx="1677450" cy="295594"/>
          </a:xfrm>
          <a:prstGeom prst="rect">
            <a:avLst/>
          </a:prstGeom>
          <a:noFill/>
        </p:spPr>
        <p:txBody>
          <a:bodyPr wrap="square">
            <a:spAutoFit/>
          </a:bodyPr>
          <a:lstStyle/>
          <a:p>
            <a:pPr algn="ctr">
              <a:lnSpc>
                <a:spcPts val="1720"/>
              </a:lnSpc>
            </a:pPr>
            <a:r>
              <a:rPr lang="de-DE" sz="1200" b="1" dirty="0">
                <a:solidFill>
                  <a:srgbClr val="11316C"/>
                </a:solidFill>
                <a:latin typeface="Open Sans" panose="020B0606030504020204" pitchFamily="34" charset="0"/>
              </a:rPr>
              <a:t> Erfa-Gruppen</a:t>
            </a:r>
          </a:p>
        </p:txBody>
      </p:sp>
      <p:sp>
        <p:nvSpPr>
          <p:cNvPr id="45" name="Textfeld 44">
            <a:extLst>
              <a:ext uri="{FF2B5EF4-FFF2-40B4-BE49-F238E27FC236}">
                <a16:creationId xmlns:a16="http://schemas.microsoft.com/office/drawing/2014/main" id="{7B788509-0E93-B06A-E3F6-BE8012212AB6}"/>
              </a:ext>
            </a:extLst>
          </p:cNvPr>
          <p:cNvSpPr txBox="1"/>
          <p:nvPr/>
        </p:nvSpPr>
        <p:spPr>
          <a:xfrm>
            <a:off x="9136554" y="6128420"/>
            <a:ext cx="1394984" cy="295594"/>
          </a:xfrm>
          <a:prstGeom prst="rect">
            <a:avLst/>
          </a:prstGeom>
          <a:noFill/>
        </p:spPr>
        <p:txBody>
          <a:bodyPr wrap="square">
            <a:spAutoFit/>
          </a:bodyPr>
          <a:lstStyle/>
          <a:p>
            <a:pPr algn="ctr">
              <a:lnSpc>
                <a:spcPts val="1720"/>
              </a:lnSpc>
            </a:pPr>
            <a:r>
              <a:rPr lang="de-DE" sz="1200" b="1" dirty="0">
                <a:solidFill>
                  <a:srgbClr val="11316C"/>
                </a:solidFill>
                <a:latin typeface="Open Sans" panose="020B0606030504020204" pitchFamily="34" charset="0"/>
              </a:rPr>
              <a:t> Studien</a:t>
            </a:r>
          </a:p>
        </p:txBody>
      </p:sp>
      <p:sp>
        <p:nvSpPr>
          <p:cNvPr id="9" name="Textfeld 8">
            <a:extLst>
              <a:ext uri="{FF2B5EF4-FFF2-40B4-BE49-F238E27FC236}">
                <a16:creationId xmlns:a16="http://schemas.microsoft.com/office/drawing/2014/main" id="{97133685-046D-3D24-FA9A-9A4030448DF2}"/>
              </a:ext>
            </a:extLst>
          </p:cNvPr>
          <p:cNvSpPr txBox="1"/>
          <p:nvPr/>
        </p:nvSpPr>
        <p:spPr>
          <a:xfrm>
            <a:off x="1400175" y="2708198"/>
            <a:ext cx="2344075" cy="830997"/>
          </a:xfrm>
          <a:prstGeom prst="rect">
            <a:avLst/>
          </a:prstGeom>
          <a:noFill/>
        </p:spPr>
        <p:txBody>
          <a:bodyPr wrap="square">
            <a:spAutoFit/>
          </a:bodyPr>
          <a:lstStyle/>
          <a:p>
            <a:pPr algn="ctr"/>
            <a:r>
              <a:rPr lang="de-DE" sz="1600" b="1" dirty="0">
                <a:solidFill>
                  <a:srgbClr val="11316C"/>
                </a:solidFill>
                <a:highlight>
                  <a:srgbClr val="F4E250"/>
                </a:highlight>
                <a:latin typeface="Open Sans" panose="020B0606030504020204" pitchFamily="34" charset="0"/>
              </a:rPr>
              <a:t>4.500 </a:t>
            </a:r>
            <a:r>
              <a:rPr lang="de-DE" sz="1600" b="1" dirty="0">
                <a:solidFill>
                  <a:srgbClr val="11316C"/>
                </a:solidFill>
                <a:latin typeface="Open Sans" panose="020B0606030504020204" pitchFamily="34" charset="0"/>
              </a:rPr>
              <a:t>Personalberatungen seit 2017</a:t>
            </a:r>
          </a:p>
        </p:txBody>
      </p:sp>
      <p:sp>
        <p:nvSpPr>
          <p:cNvPr id="11" name="Inhaltsplatzhalter 2">
            <a:extLst>
              <a:ext uri="{FF2B5EF4-FFF2-40B4-BE49-F238E27FC236}">
                <a16:creationId xmlns:a16="http://schemas.microsoft.com/office/drawing/2014/main" id="{A8A47376-161C-9881-7B77-A76AAE967979}"/>
              </a:ext>
            </a:extLst>
          </p:cNvPr>
          <p:cNvSpPr txBox="1">
            <a:spLocks/>
          </p:cNvSpPr>
          <p:nvPr/>
        </p:nvSpPr>
        <p:spPr>
          <a:xfrm>
            <a:off x="774231" y="4612804"/>
            <a:ext cx="2380131" cy="1008312"/>
          </a:xfrm>
          <a:prstGeom prst="rect">
            <a:avLst/>
          </a:prstGeom>
          <a:noFill/>
          <a:ln>
            <a:solidFill>
              <a:srgbClr val="11316C"/>
            </a:solidFill>
          </a:ln>
        </p:spPr>
        <p:txBody>
          <a:bodyPr vert="horz" wrap="square" lIns="91440" tIns="45720" rIns="91440" bIns="45720" numCol="1"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500" b="0" i="0" kern="1200">
                <a:solidFill>
                  <a:srgbClr val="134F87"/>
                </a:solidFill>
                <a:latin typeface="TheSansB W5 Plain" panose="020B0502050302020203"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200" b="0" i="0" kern="1200">
                <a:solidFill>
                  <a:srgbClr val="134F87"/>
                </a:solidFill>
                <a:latin typeface="TheSansB W5 Plain" panose="020B0502050302020203" pitchFamily="34"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rgbClr val="134F87"/>
                </a:solidFill>
                <a:latin typeface="TheSansB W5 Plain" panose="020B0502050302020203" pitchFamily="34"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700" b="0" i="0" kern="1200">
                <a:solidFill>
                  <a:srgbClr val="134F87"/>
                </a:solidFill>
                <a:latin typeface="TheSansB W5 Plain" panose="020B0502050302020203" pitchFamily="34"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700" b="0" i="0" kern="1200">
                <a:solidFill>
                  <a:srgbClr val="134F87"/>
                </a:solidFill>
                <a:latin typeface="TheSansB W5 Plain" panose="020B0502050302020203"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1720"/>
              </a:lnSpc>
              <a:buFont typeface="Arial" panose="020B0604020202020204" pitchFamily="34" charset="0"/>
              <a:buNone/>
            </a:pPr>
            <a:endParaRPr lang="de-DE" sz="1800" b="1" dirty="0">
              <a:solidFill>
                <a:srgbClr val="FFFF00"/>
              </a:solidFill>
              <a:latin typeface="Open Sans" panose="020B0606030504020204" pitchFamily="34" charset="0"/>
              <a:ea typeface="Aptos" panose="020B0004020202020204" pitchFamily="34" charset="0"/>
            </a:endParaRPr>
          </a:p>
          <a:p>
            <a:pPr marL="0" indent="0" algn="ctr">
              <a:lnSpc>
                <a:spcPts val="1720"/>
              </a:lnSpc>
              <a:buFont typeface="Arial" panose="020B0604020202020204" pitchFamily="34" charset="0"/>
              <a:buNone/>
            </a:pPr>
            <a:r>
              <a:rPr lang="de-DE" sz="1800" b="1" dirty="0">
                <a:solidFill>
                  <a:schemeClr val="bg1"/>
                </a:solidFill>
                <a:effectLst/>
                <a:latin typeface="Open Sans" panose="020B0606030504020204" pitchFamily="34" charset="0"/>
                <a:ea typeface="Aptos" panose="020B0004020202020204" pitchFamily="34" charset="0"/>
              </a:rPr>
              <a:t>Über </a:t>
            </a:r>
            <a:r>
              <a:rPr lang="de-DE" sz="7200" b="1" dirty="0">
                <a:solidFill>
                  <a:srgbClr val="F4E250"/>
                </a:solidFill>
                <a:effectLst/>
                <a:latin typeface="Open Sans" panose="020B0606030504020204" pitchFamily="34" charset="0"/>
                <a:ea typeface="Aptos" panose="020B0004020202020204" pitchFamily="34" charset="0"/>
              </a:rPr>
              <a:t>70</a:t>
            </a:r>
            <a:r>
              <a:rPr lang="de-DE" sz="1800" b="1" dirty="0">
                <a:solidFill>
                  <a:schemeClr val="bg1"/>
                </a:solidFill>
                <a:effectLst/>
                <a:latin typeface="Open Sans" panose="020B0606030504020204" pitchFamily="34" charset="0"/>
                <a:ea typeface="Aptos" panose="020B0004020202020204" pitchFamily="34" charset="0"/>
              </a:rPr>
              <a:t> weitere Projekte als:</a:t>
            </a:r>
            <a:endParaRPr lang="de-DE" sz="1600" b="1" dirty="0">
              <a:solidFill>
                <a:schemeClr val="bg1"/>
              </a:solidFill>
              <a:highlight>
                <a:srgbClr val="F4E250"/>
              </a:highlight>
              <a:latin typeface="Open Sans" panose="020B0606030504020204" pitchFamily="34" charset="0"/>
            </a:endParaRPr>
          </a:p>
        </p:txBody>
      </p:sp>
      <p:sp>
        <p:nvSpPr>
          <p:cNvPr id="14" name="Textfeld 13">
            <a:extLst>
              <a:ext uri="{FF2B5EF4-FFF2-40B4-BE49-F238E27FC236}">
                <a16:creationId xmlns:a16="http://schemas.microsoft.com/office/drawing/2014/main" id="{2E755FF7-B0C3-0B1F-AAC3-198AB8B53B8D}"/>
              </a:ext>
            </a:extLst>
          </p:cNvPr>
          <p:cNvSpPr txBox="1"/>
          <p:nvPr/>
        </p:nvSpPr>
        <p:spPr>
          <a:xfrm>
            <a:off x="8403871" y="2708198"/>
            <a:ext cx="3013898" cy="830997"/>
          </a:xfrm>
          <a:prstGeom prst="rect">
            <a:avLst/>
          </a:prstGeom>
          <a:noFill/>
        </p:spPr>
        <p:txBody>
          <a:bodyPr wrap="square">
            <a:spAutoFit/>
          </a:bodyPr>
          <a:lstStyle/>
          <a:p>
            <a:pPr algn="ctr"/>
            <a:r>
              <a:rPr lang="de-DE" sz="1600" b="1" dirty="0">
                <a:solidFill>
                  <a:srgbClr val="11316C"/>
                </a:solidFill>
                <a:latin typeface="Open Sans" panose="020B0606030504020204" pitchFamily="34" charset="0"/>
              </a:rPr>
              <a:t>Intensivberatung </a:t>
            </a:r>
            <a:br>
              <a:rPr lang="de-DE" sz="1600" b="1" dirty="0">
                <a:solidFill>
                  <a:srgbClr val="11316C"/>
                </a:solidFill>
                <a:latin typeface="Open Sans" panose="020B0606030504020204" pitchFamily="34" charset="0"/>
              </a:rPr>
            </a:br>
            <a:r>
              <a:rPr lang="de-DE" sz="1600" b="1" dirty="0">
                <a:solidFill>
                  <a:srgbClr val="11316C"/>
                </a:solidFill>
                <a:latin typeface="Open Sans" panose="020B0606030504020204" pitchFamily="34" charset="0"/>
              </a:rPr>
              <a:t>ca. </a:t>
            </a:r>
            <a:r>
              <a:rPr lang="de-DE" sz="1600" b="1" dirty="0">
                <a:solidFill>
                  <a:srgbClr val="11316C"/>
                </a:solidFill>
                <a:highlight>
                  <a:srgbClr val="F4E250"/>
                </a:highlight>
                <a:latin typeface="Open Sans" panose="020B0606030504020204" pitchFamily="34" charset="0"/>
              </a:rPr>
              <a:t>3.020</a:t>
            </a:r>
            <a:r>
              <a:rPr lang="de-DE" sz="1600" b="1" dirty="0">
                <a:solidFill>
                  <a:srgbClr val="11316C"/>
                </a:solidFill>
                <a:latin typeface="Open Sans" panose="020B0606030504020204" pitchFamily="34" charset="0"/>
              </a:rPr>
              <a:t> Tagewerke </a:t>
            </a:r>
            <a:br>
              <a:rPr lang="de-DE" sz="1600" b="1" dirty="0">
                <a:solidFill>
                  <a:srgbClr val="11316C"/>
                </a:solidFill>
                <a:latin typeface="Open Sans" panose="020B0606030504020204" pitchFamily="34" charset="0"/>
              </a:rPr>
            </a:br>
            <a:r>
              <a:rPr lang="de-DE" sz="1600" b="1" dirty="0">
                <a:solidFill>
                  <a:srgbClr val="11316C"/>
                </a:solidFill>
                <a:latin typeface="Open Sans" panose="020B0606030504020204" pitchFamily="34" charset="0"/>
              </a:rPr>
              <a:t>in 2024</a:t>
            </a:r>
          </a:p>
        </p:txBody>
      </p:sp>
      <p:pic>
        <p:nvPicPr>
          <p:cNvPr id="17" name="Grafik 16">
            <a:extLst>
              <a:ext uri="{FF2B5EF4-FFF2-40B4-BE49-F238E27FC236}">
                <a16:creationId xmlns:a16="http://schemas.microsoft.com/office/drawing/2014/main" id="{7DF6A4B2-8F96-2673-D0A5-73EC3C64B99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542837" y="2170782"/>
            <a:ext cx="1801074" cy="1801074"/>
          </a:xfrm>
          <a:prstGeom prst="rect">
            <a:avLst/>
          </a:prstGeom>
        </p:spPr>
      </p:pic>
      <p:pic>
        <p:nvPicPr>
          <p:cNvPr id="21" name="Grafik 20">
            <a:extLst>
              <a:ext uri="{FF2B5EF4-FFF2-40B4-BE49-F238E27FC236}">
                <a16:creationId xmlns:a16="http://schemas.microsoft.com/office/drawing/2014/main" id="{CF5F45EC-5D64-4330-E70A-72331695FD5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995453" y="2170782"/>
            <a:ext cx="1801074" cy="1801074"/>
          </a:xfrm>
          <a:prstGeom prst="rect">
            <a:avLst/>
          </a:prstGeom>
        </p:spPr>
      </p:pic>
      <p:pic>
        <p:nvPicPr>
          <p:cNvPr id="3" name="Grafik 2">
            <a:extLst>
              <a:ext uri="{FF2B5EF4-FFF2-40B4-BE49-F238E27FC236}">
                <a16:creationId xmlns:a16="http://schemas.microsoft.com/office/drawing/2014/main" id="{8B8F20DA-EE11-287A-0D1F-AAB74861CB4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314634" y="4450773"/>
            <a:ext cx="1313097" cy="1313097"/>
          </a:xfrm>
          <a:prstGeom prst="rect">
            <a:avLst/>
          </a:prstGeom>
        </p:spPr>
      </p:pic>
      <p:pic>
        <p:nvPicPr>
          <p:cNvPr id="6" name="Grafik 5">
            <a:extLst>
              <a:ext uri="{FF2B5EF4-FFF2-40B4-BE49-F238E27FC236}">
                <a16:creationId xmlns:a16="http://schemas.microsoft.com/office/drawing/2014/main" id="{57B7131C-0008-F6D6-4329-2EC8ECD265A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586099" y="4450773"/>
            <a:ext cx="1313097" cy="1313097"/>
          </a:xfrm>
          <a:prstGeom prst="rect">
            <a:avLst/>
          </a:prstGeom>
        </p:spPr>
      </p:pic>
      <p:pic>
        <p:nvPicPr>
          <p:cNvPr id="7" name="Grafik 6">
            <a:extLst>
              <a:ext uri="{FF2B5EF4-FFF2-40B4-BE49-F238E27FC236}">
                <a16:creationId xmlns:a16="http://schemas.microsoft.com/office/drawing/2014/main" id="{875DC174-02E2-E1A9-7B9B-A5D55228DC9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177497" y="4450773"/>
            <a:ext cx="1313097" cy="1313097"/>
          </a:xfrm>
          <a:prstGeom prst="rect">
            <a:avLst/>
          </a:prstGeom>
        </p:spPr>
      </p:pic>
    </p:spTree>
    <p:extLst>
      <p:ext uri="{BB962C8B-B14F-4D97-AF65-F5344CB8AC3E}">
        <p14:creationId xmlns:p14="http://schemas.microsoft.com/office/powerpoint/2010/main" val="24703068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17573B3-152F-B964-E278-CA9B2BC931FA}"/>
              </a:ext>
            </a:extLst>
          </p:cNvPr>
          <p:cNvSpPr>
            <a:spLocks noGrp="1"/>
          </p:cNvSpPr>
          <p:nvPr>
            <p:ph type="title"/>
          </p:nvPr>
        </p:nvSpPr>
        <p:spPr/>
        <p:txBody>
          <a:bodyPr>
            <a:normAutofit fontScale="90000"/>
          </a:bodyPr>
          <a:lstStyle/>
          <a:p>
            <a:r>
              <a:rPr lang="de-DE" dirty="0"/>
              <a:t>Die Offensiven und deren Werkzeuge</a:t>
            </a:r>
          </a:p>
        </p:txBody>
      </p:sp>
      <p:graphicFrame>
        <p:nvGraphicFramePr>
          <p:cNvPr id="31" name="Diagramm 30">
            <a:extLst>
              <a:ext uri="{FF2B5EF4-FFF2-40B4-BE49-F238E27FC236}">
                <a16:creationId xmlns:a16="http://schemas.microsoft.com/office/drawing/2014/main" id="{05F2584F-CE23-B4F6-BE25-55F81A94D47C}"/>
              </a:ext>
            </a:extLst>
          </p:cNvPr>
          <p:cNvGraphicFramePr/>
          <p:nvPr>
            <p:extLst>
              <p:ext uri="{D42A27DB-BD31-4B8C-83A1-F6EECF244321}">
                <p14:modId xmlns:p14="http://schemas.microsoft.com/office/powerpoint/2010/main" val="3213430627"/>
              </p:ext>
            </p:extLst>
          </p:nvPr>
        </p:nvGraphicFramePr>
        <p:xfrm>
          <a:off x="1066110" y="1524000"/>
          <a:ext cx="9722679" cy="49688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22" name="Gruppieren 21">
            <a:extLst>
              <a:ext uri="{FF2B5EF4-FFF2-40B4-BE49-F238E27FC236}">
                <a16:creationId xmlns:a16="http://schemas.microsoft.com/office/drawing/2014/main" id="{98D519FA-2523-CEC3-506D-5E3DDAEF7392}"/>
              </a:ext>
            </a:extLst>
          </p:cNvPr>
          <p:cNvGrpSpPr/>
          <p:nvPr/>
        </p:nvGrpSpPr>
        <p:grpSpPr>
          <a:xfrm>
            <a:off x="4262641" y="1198975"/>
            <a:ext cx="880987" cy="880987"/>
            <a:chOff x="8689726" y="2231632"/>
            <a:chExt cx="1025093" cy="1025093"/>
          </a:xfrm>
        </p:grpSpPr>
        <p:sp>
          <p:nvSpPr>
            <p:cNvPr id="23" name="Oval 22">
              <a:extLst>
                <a:ext uri="{FF2B5EF4-FFF2-40B4-BE49-F238E27FC236}">
                  <a16:creationId xmlns:a16="http://schemas.microsoft.com/office/drawing/2014/main" id="{C01DC6AE-EDD7-8A66-EC49-2C3CCE27E97A}"/>
                </a:ext>
              </a:extLst>
            </p:cNvPr>
            <p:cNvSpPr/>
            <p:nvPr/>
          </p:nvSpPr>
          <p:spPr>
            <a:xfrm>
              <a:off x="8689726" y="2231632"/>
              <a:ext cx="1025093" cy="1025093"/>
            </a:xfrm>
            <a:prstGeom prst="ellipse">
              <a:avLst/>
            </a:prstGeom>
            <a:solidFill>
              <a:srgbClr val="134F87"/>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de-DE" sz="1500" b="1" dirty="0">
                <a:solidFill>
                  <a:schemeClr val="bg1"/>
                </a:solidFill>
                <a:latin typeface="Open Sans" panose="020B0606030504020204" pitchFamily="34" charset="0"/>
              </a:endParaRPr>
            </a:p>
          </p:txBody>
        </p:sp>
        <p:pic>
          <p:nvPicPr>
            <p:cNvPr id="24" name="Grafik 23">
              <a:extLst>
                <a:ext uri="{FF2B5EF4-FFF2-40B4-BE49-F238E27FC236}">
                  <a16:creationId xmlns:a16="http://schemas.microsoft.com/office/drawing/2014/main" id="{BF3DEF7B-D77E-E691-0125-E5F526ECCD35}"/>
                </a:ext>
              </a:extLst>
            </p:cNvPr>
            <p:cNvPicPr>
              <a:picLocks noChangeAspect="1"/>
            </p:cNvPicPr>
            <p:nvPr/>
          </p:nvPicPr>
          <p:blipFill>
            <a:blip r:embed="rId7"/>
            <a:stretch>
              <a:fillRect/>
            </a:stretch>
          </p:blipFill>
          <p:spPr>
            <a:xfrm>
              <a:off x="8749955" y="2291862"/>
              <a:ext cx="904634" cy="904634"/>
            </a:xfrm>
            <a:prstGeom prst="rect">
              <a:avLst/>
            </a:prstGeom>
          </p:spPr>
        </p:pic>
      </p:grpSp>
      <p:grpSp>
        <p:nvGrpSpPr>
          <p:cNvPr id="28" name="Gruppieren 27">
            <a:extLst>
              <a:ext uri="{FF2B5EF4-FFF2-40B4-BE49-F238E27FC236}">
                <a16:creationId xmlns:a16="http://schemas.microsoft.com/office/drawing/2014/main" id="{7DE5F168-ABF3-A436-A0A2-9DB3B4BCCF42}"/>
              </a:ext>
            </a:extLst>
          </p:cNvPr>
          <p:cNvGrpSpPr/>
          <p:nvPr/>
        </p:nvGrpSpPr>
        <p:grpSpPr>
          <a:xfrm>
            <a:off x="1845621" y="1198975"/>
            <a:ext cx="880987" cy="880987"/>
            <a:chOff x="2776255" y="3952726"/>
            <a:chExt cx="1025093" cy="1025093"/>
          </a:xfrm>
        </p:grpSpPr>
        <p:sp>
          <p:nvSpPr>
            <p:cNvPr id="29" name="Oval 28">
              <a:extLst>
                <a:ext uri="{FF2B5EF4-FFF2-40B4-BE49-F238E27FC236}">
                  <a16:creationId xmlns:a16="http://schemas.microsoft.com/office/drawing/2014/main" id="{2FE68C98-D7D9-A9D7-7639-1CECFB28F0D0}"/>
                </a:ext>
              </a:extLst>
            </p:cNvPr>
            <p:cNvSpPr/>
            <p:nvPr/>
          </p:nvSpPr>
          <p:spPr>
            <a:xfrm>
              <a:off x="2776255" y="3952726"/>
              <a:ext cx="1025093" cy="1025093"/>
            </a:xfrm>
            <a:prstGeom prst="ellipse">
              <a:avLst/>
            </a:prstGeom>
            <a:solidFill>
              <a:srgbClr val="134F87"/>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de-DE" sz="1500" b="1" dirty="0">
                <a:solidFill>
                  <a:schemeClr val="bg1"/>
                </a:solidFill>
                <a:latin typeface="Open Sans" panose="020B0606030504020204" pitchFamily="34" charset="0"/>
              </a:endParaRPr>
            </a:p>
          </p:txBody>
        </p:sp>
        <p:pic>
          <p:nvPicPr>
            <p:cNvPr id="30" name="Grafik 29">
              <a:extLst>
                <a:ext uri="{FF2B5EF4-FFF2-40B4-BE49-F238E27FC236}">
                  <a16:creationId xmlns:a16="http://schemas.microsoft.com/office/drawing/2014/main" id="{2F248D87-FE82-715E-3A3F-8A7B24BE994B}"/>
                </a:ext>
              </a:extLst>
            </p:cNvPr>
            <p:cNvPicPr>
              <a:picLocks noChangeAspect="1"/>
            </p:cNvPicPr>
            <p:nvPr/>
          </p:nvPicPr>
          <p:blipFill>
            <a:blip r:embed="rId8"/>
            <a:stretch>
              <a:fillRect/>
            </a:stretch>
          </p:blipFill>
          <p:spPr>
            <a:xfrm>
              <a:off x="2837368" y="4012958"/>
              <a:ext cx="904634" cy="904634"/>
            </a:xfrm>
            <a:prstGeom prst="rect">
              <a:avLst/>
            </a:prstGeom>
          </p:spPr>
        </p:pic>
      </p:grpSp>
      <p:sp>
        <p:nvSpPr>
          <p:cNvPr id="36" name="Rechteck 35">
            <a:extLst>
              <a:ext uri="{FF2B5EF4-FFF2-40B4-BE49-F238E27FC236}">
                <a16:creationId xmlns:a16="http://schemas.microsoft.com/office/drawing/2014/main" id="{44860114-B5E1-4B5D-A537-D0D47CAD6202}"/>
              </a:ext>
            </a:extLst>
          </p:cNvPr>
          <p:cNvSpPr/>
          <p:nvPr/>
        </p:nvSpPr>
        <p:spPr>
          <a:xfrm>
            <a:off x="1763631" y="2289292"/>
            <a:ext cx="1077539" cy="338554"/>
          </a:xfrm>
          <a:prstGeom prst="rect">
            <a:avLst/>
          </a:prstGeom>
        </p:spPr>
        <p:txBody>
          <a:bodyPr wrap="none">
            <a:spAutoFit/>
          </a:bodyPr>
          <a:lstStyle/>
          <a:p>
            <a:pPr lvl="0"/>
            <a:r>
              <a:rPr lang="de-DE" sz="1600" b="1" dirty="0">
                <a:solidFill>
                  <a:schemeClr val="bg1"/>
                </a:solidFill>
                <a:latin typeface="Open Sans" panose="020B0606030504020204" pitchFamily="34" charset="0"/>
              </a:rPr>
              <a:t>Personal</a:t>
            </a:r>
          </a:p>
        </p:txBody>
      </p:sp>
      <p:sp>
        <p:nvSpPr>
          <p:cNvPr id="37" name="Textfeld 36">
            <a:extLst>
              <a:ext uri="{FF2B5EF4-FFF2-40B4-BE49-F238E27FC236}">
                <a16:creationId xmlns:a16="http://schemas.microsoft.com/office/drawing/2014/main" id="{4576AB07-859C-9BFA-D4AF-7D45E01E35E5}"/>
              </a:ext>
            </a:extLst>
          </p:cNvPr>
          <p:cNvSpPr txBox="1"/>
          <p:nvPr/>
        </p:nvSpPr>
        <p:spPr>
          <a:xfrm>
            <a:off x="3870470" y="2289292"/>
            <a:ext cx="1700209" cy="338554"/>
          </a:xfrm>
          <a:prstGeom prst="rect">
            <a:avLst/>
          </a:prstGeom>
          <a:noFill/>
        </p:spPr>
        <p:txBody>
          <a:bodyPr wrap="none" rtlCol="0">
            <a:spAutoFit/>
          </a:bodyPr>
          <a:lstStyle/>
          <a:p>
            <a:r>
              <a:rPr lang="de-DE" sz="1600" b="1" dirty="0">
                <a:solidFill>
                  <a:schemeClr val="bg1"/>
                </a:solidFill>
                <a:latin typeface="Open Sans" panose="020B0606030504020204" pitchFamily="34" charset="0"/>
              </a:rPr>
              <a:t>Nachhaltigkeit</a:t>
            </a:r>
          </a:p>
        </p:txBody>
      </p:sp>
      <p:sp>
        <p:nvSpPr>
          <p:cNvPr id="38" name="Rechteck 37">
            <a:extLst>
              <a:ext uri="{FF2B5EF4-FFF2-40B4-BE49-F238E27FC236}">
                <a16:creationId xmlns:a16="http://schemas.microsoft.com/office/drawing/2014/main" id="{88669DC6-9C0C-2729-3D7E-4E2B9C9C5081}"/>
              </a:ext>
            </a:extLst>
          </p:cNvPr>
          <p:cNvSpPr/>
          <p:nvPr/>
        </p:nvSpPr>
        <p:spPr>
          <a:xfrm>
            <a:off x="6278793" y="2301882"/>
            <a:ext cx="1781385" cy="584775"/>
          </a:xfrm>
          <a:prstGeom prst="rect">
            <a:avLst/>
          </a:prstGeom>
        </p:spPr>
        <p:txBody>
          <a:bodyPr wrap="none">
            <a:spAutoFit/>
          </a:bodyPr>
          <a:lstStyle/>
          <a:p>
            <a:pPr lvl="0" algn="ctr"/>
            <a:r>
              <a:rPr lang="de-DE" sz="1600" b="1" dirty="0">
                <a:solidFill>
                  <a:schemeClr val="bg1"/>
                </a:solidFill>
                <a:latin typeface="Open Sans" panose="020B0606030504020204" pitchFamily="34" charset="0"/>
              </a:rPr>
              <a:t>Strategie &amp;</a:t>
            </a:r>
            <a:br>
              <a:rPr lang="de-DE" sz="1600" b="1" dirty="0">
                <a:solidFill>
                  <a:schemeClr val="bg1"/>
                </a:solidFill>
                <a:latin typeface="Open Sans" panose="020B0606030504020204" pitchFamily="34" charset="0"/>
              </a:rPr>
            </a:br>
            <a:r>
              <a:rPr lang="de-DE" sz="1600" b="1" dirty="0">
                <a:solidFill>
                  <a:schemeClr val="bg1"/>
                </a:solidFill>
                <a:latin typeface="Open Sans" panose="020B0606030504020204" pitchFamily="34" charset="0"/>
              </a:rPr>
              <a:t>Transformation</a:t>
            </a:r>
          </a:p>
        </p:txBody>
      </p:sp>
      <p:sp>
        <p:nvSpPr>
          <p:cNvPr id="39" name="Rechteck 38">
            <a:extLst>
              <a:ext uri="{FF2B5EF4-FFF2-40B4-BE49-F238E27FC236}">
                <a16:creationId xmlns:a16="http://schemas.microsoft.com/office/drawing/2014/main" id="{0C8C2C3C-8228-F238-2313-44C98F93F073}"/>
              </a:ext>
            </a:extLst>
          </p:cNvPr>
          <p:cNvSpPr/>
          <p:nvPr/>
        </p:nvSpPr>
        <p:spPr>
          <a:xfrm>
            <a:off x="8698610" y="2289292"/>
            <a:ext cx="1775791" cy="338554"/>
          </a:xfrm>
          <a:prstGeom prst="rect">
            <a:avLst/>
          </a:prstGeom>
        </p:spPr>
        <p:txBody>
          <a:bodyPr wrap="square">
            <a:spAutoFit/>
          </a:bodyPr>
          <a:lstStyle/>
          <a:p>
            <a:pPr lvl="0" algn="ctr"/>
            <a:r>
              <a:rPr lang="de-DE" sz="1600" b="1" dirty="0">
                <a:solidFill>
                  <a:schemeClr val="bg1"/>
                </a:solidFill>
                <a:latin typeface="Open Sans" panose="020B0606030504020204" pitchFamily="34" charset="0"/>
              </a:rPr>
              <a:t>Digitalisierung</a:t>
            </a:r>
          </a:p>
        </p:txBody>
      </p:sp>
      <p:sp>
        <p:nvSpPr>
          <p:cNvPr id="47" name="Alternativer Prozess 46">
            <a:extLst>
              <a:ext uri="{FF2B5EF4-FFF2-40B4-BE49-F238E27FC236}">
                <a16:creationId xmlns:a16="http://schemas.microsoft.com/office/drawing/2014/main" id="{6C386D88-1E36-52C6-6019-1B52BFE169A2}"/>
              </a:ext>
            </a:extLst>
          </p:cNvPr>
          <p:cNvSpPr/>
          <p:nvPr/>
        </p:nvSpPr>
        <p:spPr>
          <a:xfrm>
            <a:off x="1251555" y="3744909"/>
            <a:ext cx="9177148" cy="304800"/>
          </a:xfrm>
          <a:prstGeom prst="flowChartAlternateProcess">
            <a:avLst/>
          </a:prstGeom>
          <a:solidFill>
            <a:srgbClr val="F4E2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b="1" dirty="0">
                <a:solidFill>
                  <a:srgbClr val="11316C"/>
                </a:solidFill>
                <a:latin typeface="Open Sans" panose="020B0606030504020204" pitchFamily="34" charset="0"/>
              </a:rPr>
              <a:t>Erfa-Gruppen</a:t>
            </a:r>
          </a:p>
        </p:txBody>
      </p:sp>
      <p:sp>
        <p:nvSpPr>
          <p:cNvPr id="50" name="Alternativer Prozess 49">
            <a:extLst>
              <a:ext uri="{FF2B5EF4-FFF2-40B4-BE49-F238E27FC236}">
                <a16:creationId xmlns:a16="http://schemas.microsoft.com/office/drawing/2014/main" id="{8F9377A6-C2F1-50E4-EAFA-2ABC1B61C374}"/>
              </a:ext>
            </a:extLst>
          </p:cNvPr>
          <p:cNvSpPr/>
          <p:nvPr/>
        </p:nvSpPr>
        <p:spPr>
          <a:xfrm>
            <a:off x="1251555" y="4639633"/>
            <a:ext cx="9177148" cy="304800"/>
          </a:xfrm>
          <a:prstGeom prst="flowChartAlternateProcess">
            <a:avLst/>
          </a:prstGeom>
          <a:solidFill>
            <a:srgbClr val="F4E2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b="1" dirty="0">
                <a:solidFill>
                  <a:srgbClr val="11316C"/>
                </a:solidFill>
                <a:latin typeface="Open Sans" panose="020B0606030504020204" pitchFamily="34" charset="0"/>
              </a:rPr>
              <a:t>Studien</a:t>
            </a:r>
          </a:p>
        </p:txBody>
      </p:sp>
      <p:sp>
        <p:nvSpPr>
          <p:cNvPr id="54" name="Alternativer Prozess 53">
            <a:extLst>
              <a:ext uri="{FF2B5EF4-FFF2-40B4-BE49-F238E27FC236}">
                <a16:creationId xmlns:a16="http://schemas.microsoft.com/office/drawing/2014/main" id="{CE143FF9-EAC2-70F0-CFE2-812B7F297E20}"/>
              </a:ext>
            </a:extLst>
          </p:cNvPr>
          <p:cNvSpPr/>
          <p:nvPr/>
        </p:nvSpPr>
        <p:spPr>
          <a:xfrm>
            <a:off x="3682661" y="5523993"/>
            <a:ext cx="2035327" cy="304800"/>
          </a:xfrm>
          <a:prstGeom prst="flowChartAlternateProcess">
            <a:avLst/>
          </a:prstGeom>
          <a:solidFill>
            <a:srgbClr val="F4E2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b="1" dirty="0">
                <a:solidFill>
                  <a:srgbClr val="11316C"/>
                </a:solidFill>
                <a:latin typeface="Open Sans" panose="020B0606030504020204" pitchFamily="34" charset="0"/>
              </a:rPr>
              <a:t>Klima-Ampel</a:t>
            </a:r>
          </a:p>
        </p:txBody>
      </p:sp>
      <p:sp>
        <p:nvSpPr>
          <p:cNvPr id="55" name="Alternativer Prozess 54">
            <a:extLst>
              <a:ext uri="{FF2B5EF4-FFF2-40B4-BE49-F238E27FC236}">
                <a16:creationId xmlns:a16="http://schemas.microsoft.com/office/drawing/2014/main" id="{76E0FB49-81BC-6AB7-F664-03F4933788E4}"/>
              </a:ext>
            </a:extLst>
          </p:cNvPr>
          <p:cNvSpPr/>
          <p:nvPr/>
        </p:nvSpPr>
        <p:spPr>
          <a:xfrm>
            <a:off x="1251555" y="5523993"/>
            <a:ext cx="1970244" cy="301085"/>
          </a:xfrm>
          <a:prstGeom prst="flowChartAlternateProcess">
            <a:avLst/>
          </a:prstGeom>
          <a:solidFill>
            <a:srgbClr val="F4E2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b="1" dirty="0">
                <a:solidFill>
                  <a:srgbClr val="11316C"/>
                </a:solidFill>
                <a:latin typeface="Open Sans" panose="020B0606030504020204" pitchFamily="34" charset="0"/>
              </a:rPr>
              <a:t>Personalberatung</a:t>
            </a:r>
          </a:p>
        </p:txBody>
      </p:sp>
      <p:sp>
        <p:nvSpPr>
          <p:cNvPr id="56" name="Alternativer Prozess 55">
            <a:extLst>
              <a:ext uri="{FF2B5EF4-FFF2-40B4-BE49-F238E27FC236}">
                <a16:creationId xmlns:a16="http://schemas.microsoft.com/office/drawing/2014/main" id="{1E8C0CA9-6C68-20BE-AC5A-EC4C879CAAE6}"/>
              </a:ext>
            </a:extLst>
          </p:cNvPr>
          <p:cNvSpPr/>
          <p:nvPr/>
        </p:nvSpPr>
        <p:spPr>
          <a:xfrm>
            <a:off x="3682661" y="5081813"/>
            <a:ext cx="6746042" cy="304800"/>
          </a:xfrm>
          <a:prstGeom prst="flowChartAlternateProcess">
            <a:avLst/>
          </a:prstGeom>
          <a:solidFill>
            <a:srgbClr val="F4E2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b="1" dirty="0">
                <a:solidFill>
                  <a:srgbClr val="11316C"/>
                </a:solidFill>
                <a:latin typeface="Open Sans" panose="020B0606030504020204" pitchFamily="34" charset="0"/>
              </a:rPr>
              <a:t>Horizont Handwerk – Werkstätten</a:t>
            </a:r>
          </a:p>
        </p:txBody>
      </p:sp>
      <p:sp>
        <p:nvSpPr>
          <p:cNvPr id="59" name="Alternativer Prozess 58">
            <a:extLst>
              <a:ext uri="{FF2B5EF4-FFF2-40B4-BE49-F238E27FC236}">
                <a16:creationId xmlns:a16="http://schemas.microsoft.com/office/drawing/2014/main" id="{6BBA4F85-F8C5-6419-2EFC-305ABC1F2168}"/>
              </a:ext>
            </a:extLst>
          </p:cNvPr>
          <p:cNvSpPr/>
          <p:nvPr/>
        </p:nvSpPr>
        <p:spPr>
          <a:xfrm>
            <a:off x="1251555" y="3295219"/>
            <a:ext cx="6920495" cy="304800"/>
          </a:xfrm>
          <a:prstGeom prst="flowChartAlternateProcess">
            <a:avLst/>
          </a:prstGeom>
          <a:solidFill>
            <a:srgbClr val="F4E2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b="1" dirty="0">
                <a:solidFill>
                  <a:srgbClr val="11316C"/>
                </a:solidFill>
                <a:latin typeface="Open Sans" panose="020B0606030504020204" pitchFamily="34" charset="0"/>
              </a:rPr>
              <a:t>Intensivberatungen</a:t>
            </a:r>
          </a:p>
        </p:txBody>
      </p:sp>
      <p:sp>
        <p:nvSpPr>
          <p:cNvPr id="60" name="Alternativer Prozess 59">
            <a:extLst>
              <a:ext uri="{FF2B5EF4-FFF2-40B4-BE49-F238E27FC236}">
                <a16:creationId xmlns:a16="http://schemas.microsoft.com/office/drawing/2014/main" id="{6FB8EC60-434D-B44F-0282-8D2768DB9625}"/>
              </a:ext>
            </a:extLst>
          </p:cNvPr>
          <p:cNvSpPr/>
          <p:nvPr/>
        </p:nvSpPr>
        <p:spPr>
          <a:xfrm>
            <a:off x="1251555" y="4186751"/>
            <a:ext cx="9177148" cy="304800"/>
          </a:xfrm>
          <a:prstGeom prst="flowChartAlternateProcess">
            <a:avLst/>
          </a:prstGeom>
          <a:solidFill>
            <a:srgbClr val="F4E2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b="1" dirty="0">
                <a:solidFill>
                  <a:srgbClr val="11316C"/>
                </a:solidFill>
                <a:latin typeface="Open Sans" panose="020B0606030504020204" pitchFamily="34" charset="0"/>
              </a:rPr>
              <a:t>Modellprojekte</a:t>
            </a:r>
          </a:p>
        </p:txBody>
      </p:sp>
      <p:grpSp>
        <p:nvGrpSpPr>
          <p:cNvPr id="25" name="Gruppieren 24">
            <a:extLst>
              <a:ext uri="{FF2B5EF4-FFF2-40B4-BE49-F238E27FC236}">
                <a16:creationId xmlns:a16="http://schemas.microsoft.com/office/drawing/2014/main" id="{0E112C76-D74B-ACB7-6940-0B4374B17B61}"/>
              </a:ext>
            </a:extLst>
          </p:cNvPr>
          <p:cNvGrpSpPr/>
          <p:nvPr/>
        </p:nvGrpSpPr>
        <p:grpSpPr>
          <a:xfrm>
            <a:off x="6728989" y="1198975"/>
            <a:ext cx="880987" cy="880987"/>
            <a:chOff x="6857329" y="5303855"/>
            <a:chExt cx="1025093" cy="1025093"/>
          </a:xfrm>
        </p:grpSpPr>
        <p:sp>
          <p:nvSpPr>
            <p:cNvPr id="26" name="Oval 25">
              <a:extLst>
                <a:ext uri="{FF2B5EF4-FFF2-40B4-BE49-F238E27FC236}">
                  <a16:creationId xmlns:a16="http://schemas.microsoft.com/office/drawing/2014/main" id="{09737D04-F839-8273-124F-54A3220A9C38}"/>
                </a:ext>
              </a:extLst>
            </p:cNvPr>
            <p:cNvSpPr/>
            <p:nvPr/>
          </p:nvSpPr>
          <p:spPr>
            <a:xfrm>
              <a:off x="6857329" y="5303855"/>
              <a:ext cx="1025093" cy="1025093"/>
            </a:xfrm>
            <a:prstGeom prst="ellipse">
              <a:avLst/>
            </a:prstGeom>
            <a:solidFill>
              <a:srgbClr val="134F87"/>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de-DE" sz="1500" b="1" dirty="0">
                <a:solidFill>
                  <a:schemeClr val="bg1"/>
                </a:solidFill>
                <a:latin typeface="Open Sans" panose="020B0606030504020204" pitchFamily="34" charset="0"/>
              </a:endParaRPr>
            </a:p>
          </p:txBody>
        </p:sp>
        <p:pic>
          <p:nvPicPr>
            <p:cNvPr id="27" name="Grafik 26">
              <a:extLst>
                <a:ext uri="{FF2B5EF4-FFF2-40B4-BE49-F238E27FC236}">
                  <a16:creationId xmlns:a16="http://schemas.microsoft.com/office/drawing/2014/main" id="{1456B84E-6FC1-ECB5-2BF4-75891778F7CC}"/>
                </a:ext>
              </a:extLst>
            </p:cNvPr>
            <p:cNvPicPr>
              <a:picLocks noChangeAspect="1"/>
            </p:cNvPicPr>
            <p:nvPr/>
          </p:nvPicPr>
          <p:blipFill>
            <a:blip r:embed="rId9"/>
            <a:stretch>
              <a:fillRect/>
            </a:stretch>
          </p:blipFill>
          <p:spPr>
            <a:xfrm>
              <a:off x="6917558" y="5364086"/>
              <a:ext cx="904634" cy="904634"/>
            </a:xfrm>
            <a:prstGeom prst="rect">
              <a:avLst/>
            </a:prstGeom>
          </p:spPr>
        </p:pic>
      </p:grpSp>
      <p:grpSp>
        <p:nvGrpSpPr>
          <p:cNvPr id="4" name="Gruppieren 3">
            <a:extLst>
              <a:ext uri="{FF2B5EF4-FFF2-40B4-BE49-F238E27FC236}">
                <a16:creationId xmlns:a16="http://schemas.microsoft.com/office/drawing/2014/main" id="{1983F72D-D853-5DA9-2FED-75DE7707A045}"/>
              </a:ext>
            </a:extLst>
          </p:cNvPr>
          <p:cNvGrpSpPr/>
          <p:nvPr/>
        </p:nvGrpSpPr>
        <p:grpSpPr>
          <a:xfrm>
            <a:off x="9147239" y="1198975"/>
            <a:ext cx="880987" cy="880987"/>
            <a:chOff x="5092907" y="365125"/>
            <a:chExt cx="1025093" cy="1025093"/>
          </a:xfrm>
        </p:grpSpPr>
        <p:sp>
          <p:nvSpPr>
            <p:cNvPr id="5" name="Oval 4">
              <a:extLst>
                <a:ext uri="{FF2B5EF4-FFF2-40B4-BE49-F238E27FC236}">
                  <a16:creationId xmlns:a16="http://schemas.microsoft.com/office/drawing/2014/main" id="{57F398F1-01AA-5520-4981-A81171AC82FA}"/>
                </a:ext>
              </a:extLst>
            </p:cNvPr>
            <p:cNvSpPr/>
            <p:nvPr/>
          </p:nvSpPr>
          <p:spPr>
            <a:xfrm>
              <a:off x="5092907" y="365125"/>
              <a:ext cx="1025093" cy="1025093"/>
            </a:xfrm>
            <a:prstGeom prst="ellipse">
              <a:avLst/>
            </a:prstGeom>
            <a:solidFill>
              <a:srgbClr val="134F87"/>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de-DE" sz="1500" b="1" dirty="0">
                <a:solidFill>
                  <a:schemeClr val="bg1"/>
                </a:solidFill>
                <a:latin typeface="Open Sans" panose="020B0606030504020204" pitchFamily="34" charset="0"/>
              </a:endParaRPr>
            </a:p>
          </p:txBody>
        </p:sp>
        <p:pic>
          <p:nvPicPr>
            <p:cNvPr id="6" name="Grafik 5">
              <a:extLst>
                <a:ext uri="{FF2B5EF4-FFF2-40B4-BE49-F238E27FC236}">
                  <a16:creationId xmlns:a16="http://schemas.microsoft.com/office/drawing/2014/main" id="{C617FB22-0569-ACB7-D25E-BD83F118C960}"/>
                </a:ext>
              </a:extLst>
            </p:cNvPr>
            <p:cNvPicPr>
              <a:picLocks noChangeAspect="1"/>
            </p:cNvPicPr>
            <p:nvPr/>
          </p:nvPicPr>
          <p:blipFill>
            <a:blip r:embed="rId10"/>
            <a:stretch>
              <a:fillRect/>
            </a:stretch>
          </p:blipFill>
          <p:spPr>
            <a:xfrm>
              <a:off x="5153136" y="425354"/>
              <a:ext cx="904634" cy="904634"/>
            </a:xfrm>
            <a:prstGeom prst="rect">
              <a:avLst/>
            </a:prstGeom>
          </p:spPr>
        </p:pic>
      </p:grpSp>
    </p:spTree>
    <p:extLst>
      <p:ext uri="{BB962C8B-B14F-4D97-AF65-F5344CB8AC3E}">
        <p14:creationId xmlns:p14="http://schemas.microsoft.com/office/powerpoint/2010/main" val="29835513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4E5B9C3-7922-67B7-4F69-0110A32FC83F}"/>
              </a:ext>
            </a:extLst>
          </p:cNvPr>
          <p:cNvSpPr>
            <a:spLocks noGrp="1"/>
          </p:cNvSpPr>
          <p:nvPr>
            <p:ph type="title"/>
          </p:nvPr>
        </p:nvSpPr>
        <p:spPr>
          <a:xfrm>
            <a:off x="951058" y="509367"/>
            <a:ext cx="7623316" cy="568030"/>
          </a:xfrm>
        </p:spPr>
        <p:txBody>
          <a:bodyPr>
            <a:normAutofit fontScale="90000"/>
          </a:bodyPr>
          <a:lstStyle/>
          <a:p>
            <a:r>
              <a:rPr lang="de-DE" dirty="0"/>
              <a:t>Erfahrungsaustausch-Gruppen (Erfa-Gruppen)</a:t>
            </a:r>
          </a:p>
        </p:txBody>
      </p:sp>
      <p:sp>
        <p:nvSpPr>
          <p:cNvPr id="4" name="Inhaltsplatzhalter 2">
            <a:extLst>
              <a:ext uri="{FF2B5EF4-FFF2-40B4-BE49-F238E27FC236}">
                <a16:creationId xmlns:a16="http://schemas.microsoft.com/office/drawing/2014/main" id="{89517F78-3B29-104C-9BDB-4CED10C7DCC5}"/>
              </a:ext>
            </a:extLst>
          </p:cNvPr>
          <p:cNvSpPr>
            <a:spLocks noGrp="1"/>
          </p:cNvSpPr>
          <p:nvPr/>
        </p:nvSpPr>
        <p:spPr>
          <a:xfrm>
            <a:off x="1317204" y="1611616"/>
            <a:ext cx="9557591" cy="363476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j-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j-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j-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de-DE" sz="2400" b="1" dirty="0">
              <a:latin typeface="Open Sans" panose="020B0606030504020204" pitchFamily="34" charset="0"/>
            </a:endParaRPr>
          </a:p>
        </p:txBody>
      </p:sp>
      <p:sp>
        <p:nvSpPr>
          <p:cNvPr id="6" name="Inhaltsplatzhalter 2">
            <a:extLst>
              <a:ext uri="{FF2B5EF4-FFF2-40B4-BE49-F238E27FC236}">
                <a16:creationId xmlns:a16="http://schemas.microsoft.com/office/drawing/2014/main" id="{81E6E978-4A1F-B4C1-49F0-750C5994B006}"/>
              </a:ext>
            </a:extLst>
          </p:cNvPr>
          <p:cNvSpPr txBox="1">
            <a:spLocks/>
          </p:cNvSpPr>
          <p:nvPr/>
        </p:nvSpPr>
        <p:spPr>
          <a:xfrm>
            <a:off x="970069" y="1663721"/>
            <a:ext cx="9379526" cy="3016844"/>
          </a:xfrm>
          <a:prstGeom prst="rect">
            <a:avLst/>
          </a:prstGeom>
        </p:spPr>
        <p:txBody>
          <a:bodyPr vert="horz" lIns="91440" tIns="45720" rIns="91440" bIns="45720" numCol="2" spcCol="36000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500" b="0" i="0" kern="1200">
                <a:solidFill>
                  <a:srgbClr val="134F87"/>
                </a:solidFill>
                <a:latin typeface="TheSansB W5 Plain" panose="020B0502050302020203"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200" b="0" i="0" kern="1200">
                <a:solidFill>
                  <a:srgbClr val="134F87"/>
                </a:solidFill>
                <a:latin typeface="TheSansB W5 Plain" panose="020B0502050302020203" pitchFamily="34"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rgbClr val="134F87"/>
                </a:solidFill>
                <a:latin typeface="TheSansB W5 Plain" panose="020B0502050302020203" pitchFamily="34"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700" b="0" i="0" kern="1200">
                <a:solidFill>
                  <a:srgbClr val="134F87"/>
                </a:solidFill>
                <a:latin typeface="TheSansB W5 Plain" panose="020B0502050302020203" pitchFamily="34"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700" b="0" i="0" kern="1200">
                <a:solidFill>
                  <a:srgbClr val="134F87"/>
                </a:solidFill>
                <a:latin typeface="TheSansB W5 Plain" panose="020B0502050302020203"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720"/>
              </a:lnSpc>
              <a:buFont typeface="Arial" panose="020B0604020202020204" pitchFamily="34" charset="0"/>
              <a:buNone/>
            </a:pPr>
            <a:r>
              <a:rPr lang="de-DE" sz="1600" b="1" dirty="0">
                <a:highlight>
                  <a:srgbClr val="F4E250"/>
                </a:highlight>
                <a:latin typeface="Open Sans" panose="020B0606030504020204" pitchFamily="34" charset="0"/>
              </a:rPr>
              <a:t>Themengebiete: </a:t>
            </a:r>
          </a:p>
          <a:p>
            <a:pPr>
              <a:lnSpc>
                <a:spcPct val="100000"/>
              </a:lnSpc>
            </a:pPr>
            <a:r>
              <a:rPr lang="de-DE" sz="1600" b="1" dirty="0">
                <a:latin typeface="Open Sans" panose="020B0606030504020204" pitchFamily="34" charset="0"/>
              </a:rPr>
              <a:t>Digitalisierung, Innovation, Kooperation, Personal, Strategie und Transformation, Nachhaltigkeit, Energiewende, Klimaschutz</a:t>
            </a:r>
          </a:p>
          <a:p>
            <a:pPr>
              <a:lnSpc>
                <a:spcPts val="1720"/>
              </a:lnSpc>
            </a:pPr>
            <a:endParaRPr lang="de-DE" sz="1600" b="1" dirty="0">
              <a:latin typeface="Open Sans" panose="020B0606030504020204" pitchFamily="34" charset="0"/>
            </a:endParaRPr>
          </a:p>
          <a:p>
            <a:pPr marL="0" indent="0">
              <a:lnSpc>
                <a:spcPts val="1720"/>
              </a:lnSpc>
              <a:buFont typeface="Arial" panose="020B0604020202020204" pitchFamily="34" charset="0"/>
              <a:buNone/>
            </a:pPr>
            <a:r>
              <a:rPr lang="de-DE" sz="1600" b="1" dirty="0">
                <a:highlight>
                  <a:srgbClr val="F4E250"/>
                </a:highlight>
                <a:latin typeface="Open Sans" panose="020B0606030504020204" pitchFamily="34" charset="0"/>
              </a:rPr>
              <a:t>Förderung: </a:t>
            </a:r>
          </a:p>
          <a:p>
            <a:pPr>
              <a:lnSpc>
                <a:spcPct val="100000"/>
              </a:lnSpc>
            </a:pPr>
            <a:r>
              <a:rPr lang="de-DE" sz="1600" b="1" dirty="0">
                <a:latin typeface="Open Sans" panose="020B0606030504020204" pitchFamily="34" charset="0"/>
              </a:rPr>
              <a:t> Bis zu 3.000€ für eine eintägige Sitzung</a:t>
            </a:r>
          </a:p>
          <a:p>
            <a:pPr>
              <a:lnSpc>
                <a:spcPct val="100000"/>
              </a:lnSpc>
            </a:pPr>
            <a:r>
              <a:rPr lang="de-DE" sz="1600" b="1" dirty="0">
                <a:latin typeface="Open Sans" panose="020B0606030504020204" pitchFamily="34" charset="0"/>
              </a:rPr>
              <a:t> Bis zu 4.500€ für eine zweitägige Sitzung</a:t>
            </a:r>
          </a:p>
          <a:p>
            <a:pPr>
              <a:lnSpc>
                <a:spcPts val="1720"/>
              </a:lnSpc>
            </a:pPr>
            <a:endParaRPr lang="de-DE" sz="1600" b="1" dirty="0">
              <a:highlight>
                <a:srgbClr val="F4E250"/>
              </a:highlight>
              <a:latin typeface="Open Sans" panose="020B0606030504020204" pitchFamily="34" charset="0"/>
            </a:endParaRPr>
          </a:p>
          <a:p>
            <a:pPr marL="0" indent="0">
              <a:lnSpc>
                <a:spcPts val="1720"/>
              </a:lnSpc>
              <a:buNone/>
            </a:pPr>
            <a:r>
              <a:rPr lang="de-DE" sz="1600" b="1" dirty="0">
                <a:highlight>
                  <a:srgbClr val="F4E250"/>
                </a:highlight>
                <a:latin typeface="Open Sans" panose="020B0606030504020204" pitchFamily="34" charset="0"/>
              </a:rPr>
              <a:t>Teilnehmer: </a:t>
            </a:r>
          </a:p>
          <a:p>
            <a:pPr>
              <a:lnSpc>
                <a:spcPct val="100000"/>
              </a:lnSpc>
            </a:pPr>
            <a:r>
              <a:rPr lang="de-DE" sz="1600" b="1" dirty="0">
                <a:latin typeface="Open Sans" panose="020B0606030504020204" pitchFamily="34" charset="0"/>
              </a:rPr>
              <a:t>8-15 Unternehmen, homogene Betriebsstruktur gewünscht</a:t>
            </a:r>
          </a:p>
          <a:p>
            <a:pPr>
              <a:lnSpc>
                <a:spcPct val="100000"/>
              </a:lnSpc>
            </a:pPr>
            <a:r>
              <a:rPr lang="de-DE" sz="1600" b="1" dirty="0">
                <a:latin typeface="Open Sans" panose="020B0606030504020204" pitchFamily="34" charset="0"/>
              </a:rPr>
              <a:t>Gewerkeübergreifend, auch Nicht-Handwerksunternehmen möglich</a:t>
            </a:r>
          </a:p>
          <a:p>
            <a:pPr marL="0" indent="0">
              <a:lnSpc>
                <a:spcPts val="1720"/>
              </a:lnSpc>
              <a:buFont typeface="Arial" panose="020B0604020202020204" pitchFamily="34" charset="0"/>
              <a:buNone/>
            </a:pPr>
            <a:endParaRPr lang="de-DE" sz="1600" b="1" dirty="0">
              <a:highlight>
                <a:srgbClr val="F4E250"/>
              </a:highlight>
              <a:latin typeface="Open Sans" panose="020B0606030504020204" pitchFamily="34" charset="0"/>
            </a:endParaRPr>
          </a:p>
          <a:p>
            <a:pPr marL="0" indent="0">
              <a:lnSpc>
                <a:spcPts val="1720"/>
              </a:lnSpc>
              <a:buFont typeface="Arial" panose="020B0604020202020204" pitchFamily="34" charset="0"/>
              <a:buNone/>
            </a:pPr>
            <a:r>
              <a:rPr lang="de-DE" sz="1600" b="1" dirty="0">
                <a:highlight>
                  <a:srgbClr val="F4E250"/>
                </a:highlight>
                <a:latin typeface="Open Sans" panose="020B0606030504020204" pitchFamily="34" charset="0"/>
              </a:rPr>
              <a:t>Laufzeit: </a:t>
            </a:r>
          </a:p>
          <a:p>
            <a:pPr>
              <a:lnSpc>
                <a:spcPts val="1720"/>
              </a:lnSpc>
            </a:pPr>
            <a:r>
              <a:rPr lang="de-DE" sz="1600" b="1" dirty="0">
                <a:latin typeface="Open Sans" panose="020B0606030504020204" pitchFamily="34" charset="0"/>
              </a:rPr>
              <a:t>12 Monate mit 2 Treffen</a:t>
            </a:r>
          </a:p>
        </p:txBody>
      </p:sp>
      <p:sp>
        <p:nvSpPr>
          <p:cNvPr id="7" name="Textfeld 6">
            <a:extLst>
              <a:ext uri="{FF2B5EF4-FFF2-40B4-BE49-F238E27FC236}">
                <a16:creationId xmlns:a16="http://schemas.microsoft.com/office/drawing/2014/main" id="{7D49053D-8FAD-2C11-4B90-75851E42E96B}"/>
              </a:ext>
            </a:extLst>
          </p:cNvPr>
          <p:cNvSpPr txBox="1"/>
          <p:nvPr/>
        </p:nvSpPr>
        <p:spPr>
          <a:xfrm>
            <a:off x="951058" y="4620899"/>
            <a:ext cx="8346889" cy="1573188"/>
          </a:xfrm>
          <a:prstGeom prst="rect">
            <a:avLst/>
          </a:prstGeom>
          <a:noFill/>
        </p:spPr>
        <p:txBody>
          <a:bodyPr wrap="square">
            <a:spAutoFit/>
          </a:bodyPr>
          <a:lstStyle/>
          <a:p>
            <a:pPr marL="0" marR="0" lvl="0" indent="0" algn="l" defTabSz="914400" rtl="0" eaLnBrk="1" fontAlgn="auto" latinLnBrk="0" hangingPunct="1">
              <a:lnSpc>
                <a:spcPts val="1720"/>
              </a:lnSpc>
              <a:spcBef>
                <a:spcPts val="1000"/>
              </a:spcBef>
              <a:spcAft>
                <a:spcPts val="0"/>
              </a:spcAft>
              <a:buClrTx/>
              <a:buSzTx/>
              <a:buFont typeface="Arial" panose="020B0604020202020204" pitchFamily="34" charset="0"/>
              <a:buNone/>
              <a:tabLst/>
              <a:defRPr/>
            </a:pPr>
            <a:r>
              <a:rPr kumimoji="0" lang="de-DE" sz="1600" b="1" u="none" strike="noStrike" kern="1200" cap="none" spc="0" normalizeH="0" baseline="0" noProof="0" dirty="0">
                <a:ln>
                  <a:noFill/>
                </a:ln>
                <a:solidFill>
                  <a:srgbClr val="134F87"/>
                </a:solidFill>
                <a:effectLst/>
                <a:highlight>
                  <a:srgbClr val="F4E250"/>
                </a:highlight>
                <a:uLnTx/>
                <a:uFillTx/>
                <a:latin typeface="Open Sans" panose="020B0606030504020204" pitchFamily="34" charset="0"/>
                <a:ea typeface="+mn-ea"/>
                <a:cs typeface="+mn-cs"/>
              </a:rPr>
              <a:t>Ziele: </a:t>
            </a:r>
          </a:p>
          <a:p>
            <a:pPr marL="285750" marR="0" lvl="0" indent="-285750" algn="l" defTabSz="914400" rtl="0" eaLnBrk="1" fontAlgn="auto" latinLnBrk="0" hangingPunct="1">
              <a:lnSpc>
                <a:spcPts val="1720"/>
              </a:lnSpc>
              <a:spcBef>
                <a:spcPts val="1000"/>
              </a:spcBef>
              <a:spcAft>
                <a:spcPts val="0"/>
              </a:spcAft>
              <a:buClrTx/>
              <a:buSzTx/>
              <a:buFont typeface="Arial" panose="020B0604020202020204" pitchFamily="34" charset="0"/>
              <a:buChar char="•"/>
              <a:tabLst/>
              <a:defRPr/>
            </a:pPr>
            <a:r>
              <a:rPr kumimoji="0" lang="de-DE" sz="1600" b="1" u="none" strike="noStrike" kern="1200" cap="none" spc="0" normalizeH="0" baseline="0" noProof="0" dirty="0">
                <a:ln>
                  <a:noFill/>
                </a:ln>
                <a:solidFill>
                  <a:srgbClr val="134F87"/>
                </a:solidFill>
                <a:effectLst/>
                <a:uLnTx/>
                <a:uFillTx/>
                <a:latin typeface="Open Sans" panose="020B0606030504020204" pitchFamily="34" charset="0"/>
                <a:ea typeface="+mn-ea"/>
                <a:cs typeface="+mn-cs"/>
              </a:rPr>
              <a:t>Betrieblichen Horizont erweitern und aus Erfahrungen der anderen </a:t>
            </a:r>
            <a:r>
              <a:rPr lang="de-DE" sz="1600" b="1" dirty="0">
                <a:solidFill>
                  <a:srgbClr val="134F87"/>
                </a:solidFill>
                <a:latin typeface="Open Sans" panose="020B0606030504020204" pitchFamily="34" charset="0"/>
              </a:rPr>
              <a:t>Teilnehmer</a:t>
            </a:r>
            <a:r>
              <a:rPr kumimoji="0" lang="de-DE" sz="1600" b="1" u="none" strike="noStrike" kern="1200" cap="none" spc="0" normalizeH="0" baseline="0" noProof="0" dirty="0">
                <a:ln>
                  <a:noFill/>
                </a:ln>
                <a:solidFill>
                  <a:srgbClr val="134F87"/>
                </a:solidFill>
                <a:effectLst/>
                <a:uLnTx/>
                <a:uFillTx/>
                <a:latin typeface="Open Sans" panose="020B0606030504020204" pitchFamily="34" charset="0"/>
                <a:ea typeface="+mn-ea"/>
                <a:cs typeface="+mn-cs"/>
              </a:rPr>
              <a:t> lernen</a:t>
            </a:r>
          </a:p>
          <a:p>
            <a:pPr marL="285750" marR="0" lvl="0" indent="-285750" algn="l" defTabSz="914400" rtl="0" eaLnBrk="1" fontAlgn="auto" latinLnBrk="0" hangingPunct="1">
              <a:lnSpc>
                <a:spcPts val="1720"/>
              </a:lnSpc>
              <a:spcBef>
                <a:spcPts val="1000"/>
              </a:spcBef>
              <a:spcAft>
                <a:spcPts val="0"/>
              </a:spcAft>
              <a:buClrTx/>
              <a:buSzTx/>
              <a:buFont typeface="Arial" panose="020B0604020202020204" pitchFamily="34" charset="0"/>
              <a:buChar char="•"/>
              <a:tabLst/>
              <a:defRPr/>
            </a:pPr>
            <a:r>
              <a:rPr kumimoji="0" lang="de-DE" sz="1600" b="1" u="none" strike="noStrike" kern="1200" cap="none" spc="0" normalizeH="0" baseline="0" noProof="0" dirty="0">
                <a:ln>
                  <a:noFill/>
                </a:ln>
                <a:solidFill>
                  <a:srgbClr val="134F87"/>
                </a:solidFill>
                <a:effectLst/>
                <a:uLnTx/>
                <a:uFillTx/>
                <a:latin typeface="Open Sans" panose="020B0606030504020204" pitchFamily="34" charset="0"/>
                <a:ea typeface="+mn-ea"/>
                <a:cs typeface="+mn-cs"/>
              </a:rPr>
              <a:t>Betriebliche Entscheidungen im Vorfeld diskutieren</a:t>
            </a:r>
          </a:p>
          <a:p>
            <a:pPr marL="285750" marR="0" lvl="0" indent="-285750" algn="l" defTabSz="914400" rtl="0" eaLnBrk="1" fontAlgn="auto" latinLnBrk="0" hangingPunct="1">
              <a:lnSpc>
                <a:spcPts val="1720"/>
              </a:lnSpc>
              <a:spcBef>
                <a:spcPts val="1000"/>
              </a:spcBef>
              <a:spcAft>
                <a:spcPts val="0"/>
              </a:spcAft>
              <a:buClrTx/>
              <a:buSzTx/>
              <a:buFont typeface="Arial" panose="020B0604020202020204" pitchFamily="34" charset="0"/>
              <a:buChar char="•"/>
              <a:tabLst/>
              <a:defRPr/>
            </a:pPr>
            <a:r>
              <a:rPr kumimoji="0" lang="de-DE" sz="1600" b="1" u="none" strike="noStrike" kern="1200" cap="none" spc="0" normalizeH="0" baseline="0" noProof="0" dirty="0">
                <a:ln>
                  <a:noFill/>
                </a:ln>
                <a:solidFill>
                  <a:srgbClr val="134F87"/>
                </a:solidFill>
                <a:effectLst/>
                <a:uLnTx/>
                <a:uFillTx/>
                <a:latin typeface="Open Sans" panose="020B0606030504020204" pitchFamily="34" charset="0"/>
                <a:ea typeface="+mn-ea"/>
                <a:cs typeface="+mn-cs"/>
              </a:rPr>
              <a:t>Anregung zur Kooperation zwischen Betrieben</a:t>
            </a:r>
          </a:p>
        </p:txBody>
      </p:sp>
      <p:sp>
        <p:nvSpPr>
          <p:cNvPr id="17" name="Inhaltsplatzhalter 22">
            <a:extLst>
              <a:ext uri="{FF2B5EF4-FFF2-40B4-BE49-F238E27FC236}">
                <a16:creationId xmlns:a16="http://schemas.microsoft.com/office/drawing/2014/main" id="{FDF382F3-DF1F-9CF6-76A0-C4FEEF6B11CC}"/>
              </a:ext>
            </a:extLst>
          </p:cNvPr>
          <p:cNvSpPr txBox="1">
            <a:spLocks/>
          </p:cNvSpPr>
          <p:nvPr/>
        </p:nvSpPr>
        <p:spPr>
          <a:xfrm>
            <a:off x="964504" y="1236884"/>
            <a:ext cx="9295300" cy="517396"/>
          </a:xfrm>
          <a:prstGeom prst="rect">
            <a:avLst/>
          </a:prstGeom>
        </p:spPr>
        <p:txBody>
          <a:bodyPr vert="horz" lIns="91440" tIns="45720" rIns="91440" bIns="45720" rtlCol="0">
            <a:normAutofit/>
          </a:bodyPr>
          <a:lstStyle>
            <a:lvl1pPr marL="142875" indent="0" algn="l" defTabSz="914400" rtl="0" eaLnBrk="1" latinLnBrk="0" hangingPunct="1">
              <a:lnSpc>
                <a:spcPct val="90000"/>
              </a:lnSpc>
              <a:spcBef>
                <a:spcPts val="1000"/>
              </a:spcBef>
              <a:buFont typeface="Arial" panose="020B0604020202020204" pitchFamily="34" charset="0"/>
              <a:buNone/>
              <a:tabLst/>
              <a:defRPr sz="2400" b="0" i="0" kern="1200">
                <a:solidFill>
                  <a:srgbClr val="11316C"/>
                </a:solidFill>
                <a:latin typeface="TheSansB W5 Plain" panose="020B0502050302020203" pitchFamily="34" charset="77"/>
                <a:ea typeface="+mn-ea"/>
                <a:cs typeface="+mn-cs"/>
              </a:defRPr>
            </a:lvl1pPr>
            <a:lvl2pPr marL="144000" indent="0" algn="l" defTabSz="914400" rtl="0" eaLnBrk="1" latinLnBrk="0" hangingPunct="1">
              <a:lnSpc>
                <a:spcPct val="90000"/>
              </a:lnSpc>
              <a:spcBef>
                <a:spcPts val="500"/>
              </a:spcBef>
              <a:buFont typeface="Arial" panose="020B0604020202020204" pitchFamily="34" charset="0"/>
              <a:buNone/>
              <a:tabLst/>
              <a:defRPr sz="1800" b="0" i="1" kern="1200">
                <a:solidFill>
                  <a:srgbClr val="008AD1"/>
                </a:solidFill>
                <a:latin typeface="TheSansB W5 Plain" panose="020B0502050302020203" pitchFamily="34" charset="77"/>
                <a:ea typeface="+mn-ea"/>
                <a:cs typeface="+mn-cs"/>
              </a:defRPr>
            </a:lvl2pPr>
            <a:lvl3pPr marL="142875" indent="0" algn="l" defTabSz="914400" rtl="0" eaLnBrk="1" latinLnBrk="0" hangingPunct="1">
              <a:lnSpc>
                <a:spcPct val="90000"/>
              </a:lnSpc>
              <a:spcBef>
                <a:spcPts val="500"/>
              </a:spcBef>
              <a:buFont typeface="Arial" panose="020B0604020202020204" pitchFamily="34" charset="0"/>
              <a:buNone/>
              <a:tabLst/>
              <a:defRPr sz="2000" b="0" i="0" kern="1200">
                <a:solidFill>
                  <a:srgbClr val="11316C"/>
                </a:solidFill>
                <a:latin typeface="TheSansB W5 Plain" panose="020B0502050302020203" pitchFamily="34" charset="77"/>
                <a:ea typeface="+mn-ea"/>
                <a:cs typeface="+mn-cs"/>
              </a:defRPr>
            </a:lvl3pPr>
            <a:lvl4pPr marL="144000" indent="0" algn="l" defTabSz="914400" rtl="0" eaLnBrk="1" latinLnBrk="0" hangingPunct="1">
              <a:lnSpc>
                <a:spcPts val="2220"/>
              </a:lnSpc>
              <a:spcBef>
                <a:spcPts val="500"/>
              </a:spcBef>
              <a:buFont typeface="Arial" panose="020B0604020202020204" pitchFamily="34" charset="0"/>
              <a:buNone/>
              <a:tabLst/>
              <a:defRPr sz="1600" b="0" i="0" kern="1200">
                <a:solidFill>
                  <a:srgbClr val="11316C"/>
                </a:solidFill>
                <a:latin typeface="TheSansB W5 Plain" panose="020B0502050302020203" pitchFamily="34" charset="77"/>
                <a:ea typeface="+mn-ea"/>
                <a:cs typeface="+mn-cs"/>
              </a:defRPr>
            </a:lvl4pPr>
            <a:lvl5pPr marL="142875" indent="0" algn="l" defTabSz="914400" rtl="0" eaLnBrk="1" latinLnBrk="0" hangingPunct="1">
              <a:lnSpc>
                <a:spcPct val="90000"/>
              </a:lnSpc>
              <a:spcBef>
                <a:spcPts val="500"/>
              </a:spcBef>
              <a:buFont typeface="Arial" panose="020B0604020202020204" pitchFamily="34" charset="0"/>
              <a:buNone/>
              <a:tabLst/>
              <a:defRPr sz="1700" b="0" i="0" kern="1200">
                <a:solidFill>
                  <a:srgbClr val="11316C"/>
                </a:solidFill>
                <a:latin typeface="TheSansB W5 Plain" panose="020B0502050302020203"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350"/>
            <a:r>
              <a:rPr lang="de-DE" sz="1800" b="1" dirty="0">
                <a:solidFill>
                  <a:srgbClr val="008AD1"/>
                </a:solidFill>
                <a:latin typeface="Open Sans" panose="020B0606030504020204" pitchFamily="34" charset="0"/>
              </a:rPr>
              <a:t>Die Rahmenbedingungen</a:t>
            </a:r>
          </a:p>
        </p:txBody>
      </p:sp>
      <p:pic>
        <p:nvPicPr>
          <p:cNvPr id="18" name="Grafik 17">
            <a:extLst>
              <a:ext uri="{FF2B5EF4-FFF2-40B4-BE49-F238E27FC236}">
                <a16:creationId xmlns:a16="http://schemas.microsoft.com/office/drawing/2014/main" id="{AEEC1019-3D52-5DFA-0D66-BB8CAD3327D0}"/>
              </a:ext>
            </a:extLst>
          </p:cNvPr>
          <p:cNvPicPr>
            <a:picLocks noChangeAspect="1"/>
          </p:cNvPicPr>
          <p:nvPr/>
        </p:nvPicPr>
        <p:blipFill>
          <a:blip r:embed="rId2"/>
          <a:stretch>
            <a:fillRect/>
          </a:stretch>
        </p:blipFill>
        <p:spPr>
          <a:xfrm>
            <a:off x="10524057" y="5135271"/>
            <a:ext cx="787400" cy="571500"/>
          </a:xfrm>
          <a:prstGeom prst="rect">
            <a:avLst/>
          </a:prstGeom>
        </p:spPr>
      </p:pic>
      <p:pic>
        <p:nvPicPr>
          <p:cNvPr id="22" name="Grafik 21">
            <a:extLst>
              <a:ext uri="{FF2B5EF4-FFF2-40B4-BE49-F238E27FC236}">
                <a16:creationId xmlns:a16="http://schemas.microsoft.com/office/drawing/2014/main" id="{D76EF1DD-9C73-C488-5E70-1356E0C4388C}"/>
              </a:ext>
            </a:extLst>
          </p:cNvPr>
          <p:cNvPicPr>
            <a:picLocks noChangeAspect="1"/>
          </p:cNvPicPr>
          <p:nvPr/>
        </p:nvPicPr>
        <p:blipFill>
          <a:blip r:embed="rId3"/>
          <a:stretch>
            <a:fillRect/>
          </a:stretch>
        </p:blipFill>
        <p:spPr>
          <a:xfrm>
            <a:off x="9974906" y="4369415"/>
            <a:ext cx="787400" cy="622300"/>
          </a:xfrm>
          <a:prstGeom prst="rect">
            <a:avLst/>
          </a:prstGeom>
        </p:spPr>
      </p:pic>
    </p:spTree>
    <p:extLst>
      <p:ext uri="{BB962C8B-B14F-4D97-AF65-F5344CB8AC3E}">
        <p14:creationId xmlns:p14="http://schemas.microsoft.com/office/powerpoint/2010/main" val="12680216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4E5B9C3-7922-67B7-4F69-0110A32FC83F}"/>
              </a:ext>
            </a:extLst>
          </p:cNvPr>
          <p:cNvSpPr>
            <a:spLocks noGrp="1"/>
          </p:cNvSpPr>
          <p:nvPr>
            <p:ph type="title"/>
          </p:nvPr>
        </p:nvSpPr>
        <p:spPr>
          <a:xfrm>
            <a:off x="951058" y="509367"/>
            <a:ext cx="6970198" cy="568030"/>
          </a:xfrm>
        </p:spPr>
        <p:txBody>
          <a:bodyPr>
            <a:normAutofit fontScale="90000"/>
          </a:bodyPr>
          <a:lstStyle/>
          <a:p>
            <a:r>
              <a:rPr lang="de-DE" dirty="0"/>
              <a:t>ERFA-Gruppen: Von der Idee zur Umsetzung </a:t>
            </a:r>
          </a:p>
        </p:txBody>
      </p:sp>
      <p:sp>
        <p:nvSpPr>
          <p:cNvPr id="3" name="Inhaltsplatzhalter 2">
            <a:extLst>
              <a:ext uri="{FF2B5EF4-FFF2-40B4-BE49-F238E27FC236}">
                <a16:creationId xmlns:a16="http://schemas.microsoft.com/office/drawing/2014/main" id="{482D75A2-7457-E2BA-80DB-98766CE6F6D4}"/>
              </a:ext>
            </a:extLst>
          </p:cNvPr>
          <p:cNvSpPr>
            <a:spLocks noGrp="1"/>
          </p:cNvSpPr>
          <p:nvPr>
            <p:ph idx="13"/>
          </p:nvPr>
        </p:nvSpPr>
        <p:spPr>
          <a:xfrm>
            <a:off x="964504" y="1236883"/>
            <a:ext cx="8474464" cy="568031"/>
          </a:xfrm>
        </p:spPr>
        <p:txBody>
          <a:bodyPr>
            <a:normAutofit/>
          </a:bodyPr>
          <a:lstStyle/>
          <a:p>
            <a:pPr marL="0" indent="0">
              <a:buNone/>
            </a:pPr>
            <a:r>
              <a:rPr lang="de-DE" sz="1800" b="1" dirty="0">
                <a:solidFill>
                  <a:srgbClr val="008AD1"/>
                </a:solidFill>
                <a:latin typeface="Open Sans" panose="020B0606030504020204" pitchFamily="34" charset="0"/>
              </a:rPr>
              <a:t>Der Ablauf</a:t>
            </a:r>
          </a:p>
        </p:txBody>
      </p:sp>
      <p:sp>
        <p:nvSpPr>
          <p:cNvPr id="4" name="Flussdiagramm: Prozess 3">
            <a:extLst>
              <a:ext uri="{FF2B5EF4-FFF2-40B4-BE49-F238E27FC236}">
                <a16:creationId xmlns:a16="http://schemas.microsoft.com/office/drawing/2014/main" id="{6058D3C4-0227-0883-3516-64E0E716A778}"/>
              </a:ext>
            </a:extLst>
          </p:cNvPr>
          <p:cNvSpPr/>
          <p:nvPr/>
        </p:nvSpPr>
        <p:spPr>
          <a:xfrm>
            <a:off x="964504" y="1900994"/>
            <a:ext cx="2772000" cy="831114"/>
          </a:xfrm>
          <a:prstGeom prst="flowChartProcess">
            <a:avLst/>
          </a:prstGeom>
          <a:solidFill>
            <a:srgbClr val="134F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de-DE" sz="2000" b="1" dirty="0">
                <a:solidFill>
                  <a:srgbClr val="FFF038"/>
                </a:solidFill>
                <a:latin typeface="Open Sans" panose="020B0606030504020204" pitchFamily="34" charset="0"/>
              </a:rPr>
              <a:t>Idee</a:t>
            </a:r>
            <a:endParaRPr lang="de-DE" sz="2000" b="1" dirty="0">
              <a:latin typeface="Open Sans" panose="020B0606030504020204" pitchFamily="34" charset="0"/>
            </a:endParaRPr>
          </a:p>
        </p:txBody>
      </p:sp>
      <p:sp>
        <p:nvSpPr>
          <p:cNvPr id="5" name="Flussdiagramm: Prozess 4">
            <a:extLst>
              <a:ext uri="{FF2B5EF4-FFF2-40B4-BE49-F238E27FC236}">
                <a16:creationId xmlns:a16="http://schemas.microsoft.com/office/drawing/2014/main" id="{88917647-534D-4BA0-2CA7-D9B0A89089E1}"/>
              </a:ext>
            </a:extLst>
          </p:cNvPr>
          <p:cNvSpPr/>
          <p:nvPr/>
        </p:nvSpPr>
        <p:spPr>
          <a:xfrm>
            <a:off x="4664600" y="1900994"/>
            <a:ext cx="2772000" cy="831114"/>
          </a:xfrm>
          <a:prstGeom prst="flowChartProcess">
            <a:avLst/>
          </a:prstGeom>
          <a:solidFill>
            <a:srgbClr val="134F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de-DE" sz="2000" b="1" dirty="0">
                <a:latin typeface="Open Sans" panose="020B0606030504020204" pitchFamily="34" charset="0"/>
              </a:rPr>
              <a:t>Informieren</a:t>
            </a:r>
          </a:p>
          <a:p>
            <a:pPr algn="ctr"/>
            <a:r>
              <a:rPr lang="de-DE" sz="1400" b="1" dirty="0">
                <a:solidFill>
                  <a:srgbClr val="F4E250"/>
                </a:solidFill>
                <a:latin typeface="Open Sans" panose="020B0606030504020204" pitchFamily="34" charset="0"/>
              </a:rPr>
              <a:t>Merkblatt</a:t>
            </a:r>
          </a:p>
        </p:txBody>
      </p:sp>
      <p:sp>
        <p:nvSpPr>
          <p:cNvPr id="6" name="Flussdiagramm: Prozess 5">
            <a:extLst>
              <a:ext uri="{FF2B5EF4-FFF2-40B4-BE49-F238E27FC236}">
                <a16:creationId xmlns:a16="http://schemas.microsoft.com/office/drawing/2014/main" id="{FA0069F7-97DC-9CB4-0386-8FA4B173414E}"/>
              </a:ext>
            </a:extLst>
          </p:cNvPr>
          <p:cNvSpPr/>
          <p:nvPr/>
        </p:nvSpPr>
        <p:spPr>
          <a:xfrm>
            <a:off x="8392897" y="1900994"/>
            <a:ext cx="2772000" cy="831114"/>
          </a:xfrm>
          <a:prstGeom prst="flowChartProcess">
            <a:avLst/>
          </a:prstGeom>
          <a:solidFill>
            <a:srgbClr val="134F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de-DE" sz="2000" b="1" dirty="0">
                <a:latin typeface="Open Sans" panose="020B0606030504020204" pitchFamily="34" charset="0"/>
              </a:rPr>
              <a:t>Vorbesprechen</a:t>
            </a:r>
          </a:p>
          <a:p>
            <a:pPr algn="ctr"/>
            <a:r>
              <a:rPr lang="de-DE" sz="1400" b="1" dirty="0">
                <a:solidFill>
                  <a:srgbClr val="F4E250"/>
                </a:solidFill>
                <a:latin typeface="Open Sans" panose="020B0606030504020204" pitchFamily="34" charset="0"/>
              </a:rPr>
              <a:t>Koordination Horizont Handwerk</a:t>
            </a:r>
          </a:p>
        </p:txBody>
      </p:sp>
      <p:sp>
        <p:nvSpPr>
          <p:cNvPr id="7" name="Flussdiagramm: Prozess 6">
            <a:extLst>
              <a:ext uri="{FF2B5EF4-FFF2-40B4-BE49-F238E27FC236}">
                <a16:creationId xmlns:a16="http://schemas.microsoft.com/office/drawing/2014/main" id="{1198FD6A-80BE-1B55-B191-BE9B2499E4F2}"/>
              </a:ext>
            </a:extLst>
          </p:cNvPr>
          <p:cNvSpPr/>
          <p:nvPr/>
        </p:nvSpPr>
        <p:spPr>
          <a:xfrm>
            <a:off x="8392895" y="3429000"/>
            <a:ext cx="2772000" cy="831114"/>
          </a:xfrm>
          <a:prstGeom prst="flowChartProcess">
            <a:avLst/>
          </a:prstGeom>
          <a:solidFill>
            <a:srgbClr val="134F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de-DE" sz="2000" b="1" dirty="0">
                <a:latin typeface="Open Sans" panose="020B0606030504020204" pitchFamily="34" charset="0"/>
              </a:rPr>
              <a:t>Team finden</a:t>
            </a:r>
          </a:p>
          <a:p>
            <a:pPr algn="ctr"/>
            <a:r>
              <a:rPr lang="de-DE" sz="1400" b="1" dirty="0">
                <a:solidFill>
                  <a:srgbClr val="F4E250"/>
                </a:solidFill>
                <a:latin typeface="Open Sans" panose="020B0606030504020204" pitchFamily="34" charset="0"/>
              </a:rPr>
              <a:t>Beratung, Referenten, Moderatoren</a:t>
            </a:r>
          </a:p>
        </p:txBody>
      </p:sp>
      <p:sp>
        <p:nvSpPr>
          <p:cNvPr id="8" name="Flussdiagramm: Prozess 7">
            <a:extLst>
              <a:ext uri="{FF2B5EF4-FFF2-40B4-BE49-F238E27FC236}">
                <a16:creationId xmlns:a16="http://schemas.microsoft.com/office/drawing/2014/main" id="{4F00CC37-A44F-BC6C-B486-585D5FD37468}"/>
              </a:ext>
            </a:extLst>
          </p:cNvPr>
          <p:cNvSpPr/>
          <p:nvPr/>
        </p:nvSpPr>
        <p:spPr>
          <a:xfrm>
            <a:off x="4651153" y="3429000"/>
            <a:ext cx="2772000" cy="831114"/>
          </a:xfrm>
          <a:prstGeom prst="flowChartProcess">
            <a:avLst/>
          </a:prstGeom>
          <a:solidFill>
            <a:srgbClr val="134F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de-DE" sz="2000" b="1" dirty="0">
                <a:latin typeface="Open Sans" panose="020B0606030504020204" pitchFamily="34" charset="0"/>
              </a:rPr>
              <a:t>Interessenten finden</a:t>
            </a:r>
          </a:p>
        </p:txBody>
      </p:sp>
      <p:sp>
        <p:nvSpPr>
          <p:cNvPr id="9" name="Flussdiagramm: Prozess 8">
            <a:extLst>
              <a:ext uri="{FF2B5EF4-FFF2-40B4-BE49-F238E27FC236}">
                <a16:creationId xmlns:a16="http://schemas.microsoft.com/office/drawing/2014/main" id="{C917AE5B-D43A-AA84-C1EF-460F8B76FA50}"/>
              </a:ext>
            </a:extLst>
          </p:cNvPr>
          <p:cNvSpPr/>
          <p:nvPr/>
        </p:nvSpPr>
        <p:spPr>
          <a:xfrm>
            <a:off x="964501" y="3429000"/>
            <a:ext cx="2772000" cy="831114"/>
          </a:xfrm>
          <a:prstGeom prst="flowChartProcess">
            <a:avLst/>
          </a:prstGeom>
          <a:solidFill>
            <a:srgbClr val="134F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de-DE" b="1" dirty="0">
                <a:latin typeface="Open Sans" panose="020B0606030504020204" pitchFamily="34" charset="0"/>
              </a:rPr>
              <a:t>Antrag schreiben und </a:t>
            </a:r>
            <a:br>
              <a:rPr lang="de-DE" b="1" dirty="0">
                <a:latin typeface="Open Sans" panose="020B0606030504020204" pitchFamily="34" charset="0"/>
              </a:rPr>
            </a:br>
            <a:r>
              <a:rPr lang="de-DE" b="1" dirty="0">
                <a:latin typeface="Open Sans" panose="020B0606030504020204" pitchFamily="34" charset="0"/>
              </a:rPr>
              <a:t>bei WM einreichen </a:t>
            </a:r>
            <a:br>
              <a:rPr lang="de-DE" b="1" dirty="0">
                <a:latin typeface="Open Sans" panose="020B0606030504020204" pitchFamily="34" charset="0"/>
              </a:rPr>
            </a:br>
            <a:r>
              <a:rPr lang="de-DE" sz="1400" b="1" dirty="0">
                <a:solidFill>
                  <a:srgbClr val="F4E250"/>
                </a:solidFill>
                <a:latin typeface="Open Sans" panose="020B0606030504020204" pitchFamily="34" charset="0"/>
              </a:rPr>
              <a:t>Formular</a:t>
            </a:r>
            <a:endParaRPr lang="de-DE" sz="1400" b="1" dirty="0">
              <a:latin typeface="Open Sans" panose="020B0606030504020204" pitchFamily="34" charset="0"/>
            </a:endParaRPr>
          </a:p>
        </p:txBody>
      </p:sp>
      <p:sp>
        <p:nvSpPr>
          <p:cNvPr id="10" name="Flussdiagramm: Prozess 9">
            <a:extLst>
              <a:ext uri="{FF2B5EF4-FFF2-40B4-BE49-F238E27FC236}">
                <a16:creationId xmlns:a16="http://schemas.microsoft.com/office/drawing/2014/main" id="{6315B365-89E4-5374-73D5-C360B90347EF}"/>
              </a:ext>
            </a:extLst>
          </p:cNvPr>
          <p:cNvSpPr/>
          <p:nvPr/>
        </p:nvSpPr>
        <p:spPr>
          <a:xfrm>
            <a:off x="964504" y="4892277"/>
            <a:ext cx="2772000" cy="831113"/>
          </a:xfrm>
          <a:prstGeom prst="flowChartProcess">
            <a:avLst/>
          </a:prstGeom>
          <a:solidFill>
            <a:srgbClr val="134F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de-DE" sz="2000" b="1" dirty="0">
                <a:latin typeface="Open Sans" panose="020B0606030504020204" pitchFamily="34" charset="0"/>
              </a:rPr>
              <a:t>Bewilligung durch WM</a:t>
            </a:r>
            <a:br>
              <a:rPr lang="de-DE" sz="2000" b="1" dirty="0">
                <a:latin typeface="Open Sans" panose="020B0606030504020204" pitchFamily="34" charset="0"/>
              </a:rPr>
            </a:br>
            <a:r>
              <a:rPr lang="de-DE" sz="1400" b="1" dirty="0">
                <a:solidFill>
                  <a:srgbClr val="F4E250"/>
                </a:solidFill>
                <a:latin typeface="Open Sans" panose="020B0606030504020204" pitchFamily="34" charset="0"/>
              </a:rPr>
              <a:t>6 Wochen</a:t>
            </a:r>
          </a:p>
        </p:txBody>
      </p:sp>
      <p:sp>
        <p:nvSpPr>
          <p:cNvPr id="12" name="Flussdiagramm: Prozess 11">
            <a:extLst>
              <a:ext uri="{FF2B5EF4-FFF2-40B4-BE49-F238E27FC236}">
                <a16:creationId xmlns:a16="http://schemas.microsoft.com/office/drawing/2014/main" id="{1D05CCCA-17E8-A927-48AD-2B3DF8709C18}"/>
              </a:ext>
            </a:extLst>
          </p:cNvPr>
          <p:cNvSpPr/>
          <p:nvPr/>
        </p:nvSpPr>
        <p:spPr>
          <a:xfrm>
            <a:off x="4664601" y="4892277"/>
            <a:ext cx="2772000" cy="831113"/>
          </a:xfrm>
          <a:prstGeom prst="flowChartProcess">
            <a:avLst/>
          </a:prstGeom>
          <a:solidFill>
            <a:srgbClr val="134F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de-DE" sz="2000" b="1" dirty="0">
                <a:latin typeface="Open Sans" panose="020B0606030504020204" pitchFamily="34" charset="0"/>
              </a:rPr>
              <a:t>Start der Umsetzung</a:t>
            </a:r>
          </a:p>
        </p:txBody>
      </p:sp>
      <p:pic>
        <p:nvPicPr>
          <p:cNvPr id="31" name="Grafik 30">
            <a:extLst>
              <a:ext uri="{FF2B5EF4-FFF2-40B4-BE49-F238E27FC236}">
                <a16:creationId xmlns:a16="http://schemas.microsoft.com/office/drawing/2014/main" id="{3BA4B0A5-CF5C-92C8-6E0F-B11EC7FD98E9}"/>
              </a:ext>
            </a:extLst>
          </p:cNvPr>
          <p:cNvPicPr>
            <a:picLocks noChangeAspect="1"/>
          </p:cNvPicPr>
          <p:nvPr/>
        </p:nvPicPr>
        <p:blipFill>
          <a:blip r:embed="rId2"/>
          <a:stretch>
            <a:fillRect/>
          </a:stretch>
        </p:blipFill>
        <p:spPr>
          <a:xfrm>
            <a:off x="4017878" y="2057890"/>
            <a:ext cx="392163" cy="517322"/>
          </a:xfrm>
          <a:prstGeom prst="rect">
            <a:avLst/>
          </a:prstGeom>
        </p:spPr>
      </p:pic>
      <p:pic>
        <p:nvPicPr>
          <p:cNvPr id="32" name="Grafik 31">
            <a:extLst>
              <a:ext uri="{FF2B5EF4-FFF2-40B4-BE49-F238E27FC236}">
                <a16:creationId xmlns:a16="http://schemas.microsoft.com/office/drawing/2014/main" id="{6BF96F80-B9D2-B50A-F6D1-320E8FEE49C7}"/>
              </a:ext>
            </a:extLst>
          </p:cNvPr>
          <p:cNvPicPr>
            <a:picLocks noChangeAspect="1"/>
          </p:cNvPicPr>
          <p:nvPr/>
        </p:nvPicPr>
        <p:blipFill>
          <a:blip r:embed="rId2"/>
          <a:stretch>
            <a:fillRect/>
          </a:stretch>
        </p:blipFill>
        <p:spPr>
          <a:xfrm>
            <a:off x="7729952" y="2057890"/>
            <a:ext cx="392163" cy="517322"/>
          </a:xfrm>
          <a:prstGeom prst="rect">
            <a:avLst/>
          </a:prstGeom>
        </p:spPr>
      </p:pic>
      <p:pic>
        <p:nvPicPr>
          <p:cNvPr id="33" name="Grafik 32">
            <a:extLst>
              <a:ext uri="{FF2B5EF4-FFF2-40B4-BE49-F238E27FC236}">
                <a16:creationId xmlns:a16="http://schemas.microsoft.com/office/drawing/2014/main" id="{6E9E5E26-1601-50F7-68C0-407CF95E8FFB}"/>
              </a:ext>
            </a:extLst>
          </p:cNvPr>
          <p:cNvPicPr>
            <a:picLocks noChangeAspect="1"/>
          </p:cNvPicPr>
          <p:nvPr/>
        </p:nvPicPr>
        <p:blipFill>
          <a:blip r:embed="rId3"/>
          <a:stretch>
            <a:fillRect/>
          </a:stretch>
        </p:blipFill>
        <p:spPr>
          <a:xfrm>
            <a:off x="7722412" y="3590068"/>
            <a:ext cx="392163" cy="508978"/>
          </a:xfrm>
          <a:prstGeom prst="rect">
            <a:avLst/>
          </a:prstGeom>
        </p:spPr>
      </p:pic>
      <p:pic>
        <p:nvPicPr>
          <p:cNvPr id="34" name="Grafik 33">
            <a:extLst>
              <a:ext uri="{FF2B5EF4-FFF2-40B4-BE49-F238E27FC236}">
                <a16:creationId xmlns:a16="http://schemas.microsoft.com/office/drawing/2014/main" id="{9B4E98BE-86F5-8C18-5BE3-51AA78B91D63}"/>
              </a:ext>
            </a:extLst>
          </p:cNvPr>
          <p:cNvPicPr>
            <a:picLocks noChangeAspect="1"/>
          </p:cNvPicPr>
          <p:nvPr/>
        </p:nvPicPr>
        <p:blipFill>
          <a:blip r:embed="rId3"/>
          <a:stretch>
            <a:fillRect/>
          </a:stretch>
        </p:blipFill>
        <p:spPr>
          <a:xfrm>
            <a:off x="4011514" y="3590068"/>
            <a:ext cx="392163" cy="508978"/>
          </a:xfrm>
          <a:prstGeom prst="rect">
            <a:avLst/>
          </a:prstGeom>
        </p:spPr>
      </p:pic>
      <p:pic>
        <p:nvPicPr>
          <p:cNvPr id="35" name="Grafik 34">
            <a:extLst>
              <a:ext uri="{FF2B5EF4-FFF2-40B4-BE49-F238E27FC236}">
                <a16:creationId xmlns:a16="http://schemas.microsoft.com/office/drawing/2014/main" id="{3021264A-15FC-CF98-5884-C3FF932963D1}"/>
              </a:ext>
            </a:extLst>
          </p:cNvPr>
          <p:cNvPicPr>
            <a:picLocks noChangeAspect="1"/>
          </p:cNvPicPr>
          <p:nvPr/>
        </p:nvPicPr>
        <p:blipFill>
          <a:blip r:embed="rId4"/>
          <a:stretch>
            <a:fillRect/>
          </a:stretch>
        </p:blipFill>
        <p:spPr>
          <a:xfrm>
            <a:off x="9531519" y="2880300"/>
            <a:ext cx="517322" cy="400507"/>
          </a:xfrm>
          <a:prstGeom prst="rect">
            <a:avLst/>
          </a:prstGeom>
        </p:spPr>
      </p:pic>
      <p:pic>
        <p:nvPicPr>
          <p:cNvPr id="36" name="Grafik 35">
            <a:extLst>
              <a:ext uri="{FF2B5EF4-FFF2-40B4-BE49-F238E27FC236}">
                <a16:creationId xmlns:a16="http://schemas.microsoft.com/office/drawing/2014/main" id="{92ECC7E6-33E5-A134-8E7B-349E1D481070}"/>
              </a:ext>
            </a:extLst>
          </p:cNvPr>
          <p:cNvPicPr>
            <a:picLocks noChangeAspect="1"/>
          </p:cNvPicPr>
          <p:nvPr/>
        </p:nvPicPr>
        <p:blipFill>
          <a:blip r:embed="rId4"/>
          <a:stretch>
            <a:fillRect/>
          </a:stretch>
        </p:blipFill>
        <p:spPr>
          <a:xfrm>
            <a:off x="2103125" y="4375942"/>
            <a:ext cx="517322" cy="400507"/>
          </a:xfrm>
          <a:prstGeom prst="rect">
            <a:avLst/>
          </a:prstGeom>
        </p:spPr>
      </p:pic>
      <p:pic>
        <p:nvPicPr>
          <p:cNvPr id="37" name="Grafik 36">
            <a:extLst>
              <a:ext uri="{FF2B5EF4-FFF2-40B4-BE49-F238E27FC236}">
                <a16:creationId xmlns:a16="http://schemas.microsoft.com/office/drawing/2014/main" id="{02699556-18C7-D96C-B120-A52EB4B4AFE5}"/>
              </a:ext>
            </a:extLst>
          </p:cNvPr>
          <p:cNvPicPr>
            <a:picLocks noChangeAspect="1"/>
          </p:cNvPicPr>
          <p:nvPr/>
        </p:nvPicPr>
        <p:blipFill>
          <a:blip r:embed="rId2"/>
          <a:stretch>
            <a:fillRect/>
          </a:stretch>
        </p:blipFill>
        <p:spPr>
          <a:xfrm>
            <a:off x="4015756" y="5049172"/>
            <a:ext cx="392163" cy="517322"/>
          </a:xfrm>
          <a:prstGeom prst="rect">
            <a:avLst/>
          </a:prstGeom>
        </p:spPr>
      </p:pic>
    </p:spTree>
    <p:extLst>
      <p:ext uri="{BB962C8B-B14F-4D97-AF65-F5344CB8AC3E}">
        <p14:creationId xmlns:p14="http://schemas.microsoft.com/office/powerpoint/2010/main" val="30841002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nhaltsplatzhalter 2">
            <a:extLst>
              <a:ext uri="{FF2B5EF4-FFF2-40B4-BE49-F238E27FC236}">
                <a16:creationId xmlns:a16="http://schemas.microsoft.com/office/drawing/2014/main" id="{89517F78-3B29-104C-9BDB-4CED10C7DCC5}"/>
              </a:ext>
            </a:extLst>
          </p:cNvPr>
          <p:cNvSpPr>
            <a:spLocks noGrp="1"/>
          </p:cNvSpPr>
          <p:nvPr/>
        </p:nvSpPr>
        <p:spPr>
          <a:xfrm>
            <a:off x="1317204" y="1611616"/>
            <a:ext cx="9557591" cy="363476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j-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j-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j-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de-DE" sz="2400" b="1" dirty="0">
              <a:latin typeface="Open Sans" panose="020B0606030504020204" pitchFamily="34" charset="0"/>
            </a:endParaRPr>
          </a:p>
        </p:txBody>
      </p:sp>
      <p:sp>
        <p:nvSpPr>
          <p:cNvPr id="17" name="Inhaltsplatzhalter 2">
            <a:extLst>
              <a:ext uri="{FF2B5EF4-FFF2-40B4-BE49-F238E27FC236}">
                <a16:creationId xmlns:a16="http://schemas.microsoft.com/office/drawing/2014/main" id="{95BA2C0A-E3B8-D020-7311-7232CBEE1BBA}"/>
              </a:ext>
            </a:extLst>
          </p:cNvPr>
          <p:cNvSpPr txBox="1">
            <a:spLocks/>
          </p:cNvSpPr>
          <p:nvPr/>
        </p:nvSpPr>
        <p:spPr>
          <a:xfrm>
            <a:off x="970069" y="1663721"/>
            <a:ext cx="9013380" cy="3016844"/>
          </a:xfrm>
          <a:prstGeom prst="rect">
            <a:avLst/>
          </a:prstGeom>
        </p:spPr>
        <p:txBody>
          <a:bodyPr vert="horz" lIns="91440" tIns="45720" rIns="91440" bIns="45720" numCol="2"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500" b="0" i="0" kern="1200">
                <a:solidFill>
                  <a:srgbClr val="134F87"/>
                </a:solidFill>
                <a:latin typeface="TheSansB W5 Plain" panose="020B0502050302020203"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200" b="0" i="0" kern="1200">
                <a:solidFill>
                  <a:srgbClr val="134F87"/>
                </a:solidFill>
                <a:latin typeface="TheSansB W5 Plain" panose="020B0502050302020203" pitchFamily="34"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rgbClr val="134F87"/>
                </a:solidFill>
                <a:latin typeface="TheSansB W5 Plain" panose="020B0502050302020203" pitchFamily="34"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700" b="0" i="0" kern="1200">
                <a:solidFill>
                  <a:srgbClr val="134F87"/>
                </a:solidFill>
                <a:latin typeface="TheSansB W5 Plain" panose="020B0502050302020203" pitchFamily="34"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700" b="0" i="0" kern="1200">
                <a:solidFill>
                  <a:srgbClr val="134F87"/>
                </a:solidFill>
                <a:latin typeface="TheSansB W5 Plain" panose="020B0502050302020203"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720"/>
              </a:lnSpc>
              <a:buFont typeface="Arial" panose="020B0604020202020204" pitchFamily="34" charset="0"/>
              <a:buNone/>
            </a:pPr>
            <a:r>
              <a:rPr lang="de-DE" sz="1600" b="1" dirty="0">
                <a:highlight>
                  <a:srgbClr val="F4E250"/>
                </a:highlight>
                <a:latin typeface="Open Sans" panose="020B0606030504020204" pitchFamily="34" charset="0"/>
              </a:rPr>
              <a:t>Themengebiete: </a:t>
            </a:r>
          </a:p>
          <a:p>
            <a:pPr>
              <a:lnSpc>
                <a:spcPts val="1720"/>
              </a:lnSpc>
            </a:pPr>
            <a:r>
              <a:rPr lang="de-DE" sz="1600" b="1" dirty="0">
                <a:latin typeface="Open Sans" panose="020B0606030504020204" pitchFamily="34" charset="0"/>
              </a:rPr>
              <a:t>Digitalisierung</a:t>
            </a:r>
          </a:p>
          <a:p>
            <a:pPr>
              <a:lnSpc>
                <a:spcPts val="1720"/>
              </a:lnSpc>
            </a:pPr>
            <a:r>
              <a:rPr lang="de-DE" sz="1600" b="1" dirty="0">
                <a:latin typeface="Open Sans" panose="020B0606030504020204" pitchFamily="34" charset="0"/>
              </a:rPr>
              <a:t>Transformation </a:t>
            </a:r>
          </a:p>
          <a:p>
            <a:pPr>
              <a:lnSpc>
                <a:spcPts val="1720"/>
              </a:lnSpc>
            </a:pPr>
            <a:r>
              <a:rPr lang="de-DE" sz="1600" b="1" dirty="0">
                <a:latin typeface="Open Sans" panose="020B0606030504020204" pitchFamily="34" charset="0"/>
              </a:rPr>
              <a:t>Nachhaltigkeit</a:t>
            </a:r>
          </a:p>
          <a:p>
            <a:pPr>
              <a:lnSpc>
                <a:spcPts val="1720"/>
              </a:lnSpc>
              <a:buFontTx/>
              <a:buChar char="-"/>
            </a:pPr>
            <a:endParaRPr lang="de-DE" sz="1600" b="1" dirty="0">
              <a:latin typeface="Open Sans" panose="020B0606030504020204" pitchFamily="34" charset="0"/>
            </a:endParaRPr>
          </a:p>
          <a:p>
            <a:pPr marL="0" indent="0">
              <a:lnSpc>
                <a:spcPts val="1720"/>
              </a:lnSpc>
              <a:buFont typeface="Arial" panose="020B0604020202020204" pitchFamily="34" charset="0"/>
              <a:buNone/>
            </a:pPr>
            <a:r>
              <a:rPr lang="de-DE" sz="1600" b="1" dirty="0">
                <a:highlight>
                  <a:srgbClr val="F4E250"/>
                </a:highlight>
                <a:latin typeface="Open Sans" panose="020B0606030504020204" pitchFamily="34" charset="0"/>
              </a:rPr>
              <a:t>Förderung: </a:t>
            </a:r>
          </a:p>
          <a:p>
            <a:pPr>
              <a:lnSpc>
                <a:spcPts val="1720"/>
              </a:lnSpc>
            </a:pPr>
            <a:r>
              <a:rPr lang="de-DE" sz="1600" b="1" dirty="0">
                <a:latin typeface="Open Sans" panose="020B0606030504020204" pitchFamily="34" charset="0"/>
              </a:rPr>
              <a:t>Bis zu 80% der förderfähigen Kosten </a:t>
            </a:r>
          </a:p>
          <a:p>
            <a:pPr>
              <a:lnSpc>
                <a:spcPts val="1720"/>
              </a:lnSpc>
            </a:pPr>
            <a:r>
              <a:rPr lang="de-DE" sz="1600" b="1" dirty="0">
                <a:latin typeface="Open Sans" panose="020B0606030504020204" pitchFamily="34" charset="0"/>
              </a:rPr>
              <a:t>Maximal 45.000 €</a:t>
            </a:r>
          </a:p>
          <a:p>
            <a:pPr marL="0" indent="0">
              <a:lnSpc>
                <a:spcPts val="1720"/>
              </a:lnSpc>
              <a:buFont typeface="Arial" panose="020B0604020202020204" pitchFamily="34" charset="0"/>
              <a:buNone/>
            </a:pPr>
            <a:r>
              <a:rPr lang="de-DE" sz="1600" b="1" dirty="0">
                <a:highlight>
                  <a:srgbClr val="F4E250"/>
                </a:highlight>
                <a:latin typeface="Open Sans" panose="020B0606030504020204" pitchFamily="34" charset="0"/>
              </a:rPr>
              <a:t>Teilnehmer: </a:t>
            </a:r>
          </a:p>
          <a:p>
            <a:pPr>
              <a:lnSpc>
                <a:spcPts val="1720"/>
              </a:lnSpc>
            </a:pPr>
            <a:r>
              <a:rPr lang="de-DE" sz="1600" b="1" dirty="0">
                <a:latin typeface="Open Sans" panose="020B0606030504020204" pitchFamily="34" charset="0"/>
              </a:rPr>
              <a:t>Bis zu 6 Unternehmen, je nach Thema </a:t>
            </a:r>
            <a:br>
              <a:rPr lang="de-DE" sz="1600" b="1" dirty="0">
                <a:latin typeface="Open Sans" panose="020B0606030504020204" pitchFamily="34" charset="0"/>
              </a:rPr>
            </a:br>
            <a:r>
              <a:rPr lang="de-DE" sz="1600" b="1" dirty="0">
                <a:latin typeface="Open Sans" panose="020B0606030504020204" pitchFamily="34" charset="0"/>
              </a:rPr>
              <a:t>gerne aus unterschiedlichen Gewerken</a:t>
            </a:r>
          </a:p>
          <a:p>
            <a:pPr marL="0" indent="0">
              <a:lnSpc>
                <a:spcPts val="1720"/>
              </a:lnSpc>
              <a:buFont typeface="Arial" panose="020B0604020202020204" pitchFamily="34" charset="0"/>
              <a:buNone/>
            </a:pPr>
            <a:endParaRPr lang="de-DE" sz="1600" b="1" dirty="0">
              <a:latin typeface="Open Sans" panose="020B0606030504020204" pitchFamily="34" charset="0"/>
            </a:endParaRPr>
          </a:p>
          <a:p>
            <a:pPr marL="0" indent="0">
              <a:lnSpc>
                <a:spcPts val="1720"/>
              </a:lnSpc>
              <a:buFont typeface="Arial" panose="020B0604020202020204" pitchFamily="34" charset="0"/>
              <a:buNone/>
            </a:pPr>
            <a:r>
              <a:rPr lang="de-DE" sz="1600" b="1" dirty="0">
                <a:highlight>
                  <a:srgbClr val="F4E250"/>
                </a:highlight>
                <a:latin typeface="Open Sans" panose="020B0606030504020204" pitchFamily="34" charset="0"/>
              </a:rPr>
              <a:t>Laufzeit: </a:t>
            </a:r>
          </a:p>
          <a:p>
            <a:pPr>
              <a:lnSpc>
                <a:spcPts val="1720"/>
              </a:lnSpc>
            </a:pPr>
            <a:r>
              <a:rPr lang="de-DE" sz="1600" b="1" dirty="0">
                <a:latin typeface="Open Sans" panose="020B0606030504020204" pitchFamily="34" charset="0"/>
              </a:rPr>
              <a:t>In der Regel bis zu 10 Monate</a:t>
            </a:r>
          </a:p>
        </p:txBody>
      </p:sp>
      <p:sp>
        <p:nvSpPr>
          <p:cNvPr id="18" name="Textfeld 17">
            <a:extLst>
              <a:ext uri="{FF2B5EF4-FFF2-40B4-BE49-F238E27FC236}">
                <a16:creationId xmlns:a16="http://schemas.microsoft.com/office/drawing/2014/main" id="{CC3280A1-6CC7-1F83-D20C-EECC3385DC3E}"/>
              </a:ext>
            </a:extLst>
          </p:cNvPr>
          <p:cNvSpPr txBox="1"/>
          <p:nvPr/>
        </p:nvSpPr>
        <p:spPr>
          <a:xfrm>
            <a:off x="951058" y="4960554"/>
            <a:ext cx="8346889" cy="1444947"/>
          </a:xfrm>
          <a:prstGeom prst="rect">
            <a:avLst/>
          </a:prstGeom>
          <a:noFill/>
        </p:spPr>
        <p:txBody>
          <a:bodyPr wrap="square">
            <a:spAutoFit/>
          </a:bodyPr>
          <a:lstStyle/>
          <a:p>
            <a:pPr marL="0" marR="0" lvl="0" indent="0" algn="l" defTabSz="914400" rtl="0" eaLnBrk="1" fontAlgn="auto" latinLnBrk="0" hangingPunct="1">
              <a:lnSpc>
                <a:spcPts val="1720"/>
              </a:lnSpc>
              <a:spcBef>
                <a:spcPts val="1000"/>
              </a:spcBef>
              <a:spcAft>
                <a:spcPts val="0"/>
              </a:spcAft>
              <a:buClrTx/>
              <a:buSzTx/>
              <a:buFont typeface="Arial" panose="020B0604020202020204" pitchFamily="34" charset="0"/>
              <a:buNone/>
              <a:tabLst/>
              <a:defRPr/>
            </a:pPr>
            <a:r>
              <a:rPr kumimoji="0" lang="de-DE" sz="1600" b="1" u="none" strike="noStrike" kern="1200" cap="none" spc="0" normalizeH="0" baseline="0" noProof="0" dirty="0">
                <a:ln>
                  <a:noFill/>
                </a:ln>
                <a:solidFill>
                  <a:srgbClr val="134F87"/>
                </a:solidFill>
                <a:effectLst/>
                <a:highlight>
                  <a:srgbClr val="F4E250"/>
                </a:highlight>
                <a:uLnTx/>
                <a:uFillTx/>
                <a:latin typeface="Open Sans" panose="020B0606030504020204" pitchFamily="34" charset="0"/>
                <a:ea typeface="+mn-ea"/>
                <a:cs typeface="+mn-cs"/>
              </a:rPr>
              <a:t>Ziele: </a:t>
            </a:r>
          </a:p>
          <a:p>
            <a:pPr marL="285750" marR="0" lvl="0" indent="-285750" algn="l" defTabSz="914400" rtl="0" eaLnBrk="1" fontAlgn="auto" latinLnBrk="0" hangingPunct="1">
              <a:lnSpc>
                <a:spcPts val="1720"/>
              </a:lnSpc>
              <a:spcBef>
                <a:spcPts val="1000"/>
              </a:spcBef>
              <a:spcAft>
                <a:spcPts val="0"/>
              </a:spcAft>
              <a:buClrTx/>
              <a:buSzTx/>
              <a:buFont typeface="Arial" panose="020B0604020202020204" pitchFamily="34" charset="0"/>
              <a:buChar char="•"/>
              <a:tabLst/>
              <a:defRPr/>
            </a:pPr>
            <a:r>
              <a:rPr kumimoji="0" lang="de-DE" sz="1600" b="1" u="none" strike="noStrike" kern="1200" cap="none" spc="0" normalizeH="0" baseline="0" noProof="0" dirty="0">
                <a:ln>
                  <a:noFill/>
                </a:ln>
                <a:solidFill>
                  <a:srgbClr val="134F87"/>
                </a:solidFill>
                <a:effectLst/>
                <a:uLnTx/>
                <a:uFillTx/>
                <a:latin typeface="Open Sans" panose="020B0606030504020204" pitchFamily="34" charset="0"/>
                <a:ea typeface="+mn-ea"/>
                <a:cs typeface="+mn-cs"/>
              </a:rPr>
              <a:t>Unterstützung für Betriebe durch Kombination aus Erfahrungsaustausch und begleitender Beratung bei der Ausarbeitung und Umsetzung einer konkreten Strategie</a:t>
            </a:r>
          </a:p>
          <a:p>
            <a:pPr marL="285750" marR="0" lvl="0" indent="-285750" algn="l" defTabSz="914400" rtl="0" eaLnBrk="1" fontAlgn="auto" latinLnBrk="0" hangingPunct="1">
              <a:lnSpc>
                <a:spcPts val="1720"/>
              </a:lnSpc>
              <a:spcBef>
                <a:spcPts val="1000"/>
              </a:spcBef>
              <a:spcAft>
                <a:spcPts val="0"/>
              </a:spcAft>
              <a:buClrTx/>
              <a:buSzTx/>
              <a:buFont typeface="Arial" panose="020B0604020202020204" pitchFamily="34" charset="0"/>
              <a:buChar char="•"/>
              <a:tabLst/>
              <a:defRPr/>
            </a:pPr>
            <a:r>
              <a:rPr lang="de-DE" sz="1600" b="1" dirty="0">
                <a:solidFill>
                  <a:srgbClr val="134F87"/>
                </a:solidFill>
                <a:latin typeface="Open Sans" panose="020B0606030504020204" pitchFamily="34" charset="0"/>
              </a:rPr>
              <a:t>Ableitung und Veröffentlichung von Transfermaterialien</a:t>
            </a:r>
            <a:endParaRPr kumimoji="0" lang="de-DE" sz="1600" b="1" u="none" strike="noStrike" kern="1200" cap="none" spc="0" normalizeH="0" baseline="0" noProof="0" dirty="0">
              <a:ln>
                <a:noFill/>
              </a:ln>
              <a:solidFill>
                <a:srgbClr val="134F87"/>
              </a:solidFill>
              <a:effectLst/>
              <a:uLnTx/>
              <a:uFillTx/>
              <a:latin typeface="Open Sans" panose="020B0606030504020204" pitchFamily="34" charset="0"/>
              <a:ea typeface="+mn-ea"/>
              <a:cs typeface="+mn-cs"/>
            </a:endParaRPr>
          </a:p>
        </p:txBody>
      </p:sp>
      <p:sp>
        <p:nvSpPr>
          <p:cNvPr id="22" name="Titel 21">
            <a:extLst>
              <a:ext uri="{FF2B5EF4-FFF2-40B4-BE49-F238E27FC236}">
                <a16:creationId xmlns:a16="http://schemas.microsoft.com/office/drawing/2014/main" id="{1B6D4274-D4C3-F2E3-6D51-0418E983871E}"/>
              </a:ext>
            </a:extLst>
          </p:cNvPr>
          <p:cNvSpPr>
            <a:spLocks noGrp="1"/>
          </p:cNvSpPr>
          <p:nvPr>
            <p:ph type="title"/>
          </p:nvPr>
        </p:nvSpPr>
        <p:spPr/>
        <p:txBody>
          <a:bodyPr>
            <a:normAutofit fontScale="90000"/>
          </a:bodyPr>
          <a:lstStyle/>
          <a:p>
            <a:r>
              <a:rPr lang="de-DE" dirty="0"/>
              <a:t>Werkstätten</a:t>
            </a:r>
          </a:p>
        </p:txBody>
      </p:sp>
      <p:sp>
        <p:nvSpPr>
          <p:cNvPr id="23" name="Inhaltsplatzhalter 22">
            <a:extLst>
              <a:ext uri="{FF2B5EF4-FFF2-40B4-BE49-F238E27FC236}">
                <a16:creationId xmlns:a16="http://schemas.microsoft.com/office/drawing/2014/main" id="{086B562D-3E6D-3CF7-1BC6-0E52733EFE0D}"/>
              </a:ext>
            </a:extLst>
          </p:cNvPr>
          <p:cNvSpPr>
            <a:spLocks noGrp="1"/>
          </p:cNvSpPr>
          <p:nvPr>
            <p:ph idx="13"/>
          </p:nvPr>
        </p:nvSpPr>
        <p:spPr>
          <a:xfrm>
            <a:off x="964504" y="1236884"/>
            <a:ext cx="9295300" cy="517396"/>
          </a:xfrm>
        </p:spPr>
        <p:txBody>
          <a:bodyPr>
            <a:normAutofit/>
          </a:bodyPr>
          <a:lstStyle/>
          <a:p>
            <a:pPr marL="6350"/>
            <a:r>
              <a:rPr lang="de-DE" sz="1800" b="1" dirty="0">
                <a:solidFill>
                  <a:srgbClr val="008AD1"/>
                </a:solidFill>
                <a:latin typeface="Open Sans" panose="020B0606030504020204" pitchFamily="34" charset="0"/>
              </a:rPr>
              <a:t>Die Rahmenbedingungen</a:t>
            </a:r>
          </a:p>
        </p:txBody>
      </p:sp>
      <p:pic>
        <p:nvPicPr>
          <p:cNvPr id="25" name="Grafik 24">
            <a:extLst>
              <a:ext uri="{FF2B5EF4-FFF2-40B4-BE49-F238E27FC236}">
                <a16:creationId xmlns:a16="http://schemas.microsoft.com/office/drawing/2014/main" id="{429AF40F-15BD-1EB0-C578-EF07B7B1D865}"/>
              </a:ext>
            </a:extLst>
          </p:cNvPr>
          <p:cNvPicPr>
            <a:picLocks noChangeAspect="1"/>
          </p:cNvPicPr>
          <p:nvPr/>
        </p:nvPicPr>
        <p:blipFill>
          <a:blip r:embed="rId2"/>
          <a:stretch>
            <a:fillRect/>
          </a:stretch>
        </p:blipFill>
        <p:spPr>
          <a:xfrm>
            <a:off x="9946968" y="3867173"/>
            <a:ext cx="668263" cy="657484"/>
          </a:xfrm>
          <a:prstGeom prst="rect">
            <a:avLst/>
          </a:prstGeom>
        </p:spPr>
      </p:pic>
      <p:pic>
        <p:nvPicPr>
          <p:cNvPr id="26" name="Grafik 25">
            <a:extLst>
              <a:ext uri="{FF2B5EF4-FFF2-40B4-BE49-F238E27FC236}">
                <a16:creationId xmlns:a16="http://schemas.microsoft.com/office/drawing/2014/main" id="{DFA92CA3-543B-2E4A-2A62-6BD729D5CCC5}"/>
              </a:ext>
            </a:extLst>
          </p:cNvPr>
          <p:cNvPicPr>
            <a:picLocks noChangeAspect="1"/>
          </p:cNvPicPr>
          <p:nvPr/>
        </p:nvPicPr>
        <p:blipFill>
          <a:blip r:embed="rId3"/>
          <a:stretch>
            <a:fillRect/>
          </a:stretch>
        </p:blipFill>
        <p:spPr>
          <a:xfrm>
            <a:off x="10690938" y="3172143"/>
            <a:ext cx="885893" cy="620125"/>
          </a:xfrm>
          <a:prstGeom prst="rect">
            <a:avLst/>
          </a:prstGeom>
        </p:spPr>
      </p:pic>
      <p:pic>
        <p:nvPicPr>
          <p:cNvPr id="27" name="Grafik 26">
            <a:extLst>
              <a:ext uri="{FF2B5EF4-FFF2-40B4-BE49-F238E27FC236}">
                <a16:creationId xmlns:a16="http://schemas.microsoft.com/office/drawing/2014/main" id="{6468B6C0-9DD2-10CA-8771-4EDA04536C82}"/>
              </a:ext>
            </a:extLst>
          </p:cNvPr>
          <p:cNvPicPr>
            <a:picLocks noChangeAspect="1"/>
          </p:cNvPicPr>
          <p:nvPr/>
        </p:nvPicPr>
        <p:blipFill>
          <a:blip r:embed="rId4"/>
          <a:stretch>
            <a:fillRect/>
          </a:stretch>
        </p:blipFill>
        <p:spPr>
          <a:xfrm rot="20791117">
            <a:off x="10821388" y="4349554"/>
            <a:ext cx="645437" cy="784649"/>
          </a:xfrm>
          <a:prstGeom prst="rect">
            <a:avLst/>
          </a:prstGeom>
        </p:spPr>
      </p:pic>
      <p:pic>
        <p:nvPicPr>
          <p:cNvPr id="29" name="Grafik 28">
            <a:extLst>
              <a:ext uri="{FF2B5EF4-FFF2-40B4-BE49-F238E27FC236}">
                <a16:creationId xmlns:a16="http://schemas.microsoft.com/office/drawing/2014/main" id="{849FD1DF-48C9-B802-3F59-F383E81A9FA7}"/>
              </a:ext>
            </a:extLst>
          </p:cNvPr>
          <p:cNvPicPr>
            <a:picLocks noChangeAspect="1"/>
          </p:cNvPicPr>
          <p:nvPr/>
        </p:nvPicPr>
        <p:blipFill>
          <a:blip r:embed="rId5"/>
          <a:stretch>
            <a:fillRect/>
          </a:stretch>
        </p:blipFill>
        <p:spPr>
          <a:xfrm>
            <a:off x="9914087" y="4808282"/>
            <a:ext cx="734026" cy="771993"/>
          </a:xfrm>
          <a:prstGeom prst="rect">
            <a:avLst/>
          </a:prstGeom>
        </p:spPr>
      </p:pic>
    </p:spTree>
    <p:extLst>
      <p:ext uri="{BB962C8B-B14F-4D97-AF65-F5344CB8AC3E}">
        <p14:creationId xmlns:p14="http://schemas.microsoft.com/office/powerpoint/2010/main" val="22344338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4E5B9C3-7922-67B7-4F69-0110A32FC83F}"/>
              </a:ext>
            </a:extLst>
          </p:cNvPr>
          <p:cNvSpPr>
            <a:spLocks noGrp="1"/>
          </p:cNvSpPr>
          <p:nvPr>
            <p:ph type="title"/>
          </p:nvPr>
        </p:nvSpPr>
        <p:spPr/>
        <p:txBody>
          <a:bodyPr>
            <a:normAutofit fontScale="90000"/>
          </a:bodyPr>
          <a:lstStyle/>
          <a:p>
            <a:r>
              <a:rPr lang="de-DE" dirty="0"/>
              <a:t>Werkstätten </a:t>
            </a:r>
          </a:p>
        </p:txBody>
      </p:sp>
      <p:sp>
        <p:nvSpPr>
          <p:cNvPr id="3" name="Inhaltsplatzhalter 2">
            <a:extLst>
              <a:ext uri="{FF2B5EF4-FFF2-40B4-BE49-F238E27FC236}">
                <a16:creationId xmlns:a16="http://schemas.microsoft.com/office/drawing/2014/main" id="{482D75A2-7457-E2BA-80DB-98766CE6F6D4}"/>
              </a:ext>
            </a:extLst>
          </p:cNvPr>
          <p:cNvSpPr>
            <a:spLocks noGrp="1"/>
          </p:cNvSpPr>
          <p:nvPr>
            <p:ph idx="13"/>
          </p:nvPr>
        </p:nvSpPr>
        <p:spPr>
          <a:xfrm>
            <a:off x="964504" y="1236883"/>
            <a:ext cx="8112040" cy="480781"/>
          </a:xfrm>
        </p:spPr>
        <p:txBody>
          <a:bodyPr>
            <a:normAutofit/>
          </a:bodyPr>
          <a:lstStyle/>
          <a:p>
            <a:pPr marL="0" indent="0">
              <a:buNone/>
            </a:pPr>
            <a:r>
              <a:rPr lang="de-DE" sz="1800" b="1" dirty="0">
                <a:solidFill>
                  <a:srgbClr val="008AD1"/>
                </a:solidFill>
                <a:latin typeface="Open Sans" panose="020B0606030504020204" pitchFamily="34" charset="0"/>
              </a:rPr>
              <a:t>Der Ablauf</a:t>
            </a:r>
          </a:p>
        </p:txBody>
      </p:sp>
      <p:sp>
        <p:nvSpPr>
          <p:cNvPr id="4" name="Flussdiagramm: Prozess 3">
            <a:extLst>
              <a:ext uri="{FF2B5EF4-FFF2-40B4-BE49-F238E27FC236}">
                <a16:creationId xmlns:a16="http://schemas.microsoft.com/office/drawing/2014/main" id="{6058D3C4-0227-0883-3516-64E0E716A778}"/>
              </a:ext>
            </a:extLst>
          </p:cNvPr>
          <p:cNvSpPr/>
          <p:nvPr/>
        </p:nvSpPr>
        <p:spPr>
          <a:xfrm>
            <a:off x="689613" y="1955574"/>
            <a:ext cx="2772000" cy="720000"/>
          </a:xfrm>
          <a:prstGeom prst="flowChartProcess">
            <a:avLst/>
          </a:prstGeom>
          <a:solidFill>
            <a:srgbClr val="134F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de-DE" sz="2000" b="1" dirty="0">
                <a:solidFill>
                  <a:srgbClr val="FFF038"/>
                </a:solidFill>
                <a:latin typeface="Open Sans" panose="020B0606030504020204" pitchFamily="34" charset="0"/>
              </a:rPr>
              <a:t>Start: </a:t>
            </a:r>
            <a:r>
              <a:rPr lang="de-DE" sz="2000" b="1" dirty="0">
                <a:latin typeface="Open Sans" panose="020B0606030504020204" pitchFamily="34" charset="0"/>
              </a:rPr>
              <a:t>Auswahl </a:t>
            </a:r>
            <a:br>
              <a:rPr lang="de-DE" sz="2000" b="1" dirty="0">
                <a:latin typeface="Open Sans" panose="020B0606030504020204" pitchFamily="34" charset="0"/>
              </a:rPr>
            </a:br>
            <a:r>
              <a:rPr lang="de-DE" sz="2000" b="1" dirty="0">
                <a:latin typeface="Open Sans" panose="020B0606030504020204" pitchFamily="34" charset="0"/>
              </a:rPr>
              <a:t>der Teilnehmer</a:t>
            </a:r>
          </a:p>
        </p:txBody>
      </p:sp>
      <p:sp>
        <p:nvSpPr>
          <p:cNvPr id="5" name="Flussdiagramm: Prozess 4">
            <a:extLst>
              <a:ext uri="{FF2B5EF4-FFF2-40B4-BE49-F238E27FC236}">
                <a16:creationId xmlns:a16="http://schemas.microsoft.com/office/drawing/2014/main" id="{88917647-534D-4BA0-2CA7-D9B0A89089E1}"/>
              </a:ext>
            </a:extLst>
          </p:cNvPr>
          <p:cNvSpPr/>
          <p:nvPr/>
        </p:nvSpPr>
        <p:spPr>
          <a:xfrm>
            <a:off x="4389709" y="1955574"/>
            <a:ext cx="2772000" cy="720000"/>
          </a:xfrm>
          <a:prstGeom prst="flowChartProcess">
            <a:avLst/>
          </a:prstGeom>
          <a:solidFill>
            <a:srgbClr val="134F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de-DE" sz="2000" b="1" dirty="0">
                <a:latin typeface="Open Sans" panose="020B0606030504020204" pitchFamily="34" charset="0"/>
              </a:rPr>
              <a:t>Ist-Analyse in </a:t>
            </a:r>
            <a:br>
              <a:rPr lang="de-DE" sz="2000" b="1" dirty="0">
                <a:latin typeface="Open Sans" panose="020B0606030504020204" pitchFamily="34" charset="0"/>
              </a:rPr>
            </a:br>
            <a:r>
              <a:rPr lang="de-DE" sz="2000" b="1" dirty="0">
                <a:latin typeface="Open Sans" panose="020B0606030504020204" pitchFamily="34" charset="0"/>
              </a:rPr>
              <a:t>1:1-Terminen</a:t>
            </a:r>
          </a:p>
        </p:txBody>
      </p:sp>
      <p:sp>
        <p:nvSpPr>
          <p:cNvPr id="6" name="Flussdiagramm: Prozess 5">
            <a:extLst>
              <a:ext uri="{FF2B5EF4-FFF2-40B4-BE49-F238E27FC236}">
                <a16:creationId xmlns:a16="http://schemas.microsoft.com/office/drawing/2014/main" id="{FA0069F7-97DC-9CB4-0386-8FA4B173414E}"/>
              </a:ext>
            </a:extLst>
          </p:cNvPr>
          <p:cNvSpPr/>
          <p:nvPr/>
        </p:nvSpPr>
        <p:spPr>
          <a:xfrm>
            <a:off x="8118006" y="1955574"/>
            <a:ext cx="2772000" cy="720000"/>
          </a:xfrm>
          <a:prstGeom prst="flowChartProcess">
            <a:avLst/>
          </a:prstGeom>
          <a:solidFill>
            <a:srgbClr val="134F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de-DE" sz="2000" b="1" dirty="0">
                <a:latin typeface="Open Sans" panose="020B0606030504020204" pitchFamily="34" charset="0"/>
              </a:rPr>
              <a:t>Kick-Off</a:t>
            </a:r>
          </a:p>
        </p:txBody>
      </p:sp>
      <p:sp>
        <p:nvSpPr>
          <p:cNvPr id="7" name="Flussdiagramm: Prozess 6">
            <a:extLst>
              <a:ext uri="{FF2B5EF4-FFF2-40B4-BE49-F238E27FC236}">
                <a16:creationId xmlns:a16="http://schemas.microsoft.com/office/drawing/2014/main" id="{1198FD6A-80BE-1B55-B191-BE9B2499E4F2}"/>
              </a:ext>
            </a:extLst>
          </p:cNvPr>
          <p:cNvSpPr/>
          <p:nvPr/>
        </p:nvSpPr>
        <p:spPr>
          <a:xfrm>
            <a:off x="8118004" y="3315841"/>
            <a:ext cx="2772000" cy="720000"/>
          </a:xfrm>
          <a:prstGeom prst="flowChartProcess">
            <a:avLst/>
          </a:prstGeom>
          <a:solidFill>
            <a:srgbClr val="134F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de-DE" sz="2000" b="1" dirty="0">
                <a:latin typeface="Open Sans" panose="020B0606030504020204" pitchFamily="34" charset="0"/>
              </a:rPr>
              <a:t>Konzept-Workshop</a:t>
            </a:r>
          </a:p>
        </p:txBody>
      </p:sp>
      <p:sp>
        <p:nvSpPr>
          <p:cNvPr id="8" name="Flussdiagramm: Prozess 7">
            <a:extLst>
              <a:ext uri="{FF2B5EF4-FFF2-40B4-BE49-F238E27FC236}">
                <a16:creationId xmlns:a16="http://schemas.microsoft.com/office/drawing/2014/main" id="{4F00CC37-A44F-BC6C-B486-585D5FD37468}"/>
              </a:ext>
            </a:extLst>
          </p:cNvPr>
          <p:cNvSpPr/>
          <p:nvPr/>
        </p:nvSpPr>
        <p:spPr>
          <a:xfrm>
            <a:off x="4376262" y="3318205"/>
            <a:ext cx="2772000" cy="720000"/>
          </a:xfrm>
          <a:prstGeom prst="flowChartProcess">
            <a:avLst/>
          </a:prstGeom>
          <a:solidFill>
            <a:srgbClr val="134F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de-DE" sz="2000" b="1" dirty="0">
                <a:latin typeface="Open Sans" panose="020B0606030504020204" pitchFamily="34" charset="0"/>
              </a:rPr>
              <a:t>Zwei Beratungstage </a:t>
            </a:r>
            <a:br>
              <a:rPr lang="de-DE" sz="2000" b="1" dirty="0">
                <a:latin typeface="Open Sans" panose="020B0606030504020204" pitchFamily="34" charset="0"/>
              </a:rPr>
            </a:br>
            <a:r>
              <a:rPr lang="de-DE" sz="2000" b="1" dirty="0">
                <a:latin typeface="Open Sans" panose="020B0606030504020204" pitchFamily="34" charset="0"/>
              </a:rPr>
              <a:t>pro Betrieb</a:t>
            </a:r>
          </a:p>
        </p:txBody>
      </p:sp>
      <p:sp>
        <p:nvSpPr>
          <p:cNvPr id="9" name="Flussdiagramm: Prozess 8">
            <a:extLst>
              <a:ext uri="{FF2B5EF4-FFF2-40B4-BE49-F238E27FC236}">
                <a16:creationId xmlns:a16="http://schemas.microsoft.com/office/drawing/2014/main" id="{C917AE5B-D43A-AA84-C1EF-460F8B76FA50}"/>
              </a:ext>
            </a:extLst>
          </p:cNvPr>
          <p:cNvSpPr/>
          <p:nvPr/>
        </p:nvSpPr>
        <p:spPr>
          <a:xfrm>
            <a:off x="689610" y="3318205"/>
            <a:ext cx="2772000" cy="720000"/>
          </a:xfrm>
          <a:prstGeom prst="flowChartProcess">
            <a:avLst/>
          </a:prstGeom>
          <a:solidFill>
            <a:srgbClr val="134F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de-DE" sz="2000" b="1" dirty="0">
                <a:latin typeface="Open Sans" panose="020B0606030504020204" pitchFamily="34" charset="0"/>
              </a:rPr>
              <a:t>Umsetzungs-Workshop</a:t>
            </a:r>
          </a:p>
        </p:txBody>
      </p:sp>
      <p:sp>
        <p:nvSpPr>
          <p:cNvPr id="10" name="Flussdiagramm: Prozess 9">
            <a:extLst>
              <a:ext uri="{FF2B5EF4-FFF2-40B4-BE49-F238E27FC236}">
                <a16:creationId xmlns:a16="http://schemas.microsoft.com/office/drawing/2014/main" id="{6315B365-89E4-5374-73D5-C360B90347EF}"/>
              </a:ext>
            </a:extLst>
          </p:cNvPr>
          <p:cNvSpPr/>
          <p:nvPr/>
        </p:nvSpPr>
        <p:spPr>
          <a:xfrm>
            <a:off x="689613" y="4679439"/>
            <a:ext cx="2772000" cy="720000"/>
          </a:xfrm>
          <a:prstGeom prst="flowChartProcess">
            <a:avLst/>
          </a:prstGeom>
          <a:solidFill>
            <a:srgbClr val="134F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de-DE" sz="2000" b="1" dirty="0">
                <a:latin typeface="Open Sans" panose="020B0606030504020204" pitchFamily="34" charset="0"/>
              </a:rPr>
              <a:t>Drei Beratungstage </a:t>
            </a:r>
            <a:br>
              <a:rPr lang="de-DE" sz="2000" b="1" dirty="0">
                <a:latin typeface="Open Sans" panose="020B0606030504020204" pitchFamily="34" charset="0"/>
              </a:rPr>
            </a:br>
            <a:r>
              <a:rPr lang="de-DE" sz="2000" b="1" dirty="0">
                <a:latin typeface="Open Sans" panose="020B0606030504020204" pitchFamily="34" charset="0"/>
              </a:rPr>
              <a:t>pro Betrieb</a:t>
            </a:r>
          </a:p>
        </p:txBody>
      </p:sp>
      <p:sp>
        <p:nvSpPr>
          <p:cNvPr id="11" name="Flussdiagramm: Prozess 10">
            <a:extLst>
              <a:ext uri="{FF2B5EF4-FFF2-40B4-BE49-F238E27FC236}">
                <a16:creationId xmlns:a16="http://schemas.microsoft.com/office/drawing/2014/main" id="{771E4EC1-C585-BFC3-3EF6-EBC6F5AE6658}"/>
              </a:ext>
            </a:extLst>
          </p:cNvPr>
          <p:cNvSpPr/>
          <p:nvPr/>
        </p:nvSpPr>
        <p:spPr>
          <a:xfrm>
            <a:off x="8118005" y="4664549"/>
            <a:ext cx="2772000" cy="720000"/>
          </a:xfrm>
          <a:prstGeom prst="flowChartProcess">
            <a:avLst/>
          </a:prstGeom>
          <a:solidFill>
            <a:srgbClr val="134F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de-DE" sz="2000" b="1" dirty="0">
                <a:solidFill>
                  <a:srgbClr val="FFF038"/>
                </a:solidFill>
                <a:latin typeface="Open Sans" panose="020B0606030504020204" pitchFamily="34" charset="0"/>
              </a:rPr>
              <a:t>Abschluss:</a:t>
            </a:r>
            <a:br>
              <a:rPr lang="de-DE" sz="2000" b="1" dirty="0">
                <a:latin typeface="Open Sans" panose="020B0606030504020204" pitchFamily="34" charset="0"/>
              </a:rPr>
            </a:br>
            <a:r>
              <a:rPr lang="de-DE" sz="2000" b="1" dirty="0">
                <a:latin typeface="Open Sans" panose="020B0606030504020204" pitchFamily="34" charset="0"/>
              </a:rPr>
              <a:t>Transferdokument</a:t>
            </a:r>
          </a:p>
        </p:txBody>
      </p:sp>
      <p:sp>
        <p:nvSpPr>
          <p:cNvPr id="12" name="Flussdiagramm: Prozess 11">
            <a:extLst>
              <a:ext uri="{FF2B5EF4-FFF2-40B4-BE49-F238E27FC236}">
                <a16:creationId xmlns:a16="http://schemas.microsoft.com/office/drawing/2014/main" id="{1D05CCCA-17E8-A927-48AD-2B3DF8709C18}"/>
              </a:ext>
            </a:extLst>
          </p:cNvPr>
          <p:cNvSpPr/>
          <p:nvPr/>
        </p:nvSpPr>
        <p:spPr>
          <a:xfrm>
            <a:off x="4389710" y="4671981"/>
            <a:ext cx="2772000" cy="720000"/>
          </a:xfrm>
          <a:prstGeom prst="flowChartProcess">
            <a:avLst/>
          </a:prstGeom>
          <a:solidFill>
            <a:srgbClr val="134F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de-DE" sz="2000" b="1" dirty="0">
                <a:latin typeface="Open Sans" panose="020B0606030504020204" pitchFamily="34" charset="0"/>
              </a:rPr>
              <a:t>Schlusskonferenz</a:t>
            </a:r>
          </a:p>
        </p:txBody>
      </p:sp>
      <p:pic>
        <p:nvPicPr>
          <p:cNvPr id="31" name="Grafik 30">
            <a:extLst>
              <a:ext uri="{FF2B5EF4-FFF2-40B4-BE49-F238E27FC236}">
                <a16:creationId xmlns:a16="http://schemas.microsoft.com/office/drawing/2014/main" id="{3BA4B0A5-CF5C-92C8-6E0F-B11EC7FD98E9}"/>
              </a:ext>
            </a:extLst>
          </p:cNvPr>
          <p:cNvPicPr>
            <a:picLocks noChangeAspect="1"/>
          </p:cNvPicPr>
          <p:nvPr/>
        </p:nvPicPr>
        <p:blipFill>
          <a:blip r:embed="rId2"/>
          <a:stretch>
            <a:fillRect/>
          </a:stretch>
        </p:blipFill>
        <p:spPr>
          <a:xfrm>
            <a:off x="3742987" y="2091515"/>
            <a:ext cx="392163" cy="517322"/>
          </a:xfrm>
          <a:prstGeom prst="rect">
            <a:avLst/>
          </a:prstGeom>
        </p:spPr>
      </p:pic>
      <p:pic>
        <p:nvPicPr>
          <p:cNvPr id="32" name="Grafik 31">
            <a:extLst>
              <a:ext uri="{FF2B5EF4-FFF2-40B4-BE49-F238E27FC236}">
                <a16:creationId xmlns:a16="http://schemas.microsoft.com/office/drawing/2014/main" id="{6BF96F80-B9D2-B50A-F6D1-320E8FEE49C7}"/>
              </a:ext>
            </a:extLst>
          </p:cNvPr>
          <p:cNvPicPr>
            <a:picLocks noChangeAspect="1"/>
          </p:cNvPicPr>
          <p:nvPr/>
        </p:nvPicPr>
        <p:blipFill>
          <a:blip r:embed="rId2"/>
          <a:stretch>
            <a:fillRect/>
          </a:stretch>
        </p:blipFill>
        <p:spPr>
          <a:xfrm>
            <a:off x="7455061" y="2086256"/>
            <a:ext cx="392163" cy="517322"/>
          </a:xfrm>
          <a:prstGeom prst="rect">
            <a:avLst/>
          </a:prstGeom>
        </p:spPr>
      </p:pic>
      <p:pic>
        <p:nvPicPr>
          <p:cNvPr id="33" name="Grafik 32">
            <a:extLst>
              <a:ext uri="{FF2B5EF4-FFF2-40B4-BE49-F238E27FC236}">
                <a16:creationId xmlns:a16="http://schemas.microsoft.com/office/drawing/2014/main" id="{6E9E5E26-1601-50F7-68C0-407CF95E8FFB}"/>
              </a:ext>
            </a:extLst>
          </p:cNvPr>
          <p:cNvPicPr>
            <a:picLocks noChangeAspect="1"/>
          </p:cNvPicPr>
          <p:nvPr/>
        </p:nvPicPr>
        <p:blipFill>
          <a:blip r:embed="rId3"/>
          <a:stretch>
            <a:fillRect/>
          </a:stretch>
        </p:blipFill>
        <p:spPr>
          <a:xfrm>
            <a:off x="7447521" y="3442252"/>
            <a:ext cx="392163" cy="508978"/>
          </a:xfrm>
          <a:prstGeom prst="rect">
            <a:avLst/>
          </a:prstGeom>
        </p:spPr>
      </p:pic>
      <p:pic>
        <p:nvPicPr>
          <p:cNvPr id="34" name="Grafik 33">
            <a:extLst>
              <a:ext uri="{FF2B5EF4-FFF2-40B4-BE49-F238E27FC236}">
                <a16:creationId xmlns:a16="http://schemas.microsoft.com/office/drawing/2014/main" id="{9B4E98BE-86F5-8C18-5BE3-51AA78B91D63}"/>
              </a:ext>
            </a:extLst>
          </p:cNvPr>
          <p:cNvPicPr>
            <a:picLocks noChangeAspect="1"/>
          </p:cNvPicPr>
          <p:nvPr/>
        </p:nvPicPr>
        <p:blipFill>
          <a:blip r:embed="rId3"/>
          <a:stretch>
            <a:fillRect/>
          </a:stretch>
        </p:blipFill>
        <p:spPr>
          <a:xfrm>
            <a:off x="3736623" y="3454989"/>
            <a:ext cx="392163" cy="508978"/>
          </a:xfrm>
          <a:prstGeom prst="rect">
            <a:avLst/>
          </a:prstGeom>
        </p:spPr>
      </p:pic>
      <p:pic>
        <p:nvPicPr>
          <p:cNvPr id="35" name="Grafik 34">
            <a:extLst>
              <a:ext uri="{FF2B5EF4-FFF2-40B4-BE49-F238E27FC236}">
                <a16:creationId xmlns:a16="http://schemas.microsoft.com/office/drawing/2014/main" id="{3021264A-15FC-CF98-5884-C3FF932963D1}"/>
              </a:ext>
            </a:extLst>
          </p:cNvPr>
          <p:cNvPicPr>
            <a:picLocks noChangeAspect="1"/>
          </p:cNvPicPr>
          <p:nvPr/>
        </p:nvPicPr>
        <p:blipFill>
          <a:blip r:embed="rId4"/>
          <a:stretch>
            <a:fillRect/>
          </a:stretch>
        </p:blipFill>
        <p:spPr>
          <a:xfrm>
            <a:off x="9256628" y="2786688"/>
            <a:ext cx="517322" cy="400507"/>
          </a:xfrm>
          <a:prstGeom prst="rect">
            <a:avLst/>
          </a:prstGeom>
        </p:spPr>
      </p:pic>
      <p:pic>
        <p:nvPicPr>
          <p:cNvPr id="36" name="Grafik 35">
            <a:extLst>
              <a:ext uri="{FF2B5EF4-FFF2-40B4-BE49-F238E27FC236}">
                <a16:creationId xmlns:a16="http://schemas.microsoft.com/office/drawing/2014/main" id="{92ECC7E6-33E5-A134-8E7B-349E1D481070}"/>
              </a:ext>
            </a:extLst>
          </p:cNvPr>
          <p:cNvPicPr>
            <a:picLocks noChangeAspect="1"/>
          </p:cNvPicPr>
          <p:nvPr/>
        </p:nvPicPr>
        <p:blipFill>
          <a:blip r:embed="rId4"/>
          <a:stretch>
            <a:fillRect/>
          </a:stretch>
        </p:blipFill>
        <p:spPr>
          <a:xfrm>
            <a:off x="1828234" y="4147365"/>
            <a:ext cx="517322" cy="400507"/>
          </a:xfrm>
          <a:prstGeom prst="rect">
            <a:avLst/>
          </a:prstGeom>
        </p:spPr>
      </p:pic>
      <p:pic>
        <p:nvPicPr>
          <p:cNvPr id="37" name="Grafik 36">
            <a:extLst>
              <a:ext uri="{FF2B5EF4-FFF2-40B4-BE49-F238E27FC236}">
                <a16:creationId xmlns:a16="http://schemas.microsoft.com/office/drawing/2014/main" id="{02699556-18C7-D96C-B120-A52EB4B4AFE5}"/>
              </a:ext>
            </a:extLst>
          </p:cNvPr>
          <p:cNvPicPr>
            <a:picLocks noChangeAspect="1"/>
          </p:cNvPicPr>
          <p:nvPr/>
        </p:nvPicPr>
        <p:blipFill>
          <a:blip r:embed="rId2"/>
          <a:stretch>
            <a:fillRect/>
          </a:stretch>
        </p:blipFill>
        <p:spPr>
          <a:xfrm>
            <a:off x="3740865" y="4821026"/>
            <a:ext cx="392163" cy="517322"/>
          </a:xfrm>
          <a:prstGeom prst="rect">
            <a:avLst/>
          </a:prstGeom>
        </p:spPr>
      </p:pic>
      <p:pic>
        <p:nvPicPr>
          <p:cNvPr id="38" name="Grafik 37">
            <a:extLst>
              <a:ext uri="{FF2B5EF4-FFF2-40B4-BE49-F238E27FC236}">
                <a16:creationId xmlns:a16="http://schemas.microsoft.com/office/drawing/2014/main" id="{F23AA4DF-26C0-22A0-F83B-800B147316FF}"/>
              </a:ext>
            </a:extLst>
          </p:cNvPr>
          <p:cNvPicPr>
            <a:picLocks noChangeAspect="1"/>
          </p:cNvPicPr>
          <p:nvPr/>
        </p:nvPicPr>
        <p:blipFill>
          <a:blip r:embed="rId2"/>
          <a:stretch>
            <a:fillRect/>
          </a:stretch>
        </p:blipFill>
        <p:spPr>
          <a:xfrm>
            <a:off x="7455358" y="4821026"/>
            <a:ext cx="392163" cy="517322"/>
          </a:xfrm>
          <a:prstGeom prst="rect">
            <a:avLst/>
          </a:prstGeom>
        </p:spPr>
      </p:pic>
      <p:pic>
        <p:nvPicPr>
          <p:cNvPr id="13" name="Grafik 12">
            <a:extLst>
              <a:ext uri="{FF2B5EF4-FFF2-40B4-BE49-F238E27FC236}">
                <a16:creationId xmlns:a16="http://schemas.microsoft.com/office/drawing/2014/main" id="{1F9C9511-6443-2E48-2E29-98457A698A0C}"/>
              </a:ext>
            </a:extLst>
          </p:cNvPr>
          <p:cNvPicPr>
            <a:picLocks noChangeAspect="1"/>
          </p:cNvPicPr>
          <p:nvPr/>
        </p:nvPicPr>
        <p:blipFill>
          <a:blip r:embed="rId5"/>
          <a:stretch>
            <a:fillRect/>
          </a:stretch>
        </p:blipFill>
        <p:spPr>
          <a:xfrm>
            <a:off x="10650483" y="5338348"/>
            <a:ext cx="1215738" cy="1156912"/>
          </a:xfrm>
          <a:prstGeom prst="rect">
            <a:avLst/>
          </a:prstGeom>
        </p:spPr>
      </p:pic>
    </p:spTree>
    <p:extLst>
      <p:ext uri="{BB962C8B-B14F-4D97-AF65-F5344CB8AC3E}">
        <p14:creationId xmlns:p14="http://schemas.microsoft.com/office/powerpoint/2010/main" val="2691294897"/>
      </p:ext>
    </p:extLst>
  </p:cSld>
  <p:clrMapOvr>
    <a:masterClrMapping/>
  </p:clrMapOvr>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HW2025-Booklet_v2.pptx" id="{1BDA48DB-98D8-2749-96D3-E00D85A1ED64}" vid="{D8528B78-4859-7F4A-8C35-C6B5CBD60C34}"/>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HW2025-Booklet_v2</Template>
  <TotalTime>0</TotalTime>
  <Words>1591</Words>
  <Application>Microsoft Macintosh PowerPoint</Application>
  <PresentationFormat>Breitbild</PresentationFormat>
  <Paragraphs>292</Paragraphs>
  <Slides>36</Slides>
  <Notes>4</Notes>
  <HiddenSlides>0</HiddenSlides>
  <MMClips>0</MMClips>
  <ScaleCrop>false</ScaleCrop>
  <HeadingPairs>
    <vt:vector size="6" baseType="variant">
      <vt:variant>
        <vt:lpstr>Verwendete Schriftarten</vt:lpstr>
      </vt:variant>
      <vt:variant>
        <vt:i4>3</vt:i4>
      </vt:variant>
      <vt:variant>
        <vt:lpstr>Design</vt:lpstr>
      </vt:variant>
      <vt:variant>
        <vt:i4>1</vt:i4>
      </vt:variant>
      <vt:variant>
        <vt:lpstr>Folientitel</vt:lpstr>
      </vt:variant>
      <vt:variant>
        <vt:i4>36</vt:i4>
      </vt:variant>
    </vt:vector>
  </HeadingPairs>
  <TitlesOfParts>
    <vt:vector size="40" baseType="lpstr">
      <vt:lpstr>Open Sans</vt:lpstr>
      <vt:lpstr>Arial</vt:lpstr>
      <vt:lpstr>TheSansB W5 Plain</vt:lpstr>
      <vt:lpstr>Office</vt:lpstr>
      <vt:lpstr>Horizont Handwerk</vt:lpstr>
      <vt:lpstr>Der Antrieb</vt:lpstr>
      <vt:lpstr>Die Säulen </vt:lpstr>
      <vt:lpstr>HORIZONT HANDWERK</vt:lpstr>
      <vt:lpstr>Die Offensiven und deren Werkzeuge</vt:lpstr>
      <vt:lpstr>Erfahrungsaustausch-Gruppen (Erfa-Gruppen)</vt:lpstr>
      <vt:lpstr>ERFA-Gruppen: Von der Idee zur Umsetzung </vt:lpstr>
      <vt:lpstr>Werkstätten</vt:lpstr>
      <vt:lpstr>Werkstätten </vt:lpstr>
      <vt:lpstr>Intensivberatung</vt:lpstr>
      <vt:lpstr>Personalberatung</vt:lpstr>
      <vt:lpstr>Modellprojekte und Studien</vt:lpstr>
      <vt:lpstr>Frauen im Handwerk</vt:lpstr>
      <vt:lpstr>Die Ehrenamtsakademie für das Handwerk  in Baden-Württemberg</vt:lpstr>
      <vt:lpstr>Erfolge – Praxisbeispiel Personalberatung</vt:lpstr>
      <vt:lpstr>Erfolge – Praxisbeispiel „Erfa-Gruppe“</vt:lpstr>
      <vt:lpstr>Erfolge – Praxisbeispiel „Klima-Ampel“</vt:lpstr>
      <vt:lpstr>Erfolge – Praxisbeispiel „Werkstatt“ Nachhaltigkeit</vt:lpstr>
      <vt:lpstr>Erfolge – Praxisbeispiel „Werkstatt“ Digitalisierung</vt:lpstr>
      <vt:lpstr>Erfolge – Praxisbeispiel „Werkstatt“ Digitalisierung</vt:lpstr>
      <vt:lpstr>Erfolge – Praxisbeispiel „Werkstatt“ Digitalisierung</vt:lpstr>
      <vt:lpstr>Erfolge – Praxisbeispiel „Modellprojekt“</vt:lpstr>
      <vt:lpstr>Erfolge – Praxisbeispiel „Studie“</vt:lpstr>
      <vt:lpstr>Weitere Informationen: www.horizont-handwerk.de</vt:lpstr>
      <vt:lpstr>Weitere Informationen zu den Säulen von Horizont Handwerk</vt:lpstr>
      <vt:lpstr>Angebote und Veranstaltungen von Horizont Handwerk</vt:lpstr>
      <vt:lpstr>PowerPoint-Präsentation</vt:lpstr>
      <vt:lpstr>Evaluation Horizont Handwerk</vt:lpstr>
      <vt:lpstr>Horizont Handwerk stiftet Nutzen für Betriebe</vt:lpstr>
      <vt:lpstr>Kernbotschaften der Evaluation: </vt:lpstr>
      <vt:lpstr>Hohe Zufriedenheit mit der Personalberatung</vt:lpstr>
      <vt:lpstr>PowerPoint-Präsentation</vt:lpstr>
      <vt:lpstr>PowerPoint-Präsentation</vt:lpstr>
      <vt:lpstr>Teilnehmer würden Angebote erneut in Anspruch nehmen</vt:lpstr>
      <vt:lpstr>Handlungsempfehlungen </vt:lpstr>
      <vt:lpstr>PowerPoint-Präsentation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Booklet  Handwerk 2025</dc:title>
  <dc:creator>Franziska Lamprecht</dc:creator>
  <cp:lastModifiedBy>Volker Stegmaier</cp:lastModifiedBy>
  <cp:revision>63</cp:revision>
  <cp:lastPrinted>2023-12-14T09:52:42Z</cp:lastPrinted>
  <dcterms:created xsi:type="dcterms:W3CDTF">2022-08-05T07:20:54Z</dcterms:created>
  <dcterms:modified xsi:type="dcterms:W3CDTF">2025-08-12T11:31:14Z</dcterms:modified>
</cp:coreProperties>
</file>