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63" r:id="rId2"/>
    <p:sldId id="282" r:id="rId3"/>
    <p:sldId id="283" r:id="rId4"/>
    <p:sldId id="374" r:id="rId5"/>
    <p:sldId id="286" r:id="rId6"/>
    <p:sldId id="274" r:id="rId7"/>
    <p:sldId id="291" r:id="rId8"/>
    <p:sldId id="273" r:id="rId9"/>
    <p:sldId id="272" r:id="rId10"/>
    <p:sldId id="288" r:id="rId11"/>
    <p:sldId id="289" r:id="rId12"/>
    <p:sldId id="300" r:id="rId13"/>
    <p:sldId id="295" r:id="rId14"/>
    <p:sldId id="294" r:id="rId15"/>
    <p:sldId id="290" r:id="rId16"/>
    <p:sldId id="280" r:id="rId17"/>
    <p:sldId id="287" r:id="rId18"/>
    <p:sldId id="292" r:id="rId19"/>
    <p:sldId id="299" r:id="rId20"/>
    <p:sldId id="297" r:id="rId21"/>
    <p:sldId id="293" r:id="rId22"/>
    <p:sldId id="279" r:id="rId23"/>
    <p:sldId id="298" r:id="rId24"/>
    <p:sldId id="301" r:id="rId25"/>
    <p:sldId id="303" r:id="rId26"/>
    <p:sldId id="302" r:id="rId27"/>
    <p:sldId id="304" r:id="rId28"/>
    <p:sldId id="311" r:id="rId29"/>
    <p:sldId id="308" r:id="rId30"/>
    <p:sldId id="309" r:id="rId31"/>
    <p:sldId id="310" r:id="rId32"/>
    <p:sldId id="269"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2EE7B8-201D-6247-718A-2C3AE9C9C45B}" name="Jasmin Stoll" initials="" userId="S::js@neckarfreunde.de::c151e81b-45d2-4d83-8f61-00ae7278d925" providerId="AD"/>
  <p188:author id="{A7F9B5B9-9E11-82A3-F61C-BDB69292CFBF}" name="Andreas Rebholz" initials="AR" userId="S::rebholz@handwerk-bw.de::9bdb2d4e-796c-4abe-9f1c-2aded8284de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16C"/>
    <a:srgbClr val="F4E250"/>
    <a:srgbClr val="134F87"/>
    <a:srgbClr val="A8D198"/>
    <a:srgbClr val="008AD1"/>
    <a:srgbClr val="C4E6F6"/>
    <a:srgbClr val="A4D8E3"/>
    <a:srgbClr val="A1B3DD"/>
    <a:srgbClr val="EEA425"/>
    <a:srgbClr val="86D5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04" autoAdjust="0"/>
    <p:restoredTop sz="94721"/>
  </p:normalViewPr>
  <p:slideViewPr>
    <p:cSldViewPr snapToGrid="0" snapToObjects="1">
      <p:cViewPr varScale="1">
        <p:scale>
          <a:sx n="100" d="100"/>
          <a:sy n="100" d="100"/>
        </p:scale>
        <p:origin x="200"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Arbeitsblat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Arbeitsblat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Arbeitsblat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Arbeitsblat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Arbeitsblat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Arbeitsblat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Arbeitsblat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Arbeitsblat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5">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E7A-A14C-8FC0-1A01C6FD1C9C}"/>
              </c:ext>
            </c:extLst>
          </c:dPt>
          <c:dPt>
            <c:idx val="1"/>
            <c:bubble3D val="0"/>
            <c:spPr>
              <a:solidFill>
                <a:schemeClr val="accent5">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6E7A-A14C-8FC0-1A01C6FD1C9C}"/>
              </c:ext>
            </c:extLst>
          </c:dPt>
          <c:dPt>
            <c:idx val="2"/>
            <c:bubble3D val="0"/>
            <c:spPr>
              <a:solidFill>
                <a:schemeClr val="accent5">
                  <a:tint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E7A-A14C-8FC0-1A01C6FD1C9C}"/>
              </c:ext>
            </c:extLst>
          </c:dPt>
          <c:dPt>
            <c:idx val="3"/>
            <c:bubble3D val="0"/>
            <c:spPr>
              <a:solidFill>
                <a:schemeClr val="accent5">
                  <a:tint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6E7A-A14C-8FC0-1A01C6FD1C9C}"/>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hade val="58000"/>
                        </a:schemeClr>
                      </a:solidFill>
                      <a:latin typeface="+mn-lt"/>
                      <a:ea typeface="+mn-ea"/>
                      <a:cs typeface="+mn-cs"/>
                    </a:defRPr>
                  </a:pPr>
                  <a:endParaRPr lang="de-DE"/>
                </a:p>
              </c:txPr>
              <c:dLblPos val="outEnd"/>
              <c:showLegendKey val="0"/>
              <c:showVal val="0"/>
              <c:showCatName val="1"/>
              <c:showSerName val="0"/>
              <c:showPercent val="1"/>
              <c:showBubbleSize val="0"/>
              <c:extLst>
                <c:ext xmlns:c16="http://schemas.microsoft.com/office/drawing/2014/chart" uri="{C3380CC4-5D6E-409C-BE32-E72D297353CC}">
                  <c16:uniqueId val="{00000001-6E7A-A14C-8FC0-1A01C6FD1C9C}"/>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hade val="86000"/>
                        </a:schemeClr>
                      </a:solidFill>
                      <a:latin typeface="+mn-lt"/>
                      <a:ea typeface="+mn-ea"/>
                      <a:cs typeface="+mn-cs"/>
                    </a:defRPr>
                  </a:pPr>
                  <a:endParaRPr lang="de-DE"/>
                </a:p>
              </c:txPr>
              <c:dLblPos val="outEnd"/>
              <c:showLegendKey val="0"/>
              <c:showVal val="0"/>
              <c:showCatName val="1"/>
              <c:showSerName val="0"/>
              <c:showPercent val="1"/>
              <c:showBubbleSize val="0"/>
              <c:extLst>
                <c:ext xmlns:c16="http://schemas.microsoft.com/office/drawing/2014/chart" uri="{C3380CC4-5D6E-409C-BE32-E72D297353CC}">
                  <c16:uniqueId val="{00000002-6E7A-A14C-8FC0-1A01C6FD1C9C}"/>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tint val="86000"/>
                        </a:schemeClr>
                      </a:solidFill>
                      <a:latin typeface="+mn-lt"/>
                      <a:ea typeface="+mn-ea"/>
                      <a:cs typeface="+mn-cs"/>
                    </a:defRPr>
                  </a:pPr>
                  <a:endParaRPr lang="de-DE"/>
                </a:p>
              </c:txPr>
              <c:dLblPos val="outEnd"/>
              <c:showLegendKey val="0"/>
              <c:showVal val="0"/>
              <c:showCatName val="1"/>
              <c:showSerName val="0"/>
              <c:showPercent val="1"/>
              <c:showBubbleSize val="0"/>
              <c:extLst>
                <c:ext xmlns:c16="http://schemas.microsoft.com/office/drawing/2014/chart" uri="{C3380CC4-5D6E-409C-BE32-E72D297353CC}">
                  <c16:uniqueId val="{00000003-6E7A-A14C-8FC0-1A01C6FD1C9C}"/>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tint val="58000"/>
                        </a:schemeClr>
                      </a:solidFill>
                      <a:latin typeface="+mn-lt"/>
                      <a:ea typeface="+mn-ea"/>
                      <a:cs typeface="+mn-cs"/>
                    </a:defRPr>
                  </a:pPr>
                  <a:endParaRPr lang="de-DE"/>
                </a:p>
              </c:txPr>
              <c:dLblPos val="outEnd"/>
              <c:showLegendKey val="0"/>
              <c:showVal val="0"/>
              <c:showCatName val="1"/>
              <c:showSerName val="0"/>
              <c:showPercent val="1"/>
              <c:showBubbleSize val="0"/>
              <c:extLst>
                <c:ext xmlns:c16="http://schemas.microsoft.com/office/drawing/2014/chart" uri="{C3380CC4-5D6E-409C-BE32-E72D297353CC}">
                  <c16:uniqueId val="{00000004-6E7A-A14C-8FC0-1A01C6FD1C9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Tabelle1!$A$2:$A$5</c:f>
              <c:strCache>
                <c:ptCount val="3"/>
                <c:pt idx="0">
                  <c:v>gering</c:v>
                </c:pt>
                <c:pt idx="1">
                  <c:v>mittel</c:v>
                </c:pt>
                <c:pt idx="2">
                  <c:v>hoch</c:v>
                </c:pt>
              </c:strCache>
            </c:strRef>
          </c:cat>
          <c:val>
            <c:numRef>
              <c:f>Tabelle1!$B$2:$B$5</c:f>
              <c:numCache>
                <c:formatCode>General</c:formatCode>
                <c:ptCount val="4"/>
                <c:pt idx="0">
                  <c:v>9.1</c:v>
                </c:pt>
                <c:pt idx="1">
                  <c:v>28.6</c:v>
                </c:pt>
                <c:pt idx="2">
                  <c:v>62.3</c:v>
                </c:pt>
              </c:numCache>
            </c:numRef>
          </c:val>
          <c:extLst>
            <c:ext xmlns:c16="http://schemas.microsoft.com/office/drawing/2014/chart" uri="{C3380CC4-5D6E-409C-BE32-E72D297353CC}">
              <c16:uniqueId val="{00000000-6E7A-A14C-8FC0-1A01C6FD1C9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5">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BFB-5245-B272-14928DD9C6BF}"/>
              </c:ext>
            </c:extLst>
          </c:dPt>
          <c:dPt>
            <c:idx val="1"/>
            <c:bubble3D val="0"/>
            <c:spPr>
              <a:solidFill>
                <a:schemeClr val="accent5">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BFB-5245-B272-14928DD9C6BF}"/>
              </c:ext>
            </c:extLst>
          </c:dPt>
          <c:dLbls>
            <c:dLbl>
              <c:idx val="0"/>
              <c:tx>
                <c:rich>
                  <a:bodyPr rot="0" spcFirstLastPara="1" vertOverflow="ellipsis" vert="horz" wrap="square" lIns="38100" tIns="19050" rIns="38100" bIns="19050" anchor="ctr" anchorCtr="1">
                    <a:noAutofit/>
                  </a:bodyPr>
                  <a:lstStyle/>
                  <a:p>
                    <a:pPr>
                      <a:defRPr sz="1330" b="1" i="0" u="none" strike="noStrike" kern="1200" spc="0" baseline="0">
                        <a:solidFill>
                          <a:schemeClr val="accent5"/>
                        </a:solidFill>
                        <a:latin typeface="+mn-lt"/>
                        <a:ea typeface="+mn-ea"/>
                        <a:cs typeface="+mn-cs"/>
                      </a:defRPr>
                    </a:pPr>
                    <a:fld id="{B88559EC-0A7B-144F-8FCC-142B804477C7}" type="CATEGORYNAME">
                      <a:rPr lang="en-US" smtClean="0"/>
                      <a:pPr>
                        <a:defRPr>
                          <a:solidFill>
                            <a:schemeClr val="accent5"/>
                          </a:solidFill>
                        </a:defRPr>
                      </a:pPr>
                      <a:t>[RUBRIKENNAME]</a:t>
                    </a:fld>
                    <a:r>
                      <a:rPr lang="en-US" baseline="0" dirty="0"/>
                      <a:t> </a:t>
                    </a:r>
                    <a:fld id="{32B654A7-78E3-AC4B-AC2A-A34971CB31F1}" type="PERCENTAGE">
                      <a:rPr lang="en-US" baseline="0" smtClean="0"/>
                      <a:pPr>
                        <a:defRPr>
                          <a:solidFill>
                            <a:schemeClr val="accent5"/>
                          </a:solidFill>
                        </a:defRPr>
                      </a:pPr>
                      <a:t>[PROZENTSATZ]</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manualLayout>
                      <c:w val="0.26347801923407771"/>
                      <c:h val="0.13817828062150303"/>
                    </c:manualLayout>
                  </c15:layout>
                  <c15:dlblFieldTable/>
                  <c15:showDataLabelsRange val="0"/>
                </c:ext>
                <c:ext xmlns:c16="http://schemas.microsoft.com/office/drawing/2014/chart" uri="{C3380CC4-5D6E-409C-BE32-E72D297353CC}">
                  <c16:uniqueId val="{00000001-7BFB-5245-B272-14928DD9C6BF}"/>
                </c:ext>
              </c:extLst>
            </c:dLbl>
            <c:dLbl>
              <c:idx val="1"/>
              <c:layout>
                <c:manualLayout>
                  <c:x val="-3.4384366017022848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5">
                            <a:shade val="86000"/>
                          </a:schemeClr>
                        </a:solidFill>
                        <a:latin typeface="+mn-lt"/>
                        <a:ea typeface="+mn-ea"/>
                        <a:cs typeface="+mn-cs"/>
                      </a:defRPr>
                    </a:pPr>
                    <a:fld id="{3B16CB16-0415-3942-BE88-9F0E03015E12}" type="CATEGORYNAME">
                      <a:rPr lang="en-US" smtClean="0"/>
                      <a:pPr>
                        <a:defRPr>
                          <a:solidFill>
                            <a:schemeClr val="accent5">
                              <a:shade val="86000"/>
                            </a:schemeClr>
                          </a:solidFill>
                        </a:defRPr>
                      </a:pPr>
                      <a:t>[RUBRIKENNAME]</a:t>
                    </a:fld>
                    <a:r>
                      <a:rPr lang="en-US" baseline="0" dirty="0"/>
                      <a:t> </a:t>
                    </a:r>
                    <a:fld id="{0CAFC73A-9271-D842-AE11-0077DF2DFA5D}" type="PERCENTAGE">
                      <a:rPr lang="en-US" baseline="0" smtClean="0"/>
                      <a:pPr>
                        <a:defRPr>
                          <a:solidFill>
                            <a:schemeClr val="accent5">
                              <a:shade val="86000"/>
                            </a:schemeClr>
                          </a:solidFill>
                        </a:defRPr>
                      </a:pPr>
                      <a:t>[PROZENTSATZ]</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hade val="86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BFB-5245-B272-14928DD9C6BF}"/>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97.4</c:v>
                </c:pt>
                <c:pt idx="1">
                  <c:v>2.6</c:v>
                </c:pt>
              </c:numCache>
            </c:numRef>
          </c:val>
          <c:extLst>
            <c:ext xmlns:c16="http://schemas.microsoft.com/office/drawing/2014/chart" uri="{C3380CC4-5D6E-409C-BE32-E72D297353CC}">
              <c16:uniqueId val="{00000008-7BFB-5245-B272-14928DD9C6BF}"/>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5">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BFB-5245-B272-14928DD9C6BF}"/>
              </c:ext>
            </c:extLst>
          </c:dPt>
          <c:dPt>
            <c:idx val="1"/>
            <c:bubble3D val="0"/>
            <c:spPr>
              <a:solidFill>
                <a:schemeClr val="accent5">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BFB-5245-B272-14928DD9C6BF}"/>
              </c:ext>
            </c:extLst>
          </c:dPt>
          <c:dLbls>
            <c:dLbl>
              <c:idx val="0"/>
              <c:tx>
                <c:rich>
                  <a:bodyPr rot="0" spcFirstLastPara="1" vertOverflow="ellipsis" vert="horz" wrap="square" lIns="38100" tIns="19050" rIns="38100" bIns="19050" anchor="ctr" anchorCtr="1">
                    <a:noAutofit/>
                  </a:bodyPr>
                  <a:lstStyle/>
                  <a:p>
                    <a:pPr>
                      <a:defRPr sz="1330" b="1" i="0" u="none" strike="noStrike" kern="1200" spc="0" baseline="0">
                        <a:solidFill>
                          <a:schemeClr val="accent5"/>
                        </a:solidFill>
                        <a:latin typeface="+mn-lt"/>
                        <a:ea typeface="+mn-ea"/>
                        <a:cs typeface="+mn-cs"/>
                      </a:defRPr>
                    </a:pPr>
                    <a:fld id="{B88559EC-0A7B-144F-8FCC-142B804477C7}" type="CATEGORYNAME">
                      <a:rPr lang="en-US" smtClean="0"/>
                      <a:pPr>
                        <a:defRPr>
                          <a:solidFill>
                            <a:schemeClr val="accent5"/>
                          </a:solidFill>
                        </a:defRPr>
                      </a:pPr>
                      <a:t>[RUBRIKENNAME]</a:t>
                    </a:fld>
                    <a:r>
                      <a:rPr lang="en-US" baseline="0" dirty="0"/>
                      <a:t> </a:t>
                    </a:r>
                    <a:fld id="{32B654A7-78E3-AC4B-AC2A-A34971CB31F1}" type="PERCENTAGE">
                      <a:rPr lang="en-US" baseline="0" smtClean="0"/>
                      <a:pPr>
                        <a:defRPr>
                          <a:solidFill>
                            <a:schemeClr val="accent5"/>
                          </a:solidFill>
                        </a:defRPr>
                      </a:pPr>
                      <a:t>[PROZENTSATZ]</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manualLayout>
                      <c:w val="0.26347801923407771"/>
                      <c:h val="0.13817828062150303"/>
                    </c:manualLayout>
                  </c15:layout>
                  <c15:dlblFieldTable/>
                  <c15:showDataLabelsRange val="0"/>
                </c:ext>
                <c:ext xmlns:c16="http://schemas.microsoft.com/office/drawing/2014/chart" uri="{C3380CC4-5D6E-409C-BE32-E72D297353CC}">
                  <c16:uniqueId val="{00000001-7BFB-5245-B272-14928DD9C6BF}"/>
                </c:ext>
              </c:extLst>
            </c:dLbl>
            <c:dLbl>
              <c:idx val="1"/>
              <c:layout>
                <c:manualLayout>
                  <c:x val="-3.4384366017022848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5">
                            <a:shade val="86000"/>
                          </a:schemeClr>
                        </a:solidFill>
                        <a:latin typeface="+mn-lt"/>
                        <a:ea typeface="+mn-ea"/>
                        <a:cs typeface="+mn-cs"/>
                      </a:defRPr>
                    </a:pPr>
                    <a:fld id="{3B16CB16-0415-3942-BE88-9F0E03015E12}" type="CATEGORYNAME">
                      <a:rPr lang="en-US" smtClean="0"/>
                      <a:pPr>
                        <a:defRPr>
                          <a:solidFill>
                            <a:schemeClr val="accent5">
                              <a:shade val="86000"/>
                            </a:schemeClr>
                          </a:solidFill>
                        </a:defRPr>
                      </a:pPr>
                      <a:t>[RUBRIKENNAME]</a:t>
                    </a:fld>
                    <a:r>
                      <a:rPr lang="en-US" baseline="0" dirty="0"/>
                      <a:t> </a:t>
                    </a:r>
                    <a:fld id="{0CAFC73A-9271-D842-AE11-0077DF2DFA5D}" type="PERCENTAGE">
                      <a:rPr lang="en-US" baseline="0" smtClean="0"/>
                      <a:pPr>
                        <a:defRPr>
                          <a:solidFill>
                            <a:schemeClr val="accent5">
                              <a:shade val="86000"/>
                            </a:schemeClr>
                          </a:solidFill>
                        </a:defRPr>
                      </a:pPr>
                      <a:t>[PROZENTSATZ]</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hade val="86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BFB-5245-B272-14928DD9C6BF}"/>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94.8</c:v>
                </c:pt>
                <c:pt idx="1">
                  <c:v>5.2</c:v>
                </c:pt>
              </c:numCache>
            </c:numRef>
          </c:val>
          <c:extLst>
            <c:ext xmlns:c16="http://schemas.microsoft.com/office/drawing/2014/chart" uri="{C3380CC4-5D6E-409C-BE32-E72D297353CC}">
              <c16:uniqueId val="{00000008-7BFB-5245-B272-14928DD9C6BF}"/>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5">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E7A-A14C-8FC0-1A01C6FD1C9C}"/>
              </c:ext>
            </c:extLst>
          </c:dPt>
          <c:dPt>
            <c:idx val="1"/>
            <c:bubble3D val="0"/>
            <c:spPr>
              <a:solidFill>
                <a:schemeClr val="accent5">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6E7A-A14C-8FC0-1A01C6FD1C9C}"/>
              </c:ext>
            </c:extLst>
          </c:dPt>
          <c:dPt>
            <c:idx val="2"/>
            <c:bubble3D val="0"/>
            <c:spPr>
              <a:solidFill>
                <a:schemeClr val="accent5">
                  <a:tint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E7A-A14C-8FC0-1A01C6FD1C9C}"/>
              </c:ext>
            </c:extLst>
          </c:dPt>
          <c:dPt>
            <c:idx val="3"/>
            <c:bubble3D val="0"/>
            <c:spPr>
              <a:solidFill>
                <a:schemeClr val="accent5">
                  <a:tint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6E7A-A14C-8FC0-1A01C6FD1C9C}"/>
              </c:ext>
            </c:extLst>
          </c:dPt>
          <c:dLbls>
            <c:dLbl>
              <c:idx val="0"/>
              <c:tx>
                <c:rich>
                  <a:bodyPr rot="0" spcFirstLastPara="1" vertOverflow="ellipsis" vert="horz" wrap="square" lIns="38100" tIns="19050" rIns="38100" bIns="19050" anchor="ctr" anchorCtr="1">
                    <a:noAutofit/>
                  </a:bodyPr>
                  <a:lstStyle/>
                  <a:p>
                    <a:pPr>
                      <a:defRPr sz="1330" b="1" i="0" u="none" strike="noStrike" kern="1200" spc="0" baseline="0">
                        <a:solidFill>
                          <a:schemeClr val="accent5"/>
                        </a:solidFill>
                        <a:latin typeface="+mn-lt"/>
                        <a:ea typeface="+mn-ea"/>
                        <a:cs typeface="+mn-cs"/>
                      </a:defRPr>
                    </a:pPr>
                    <a:fld id="{B88559EC-0A7B-144F-8FCC-142B804477C7}" type="CATEGORYNAME">
                      <a:rPr lang="en-US" smtClean="0"/>
                      <a:pPr>
                        <a:defRPr>
                          <a:solidFill>
                            <a:schemeClr val="accent5"/>
                          </a:solidFill>
                        </a:defRPr>
                      </a:pPr>
                      <a:t>[RUBRIKENNAME]</a:t>
                    </a:fld>
                    <a:r>
                      <a:rPr lang="en-US" baseline="0" dirty="0"/>
                      <a:t> </a:t>
                    </a:r>
                    <a:fld id="{32B654A7-78E3-AC4B-AC2A-A34971CB31F1}" type="PERCENTAGE">
                      <a:rPr lang="en-US" baseline="0" smtClean="0"/>
                      <a:pPr>
                        <a:defRPr>
                          <a:solidFill>
                            <a:schemeClr val="accent5"/>
                          </a:solidFill>
                        </a:defRPr>
                      </a:pPr>
                      <a:t>[PROZENTSATZ]</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manualLayout>
                      <c:w val="0.26347801923407771"/>
                      <c:h val="0.13817828062150303"/>
                    </c:manualLayout>
                  </c15:layout>
                  <c15:dlblFieldTable/>
                  <c15:showDataLabelsRange val="0"/>
                </c:ext>
                <c:ext xmlns:c16="http://schemas.microsoft.com/office/drawing/2014/chart" uri="{C3380CC4-5D6E-409C-BE32-E72D297353CC}">
                  <c16:uniqueId val="{00000001-6E7A-A14C-8FC0-1A01C6FD1C9C}"/>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hade val="86000"/>
                        </a:schemeClr>
                      </a:solidFill>
                      <a:latin typeface="+mn-lt"/>
                      <a:ea typeface="+mn-ea"/>
                      <a:cs typeface="+mn-cs"/>
                    </a:defRPr>
                  </a:pPr>
                  <a:endParaRPr lang="de-DE"/>
                </a:p>
              </c:txPr>
              <c:dLblPos val="outEnd"/>
              <c:showLegendKey val="0"/>
              <c:showVal val="0"/>
              <c:showCatName val="1"/>
              <c:showSerName val="0"/>
              <c:showPercent val="1"/>
              <c:showBubbleSize val="0"/>
              <c:extLst>
                <c:ext xmlns:c16="http://schemas.microsoft.com/office/drawing/2014/chart" uri="{C3380CC4-5D6E-409C-BE32-E72D297353CC}">
                  <c16:uniqueId val="{00000002-6E7A-A14C-8FC0-1A01C6FD1C9C}"/>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tint val="86000"/>
                        </a:schemeClr>
                      </a:solidFill>
                      <a:latin typeface="+mn-lt"/>
                      <a:ea typeface="+mn-ea"/>
                      <a:cs typeface="+mn-cs"/>
                    </a:defRPr>
                  </a:pPr>
                  <a:endParaRPr lang="de-DE"/>
                </a:p>
              </c:txPr>
              <c:dLblPos val="outEnd"/>
              <c:showLegendKey val="0"/>
              <c:showVal val="0"/>
              <c:showCatName val="1"/>
              <c:showSerName val="0"/>
              <c:showPercent val="1"/>
              <c:showBubbleSize val="0"/>
              <c:extLst>
                <c:ext xmlns:c16="http://schemas.microsoft.com/office/drawing/2014/chart" uri="{C3380CC4-5D6E-409C-BE32-E72D297353CC}">
                  <c16:uniqueId val="{00000003-6E7A-A14C-8FC0-1A01C6FD1C9C}"/>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tint val="58000"/>
                        </a:schemeClr>
                      </a:solidFill>
                      <a:latin typeface="+mn-lt"/>
                      <a:ea typeface="+mn-ea"/>
                      <a:cs typeface="+mn-cs"/>
                    </a:defRPr>
                  </a:pPr>
                  <a:endParaRPr lang="de-DE"/>
                </a:p>
              </c:txPr>
              <c:dLblPos val="outEnd"/>
              <c:showLegendKey val="0"/>
              <c:showVal val="0"/>
              <c:showCatName val="1"/>
              <c:showSerName val="0"/>
              <c:showPercent val="1"/>
              <c:showBubbleSize val="0"/>
              <c:extLst>
                <c:ext xmlns:c16="http://schemas.microsoft.com/office/drawing/2014/chart" uri="{C3380CC4-5D6E-409C-BE32-E72D297353CC}">
                  <c16:uniqueId val="{00000004-6E7A-A14C-8FC0-1A01C6FD1C9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Tabelle1!$A$2:$A$5</c:f>
              <c:strCache>
                <c:ptCount val="3"/>
                <c:pt idx="0">
                  <c:v>gering</c:v>
                </c:pt>
                <c:pt idx="1">
                  <c:v>mittel</c:v>
                </c:pt>
                <c:pt idx="2">
                  <c:v>hoch</c:v>
                </c:pt>
              </c:strCache>
            </c:strRef>
          </c:cat>
          <c:val>
            <c:numRef>
              <c:f>Tabelle1!$B$2:$B$5</c:f>
              <c:numCache>
                <c:formatCode>General</c:formatCode>
                <c:ptCount val="4"/>
                <c:pt idx="0">
                  <c:v>4.3</c:v>
                </c:pt>
                <c:pt idx="1">
                  <c:v>39.1</c:v>
                </c:pt>
                <c:pt idx="2">
                  <c:v>56.5</c:v>
                </c:pt>
              </c:numCache>
            </c:numRef>
          </c:val>
          <c:extLst>
            <c:ext xmlns:c16="http://schemas.microsoft.com/office/drawing/2014/chart" uri="{C3380CC4-5D6E-409C-BE32-E72D297353CC}">
              <c16:uniqueId val="{00000000-6E7A-A14C-8FC0-1A01C6FD1C9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5">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E7A-A14C-8FC0-1A01C6FD1C9C}"/>
              </c:ext>
            </c:extLst>
          </c:dPt>
          <c:dPt>
            <c:idx val="1"/>
            <c:bubble3D val="0"/>
            <c:spPr>
              <a:solidFill>
                <a:schemeClr val="accent5">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6E7A-A14C-8FC0-1A01C6FD1C9C}"/>
              </c:ext>
            </c:extLst>
          </c:dPt>
          <c:dPt>
            <c:idx val="2"/>
            <c:bubble3D val="0"/>
            <c:spPr>
              <a:solidFill>
                <a:schemeClr val="accent5">
                  <a:tint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E7A-A14C-8FC0-1A01C6FD1C9C}"/>
              </c:ext>
            </c:extLst>
          </c:dPt>
          <c:dPt>
            <c:idx val="3"/>
            <c:bubble3D val="0"/>
            <c:spPr>
              <a:solidFill>
                <a:schemeClr val="accent5">
                  <a:tint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6E7A-A14C-8FC0-1A01C6FD1C9C}"/>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hade val="58000"/>
                        </a:schemeClr>
                      </a:solidFill>
                      <a:latin typeface="+mn-lt"/>
                      <a:ea typeface="+mn-ea"/>
                      <a:cs typeface="+mn-cs"/>
                    </a:defRPr>
                  </a:pPr>
                  <a:endParaRPr lang="de-DE"/>
                </a:p>
              </c:txPr>
              <c:dLblPos val="outEnd"/>
              <c:showLegendKey val="0"/>
              <c:showVal val="0"/>
              <c:showCatName val="1"/>
              <c:showSerName val="0"/>
              <c:showPercent val="1"/>
              <c:showBubbleSize val="0"/>
              <c:extLst>
                <c:ext xmlns:c16="http://schemas.microsoft.com/office/drawing/2014/chart" uri="{C3380CC4-5D6E-409C-BE32-E72D297353CC}">
                  <c16:uniqueId val="{00000001-6E7A-A14C-8FC0-1A01C6FD1C9C}"/>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hade val="86000"/>
                        </a:schemeClr>
                      </a:solidFill>
                      <a:latin typeface="+mn-lt"/>
                      <a:ea typeface="+mn-ea"/>
                      <a:cs typeface="+mn-cs"/>
                    </a:defRPr>
                  </a:pPr>
                  <a:endParaRPr lang="de-DE"/>
                </a:p>
              </c:txPr>
              <c:dLblPos val="outEnd"/>
              <c:showLegendKey val="0"/>
              <c:showVal val="0"/>
              <c:showCatName val="1"/>
              <c:showSerName val="0"/>
              <c:showPercent val="1"/>
              <c:showBubbleSize val="0"/>
              <c:extLst>
                <c:ext xmlns:c16="http://schemas.microsoft.com/office/drawing/2014/chart" uri="{C3380CC4-5D6E-409C-BE32-E72D297353CC}">
                  <c16:uniqueId val="{00000002-6E7A-A14C-8FC0-1A01C6FD1C9C}"/>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tint val="86000"/>
                        </a:schemeClr>
                      </a:solidFill>
                      <a:latin typeface="+mn-lt"/>
                      <a:ea typeface="+mn-ea"/>
                      <a:cs typeface="+mn-cs"/>
                    </a:defRPr>
                  </a:pPr>
                  <a:endParaRPr lang="de-DE"/>
                </a:p>
              </c:txPr>
              <c:dLblPos val="outEnd"/>
              <c:showLegendKey val="0"/>
              <c:showVal val="0"/>
              <c:showCatName val="1"/>
              <c:showSerName val="0"/>
              <c:showPercent val="1"/>
              <c:showBubbleSize val="0"/>
              <c:extLst>
                <c:ext xmlns:c16="http://schemas.microsoft.com/office/drawing/2014/chart" uri="{C3380CC4-5D6E-409C-BE32-E72D297353CC}">
                  <c16:uniqueId val="{00000003-6E7A-A14C-8FC0-1A01C6FD1C9C}"/>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tint val="58000"/>
                        </a:schemeClr>
                      </a:solidFill>
                      <a:latin typeface="+mn-lt"/>
                      <a:ea typeface="+mn-ea"/>
                      <a:cs typeface="+mn-cs"/>
                    </a:defRPr>
                  </a:pPr>
                  <a:endParaRPr lang="de-DE"/>
                </a:p>
              </c:txPr>
              <c:dLblPos val="outEnd"/>
              <c:showLegendKey val="0"/>
              <c:showVal val="0"/>
              <c:showCatName val="1"/>
              <c:showSerName val="0"/>
              <c:showPercent val="1"/>
              <c:showBubbleSize val="0"/>
              <c:extLst>
                <c:ext xmlns:c16="http://schemas.microsoft.com/office/drawing/2014/chart" uri="{C3380CC4-5D6E-409C-BE32-E72D297353CC}">
                  <c16:uniqueId val="{00000004-6E7A-A14C-8FC0-1A01C6FD1C9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Tabelle1!$A$2:$A$5</c:f>
              <c:strCache>
                <c:ptCount val="3"/>
                <c:pt idx="1">
                  <c:v>mittel</c:v>
                </c:pt>
                <c:pt idx="2">
                  <c:v>hoch</c:v>
                </c:pt>
              </c:strCache>
            </c:strRef>
          </c:cat>
          <c:val>
            <c:numRef>
              <c:f>Tabelle1!$B$2:$B$5</c:f>
              <c:numCache>
                <c:formatCode>General</c:formatCode>
                <c:ptCount val="4"/>
                <c:pt idx="1">
                  <c:v>35.9</c:v>
                </c:pt>
                <c:pt idx="2">
                  <c:v>64.099999999999994</c:v>
                </c:pt>
              </c:numCache>
            </c:numRef>
          </c:val>
          <c:extLst>
            <c:ext xmlns:c16="http://schemas.microsoft.com/office/drawing/2014/chart" uri="{C3380CC4-5D6E-409C-BE32-E72D297353CC}">
              <c16:uniqueId val="{00000000-6E7A-A14C-8FC0-1A01C6FD1C9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5">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E7A-A14C-8FC0-1A01C6FD1C9C}"/>
              </c:ext>
            </c:extLst>
          </c:dPt>
          <c:dPt>
            <c:idx val="1"/>
            <c:bubble3D val="0"/>
            <c:spPr>
              <a:solidFill>
                <a:schemeClr val="accent5">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6E7A-A14C-8FC0-1A01C6FD1C9C}"/>
              </c:ext>
            </c:extLst>
          </c:dPt>
          <c:dPt>
            <c:idx val="2"/>
            <c:bubble3D val="0"/>
            <c:spPr>
              <a:solidFill>
                <a:schemeClr val="accent5">
                  <a:tint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E7A-A14C-8FC0-1A01C6FD1C9C}"/>
              </c:ext>
            </c:extLst>
          </c:dPt>
          <c:dPt>
            <c:idx val="3"/>
            <c:bubble3D val="0"/>
            <c:spPr>
              <a:solidFill>
                <a:schemeClr val="accent5">
                  <a:tint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6E7A-A14C-8FC0-1A01C6FD1C9C}"/>
              </c:ext>
            </c:extLst>
          </c:dPt>
          <c:dLbls>
            <c:dLbl>
              <c:idx val="0"/>
              <c:layout>
                <c:manualLayout>
                  <c:x val="7.8145055752145091E-3"/>
                  <c:y val="-2.6323610580393156E-4"/>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5"/>
                        </a:solidFill>
                        <a:latin typeface="+mn-lt"/>
                        <a:ea typeface="+mn-ea"/>
                        <a:cs typeface="+mn-cs"/>
                      </a:defRPr>
                    </a:pPr>
                    <a:fld id="{BF011281-F106-A445-B8F8-81BB6A22047C}" type="CATEGORYNAME">
                      <a:rPr lang="en-US" smtClean="0"/>
                      <a:pPr>
                        <a:defRPr>
                          <a:solidFill>
                            <a:schemeClr val="accent5"/>
                          </a:solidFill>
                        </a:defRPr>
                      </a:pPr>
                      <a:t>[RUBRIKENNAME]</a:t>
                    </a:fld>
                    <a:r>
                      <a:rPr lang="en-US" baseline="0" dirty="0"/>
                      <a:t> </a:t>
                    </a:r>
                    <a:fld id="{3E315F13-3376-424C-BA66-2296CC873D0D}" type="PERCENTAGE">
                      <a:rPr lang="en-US" baseline="0" smtClean="0"/>
                      <a:pPr>
                        <a:defRPr>
                          <a:solidFill>
                            <a:schemeClr val="accent5"/>
                          </a:solidFill>
                        </a:defRPr>
                      </a:pPr>
                      <a:t>[PROZENTSATZ]</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784876195361283"/>
                      <c:h val="0.10066805853219105"/>
                    </c:manualLayout>
                  </c15:layout>
                  <c15:dlblFieldTable/>
                  <c15:showDataLabelsRange val="0"/>
                </c:ext>
                <c:ext xmlns:c16="http://schemas.microsoft.com/office/drawing/2014/chart" uri="{C3380CC4-5D6E-409C-BE32-E72D297353CC}">
                  <c16:uniqueId val="{00000001-6E7A-A14C-8FC0-1A01C6FD1C9C}"/>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hade val="86000"/>
                        </a:schemeClr>
                      </a:solidFill>
                      <a:latin typeface="+mn-lt"/>
                      <a:ea typeface="+mn-ea"/>
                      <a:cs typeface="+mn-cs"/>
                    </a:defRPr>
                  </a:pPr>
                  <a:endParaRPr lang="de-DE"/>
                </a:p>
              </c:txPr>
              <c:dLblPos val="outEnd"/>
              <c:showLegendKey val="0"/>
              <c:showVal val="0"/>
              <c:showCatName val="1"/>
              <c:showSerName val="0"/>
              <c:showPercent val="1"/>
              <c:showBubbleSize val="0"/>
              <c:extLst>
                <c:ext xmlns:c16="http://schemas.microsoft.com/office/drawing/2014/chart" uri="{C3380CC4-5D6E-409C-BE32-E72D297353CC}">
                  <c16:uniqueId val="{00000002-6E7A-A14C-8FC0-1A01C6FD1C9C}"/>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tint val="86000"/>
                        </a:schemeClr>
                      </a:solidFill>
                      <a:latin typeface="+mn-lt"/>
                      <a:ea typeface="+mn-ea"/>
                      <a:cs typeface="+mn-cs"/>
                    </a:defRPr>
                  </a:pPr>
                  <a:endParaRPr lang="de-DE"/>
                </a:p>
              </c:txPr>
              <c:dLblPos val="outEnd"/>
              <c:showLegendKey val="0"/>
              <c:showVal val="0"/>
              <c:showCatName val="1"/>
              <c:showSerName val="0"/>
              <c:showPercent val="1"/>
              <c:showBubbleSize val="0"/>
              <c:extLst>
                <c:ext xmlns:c16="http://schemas.microsoft.com/office/drawing/2014/chart" uri="{C3380CC4-5D6E-409C-BE32-E72D297353CC}">
                  <c16:uniqueId val="{00000003-6E7A-A14C-8FC0-1A01C6FD1C9C}"/>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tint val="58000"/>
                        </a:schemeClr>
                      </a:solidFill>
                      <a:latin typeface="+mn-lt"/>
                      <a:ea typeface="+mn-ea"/>
                      <a:cs typeface="+mn-cs"/>
                    </a:defRPr>
                  </a:pPr>
                  <a:endParaRPr lang="de-DE"/>
                </a:p>
              </c:txPr>
              <c:dLblPos val="outEnd"/>
              <c:showLegendKey val="0"/>
              <c:showVal val="0"/>
              <c:showCatName val="1"/>
              <c:showSerName val="0"/>
              <c:showPercent val="1"/>
              <c:showBubbleSize val="0"/>
              <c:extLst>
                <c:ext xmlns:c16="http://schemas.microsoft.com/office/drawing/2014/chart" uri="{C3380CC4-5D6E-409C-BE32-E72D297353CC}">
                  <c16:uniqueId val="{00000004-6E7A-A14C-8FC0-1A01C6FD1C9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Tabelle1!$A$2:$A$5</c:f>
              <c:strCache>
                <c:ptCount val="3"/>
                <c:pt idx="0">
                  <c:v>gering</c:v>
                </c:pt>
                <c:pt idx="1">
                  <c:v>mittel</c:v>
                </c:pt>
                <c:pt idx="2">
                  <c:v>hoch</c:v>
                </c:pt>
              </c:strCache>
            </c:strRef>
          </c:cat>
          <c:val>
            <c:numRef>
              <c:f>Tabelle1!$B$2:$B$5</c:f>
              <c:numCache>
                <c:formatCode>General</c:formatCode>
                <c:ptCount val="4"/>
                <c:pt idx="0">
                  <c:v>3.4</c:v>
                </c:pt>
                <c:pt idx="1">
                  <c:v>22.4</c:v>
                </c:pt>
                <c:pt idx="2">
                  <c:v>74.099999999999994</c:v>
                </c:pt>
              </c:numCache>
            </c:numRef>
          </c:val>
          <c:extLst>
            <c:ext xmlns:c16="http://schemas.microsoft.com/office/drawing/2014/chart" uri="{C3380CC4-5D6E-409C-BE32-E72D297353CC}">
              <c16:uniqueId val="{00000000-6E7A-A14C-8FC0-1A01C6FD1C9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29507130342852095"/>
          <c:y val="0.10717968090676173"/>
          <c:w val="0.68481293911914032"/>
          <c:h val="0.62288898727306929"/>
        </c:manualLayout>
      </c:layout>
      <c:barChart>
        <c:barDir val="bar"/>
        <c:grouping val="percentStacked"/>
        <c:varyColors val="0"/>
        <c:ser>
          <c:idx val="0"/>
          <c:order val="0"/>
          <c:tx>
            <c:strRef>
              <c:f>Tabelle1!$B$1</c:f>
              <c:strCache>
                <c:ptCount val="1"/>
                <c:pt idx="0">
                  <c:v>sehr zufrieden</c:v>
                </c:pt>
              </c:strCache>
            </c:strRef>
          </c:tx>
          <c:spPr>
            <a:solidFill>
              <a:schemeClr val="accent5">
                <a:shade val="53000"/>
              </a:schemeClr>
            </a:solidFill>
            <a:ln>
              <a:noFill/>
            </a:ln>
            <a:effectLst/>
          </c:spPr>
          <c:invertIfNegative val="0"/>
          <c:cat>
            <c:strRef>
              <c:f>Tabelle1!$A$2:$A$6</c:f>
              <c:strCache>
                <c:ptCount val="5"/>
                <c:pt idx="0">
                  <c:v>Umsetzbarkeit der Ergebnisse in 
der betrieblichen Praxis</c:v>
                </c:pt>
                <c:pt idx="1">
                  <c:v>Qualität und Nutzen des 
erstellten Beratungsberichts</c:v>
                </c:pt>
                <c:pt idx="2">
                  <c:v>Umfang und Tiefe der Beratung</c:v>
                </c:pt>
                <c:pt idx="3">
                  <c:v>Zielorientierung der Beratenden</c:v>
                </c:pt>
                <c:pt idx="4">
                  <c:v>Kompetenz der Beratenden</c:v>
                </c:pt>
              </c:strCache>
            </c:strRef>
          </c:cat>
          <c:val>
            <c:numRef>
              <c:f>Tabelle1!$B$2:$B$6</c:f>
              <c:numCache>
                <c:formatCode>General</c:formatCode>
                <c:ptCount val="5"/>
                <c:pt idx="0">
                  <c:v>35</c:v>
                </c:pt>
                <c:pt idx="1">
                  <c:v>43</c:v>
                </c:pt>
                <c:pt idx="2">
                  <c:v>53</c:v>
                </c:pt>
                <c:pt idx="3">
                  <c:v>56</c:v>
                </c:pt>
                <c:pt idx="4">
                  <c:v>66</c:v>
                </c:pt>
              </c:numCache>
            </c:numRef>
          </c:val>
          <c:extLst>
            <c:ext xmlns:c16="http://schemas.microsoft.com/office/drawing/2014/chart" uri="{C3380CC4-5D6E-409C-BE32-E72D297353CC}">
              <c16:uniqueId val="{00000000-94FF-3F42-97F5-863BB1C017B9}"/>
            </c:ext>
          </c:extLst>
        </c:ser>
        <c:ser>
          <c:idx val="1"/>
          <c:order val="1"/>
          <c:tx>
            <c:strRef>
              <c:f>Tabelle1!$C$1</c:f>
              <c:strCache>
                <c:ptCount val="1"/>
                <c:pt idx="0">
                  <c:v>eher Hemmnis</c:v>
                </c:pt>
              </c:strCache>
            </c:strRef>
          </c:tx>
          <c:spPr>
            <a:solidFill>
              <a:schemeClr val="accent5">
                <a:shade val="76000"/>
              </a:schemeClr>
            </a:solidFill>
            <a:ln>
              <a:noFill/>
            </a:ln>
            <a:effectLst/>
          </c:spPr>
          <c:invertIfNegative val="0"/>
          <c:cat>
            <c:strRef>
              <c:f>Tabelle1!$A$2:$A$6</c:f>
              <c:strCache>
                <c:ptCount val="5"/>
                <c:pt idx="0">
                  <c:v>Umsetzbarkeit der Ergebnisse in 
der betrieblichen Praxis</c:v>
                </c:pt>
                <c:pt idx="1">
                  <c:v>Qualität und Nutzen des 
erstellten Beratungsberichts</c:v>
                </c:pt>
                <c:pt idx="2">
                  <c:v>Umfang und Tiefe der Beratung</c:v>
                </c:pt>
                <c:pt idx="3">
                  <c:v>Zielorientierung der Beratenden</c:v>
                </c:pt>
                <c:pt idx="4">
                  <c:v>Kompetenz der Beratenden</c:v>
                </c:pt>
              </c:strCache>
            </c:strRef>
          </c:cat>
          <c:val>
            <c:numRef>
              <c:f>Tabelle1!$C$2:$C$6</c:f>
              <c:numCache>
                <c:formatCode>General</c:formatCode>
                <c:ptCount val="5"/>
                <c:pt idx="0">
                  <c:v>47</c:v>
                </c:pt>
                <c:pt idx="1">
                  <c:v>39</c:v>
                </c:pt>
                <c:pt idx="2">
                  <c:v>32</c:v>
                </c:pt>
                <c:pt idx="3">
                  <c:v>38</c:v>
                </c:pt>
                <c:pt idx="4">
                  <c:v>25</c:v>
                </c:pt>
              </c:numCache>
            </c:numRef>
          </c:val>
          <c:extLst>
            <c:ext xmlns:c16="http://schemas.microsoft.com/office/drawing/2014/chart" uri="{C3380CC4-5D6E-409C-BE32-E72D297353CC}">
              <c16:uniqueId val="{00000001-94FF-3F42-97F5-863BB1C017B9}"/>
            </c:ext>
          </c:extLst>
        </c:ser>
        <c:ser>
          <c:idx val="2"/>
          <c:order val="2"/>
          <c:tx>
            <c:strRef>
              <c:f>Tabelle1!$D$1</c:f>
              <c:strCache>
                <c:ptCount val="1"/>
                <c:pt idx="0">
                  <c:v>eher kein Hemmnis</c:v>
                </c:pt>
              </c:strCache>
            </c:strRef>
          </c:tx>
          <c:spPr>
            <a:solidFill>
              <a:schemeClr val="accent5"/>
            </a:solidFill>
            <a:ln>
              <a:noFill/>
            </a:ln>
            <a:effectLst/>
          </c:spPr>
          <c:invertIfNegative val="0"/>
          <c:cat>
            <c:strRef>
              <c:f>Tabelle1!$A$2:$A$6</c:f>
              <c:strCache>
                <c:ptCount val="5"/>
                <c:pt idx="0">
                  <c:v>Umsetzbarkeit der Ergebnisse in 
der betrieblichen Praxis</c:v>
                </c:pt>
                <c:pt idx="1">
                  <c:v>Qualität und Nutzen des 
erstellten Beratungsberichts</c:v>
                </c:pt>
                <c:pt idx="2">
                  <c:v>Umfang und Tiefe der Beratung</c:v>
                </c:pt>
                <c:pt idx="3">
                  <c:v>Zielorientierung der Beratenden</c:v>
                </c:pt>
                <c:pt idx="4">
                  <c:v>Kompetenz der Beratenden</c:v>
                </c:pt>
              </c:strCache>
            </c:strRef>
          </c:cat>
          <c:val>
            <c:numRef>
              <c:f>Tabelle1!$D$2:$D$6</c:f>
              <c:numCache>
                <c:formatCode>General</c:formatCode>
                <c:ptCount val="5"/>
                <c:pt idx="0">
                  <c:v>10</c:v>
                </c:pt>
                <c:pt idx="1">
                  <c:v>10</c:v>
                </c:pt>
                <c:pt idx="2">
                  <c:v>8</c:v>
                </c:pt>
                <c:pt idx="3">
                  <c:v>1</c:v>
                </c:pt>
                <c:pt idx="4">
                  <c:v>3</c:v>
                </c:pt>
              </c:numCache>
            </c:numRef>
          </c:val>
          <c:extLst>
            <c:ext xmlns:c16="http://schemas.microsoft.com/office/drawing/2014/chart" uri="{C3380CC4-5D6E-409C-BE32-E72D297353CC}">
              <c16:uniqueId val="{00000002-94FF-3F42-97F5-863BB1C017B9}"/>
            </c:ext>
          </c:extLst>
        </c:ser>
        <c:ser>
          <c:idx val="3"/>
          <c:order val="3"/>
          <c:tx>
            <c:strRef>
              <c:f>Tabelle1!$E$1</c:f>
              <c:strCache>
                <c:ptCount val="1"/>
                <c:pt idx="0">
                  <c:v>Gar nicht zufireden</c:v>
                </c:pt>
              </c:strCache>
            </c:strRef>
          </c:tx>
          <c:spPr>
            <a:solidFill>
              <a:schemeClr val="accent5">
                <a:tint val="77000"/>
              </a:schemeClr>
            </a:solidFill>
            <a:ln>
              <a:noFill/>
            </a:ln>
            <a:effectLst/>
          </c:spPr>
          <c:invertIfNegative val="0"/>
          <c:cat>
            <c:strRef>
              <c:f>Tabelle1!$A$2:$A$6</c:f>
              <c:strCache>
                <c:ptCount val="5"/>
                <c:pt idx="0">
                  <c:v>Umsetzbarkeit der Ergebnisse in 
der betrieblichen Praxis</c:v>
                </c:pt>
                <c:pt idx="1">
                  <c:v>Qualität und Nutzen des 
erstellten Beratungsberichts</c:v>
                </c:pt>
                <c:pt idx="2">
                  <c:v>Umfang und Tiefe der Beratung</c:v>
                </c:pt>
                <c:pt idx="3">
                  <c:v>Zielorientierung der Beratenden</c:v>
                </c:pt>
                <c:pt idx="4">
                  <c:v>Kompetenz der Beratenden</c:v>
                </c:pt>
              </c:strCache>
            </c:strRef>
          </c:cat>
          <c:val>
            <c:numRef>
              <c:f>Tabelle1!$E$2:$E$6</c:f>
              <c:numCache>
                <c:formatCode>General</c:formatCode>
                <c:ptCount val="5"/>
                <c:pt idx="0">
                  <c:v>5</c:v>
                </c:pt>
                <c:pt idx="1">
                  <c:v>5</c:v>
                </c:pt>
                <c:pt idx="2">
                  <c:v>5</c:v>
                </c:pt>
                <c:pt idx="3">
                  <c:v>4</c:v>
                </c:pt>
                <c:pt idx="4">
                  <c:v>5</c:v>
                </c:pt>
              </c:numCache>
            </c:numRef>
          </c:val>
          <c:extLst>
            <c:ext xmlns:c16="http://schemas.microsoft.com/office/drawing/2014/chart" uri="{C3380CC4-5D6E-409C-BE32-E72D297353CC}">
              <c16:uniqueId val="{00000003-94FF-3F42-97F5-863BB1C017B9}"/>
            </c:ext>
          </c:extLst>
        </c:ser>
        <c:ser>
          <c:idx val="4"/>
          <c:order val="4"/>
          <c:tx>
            <c:strRef>
              <c:f>Tabelle1!$F$1</c:f>
              <c:strCache>
                <c:ptCount val="1"/>
                <c:pt idx="0">
                  <c:v>Weiß nicht/Keine Angabe</c:v>
                </c:pt>
              </c:strCache>
            </c:strRef>
          </c:tx>
          <c:spPr>
            <a:solidFill>
              <a:schemeClr val="accent5">
                <a:tint val="54000"/>
              </a:schemeClr>
            </a:solidFill>
            <a:ln>
              <a:noFill/>
            </a:ln>
            <a:effectLst/>
          </c:spPr>
          <c:invertIfNegative val="0"/>
          <c:cat>
            <c:strRef>
              <c:f>Tabelle1!$A$2:$A$6</c:f>
              <c:strCache>
                <c:ptCount val="5"/>
                <c:pt idx="0">
                  <c:v>Umsetzbarkeit der Ergebnisse in 
der betrieblichen Praxis</c:v>
                </c:pt>
                <c:pt idx="1">
                  <c:v>Qualität und Nutzen des 
erstellten Beratungsberichts</c:v>
                </c:pt>
                <c:pt idx="2">
                  <c:v>Umfang und Tiefe der Beratung</c:v>
                </c:pt>
                <c:pt idx="3">
                  <c:v>Zielorientierung der Beratenden</c:v>
                </c:pt>
                <c:pt idx="4">
                  <c:v>Kompetenz der Beratenden</c:v>
                </c:pt>
              </c:strCache>
            </c:strRef>
          </c:cat>
          <c:val>
            <c:numRef>
              <c:f>Tabelle1!$F$2:$F$6</c:f>
              <c:numCache>
                <c:formatCode>General</c:formatCode>
                <c:ptCount val="5"/>
                <c:pt idx="0">
                  <c:v>3</c:v>
                </c:pt>
                <c:pt idx="1">
                  <c:v>3</c:v>
                </c:pt>
                <c:pt idx="2">
                  <c:v>1</c:v>
                </c:pt>
                <c:pt idx="3">
                  <c:v>1</c:v>
                </c:pt>
                <c:pt idx="4">
                  <c:v>1</c:v>
                </c:pt>
              </c:numCache>
            </c:numRef>
          </c:val>
          <c:extLst>
            <c:ext xmlns:c16="http://schemas.microsoft.com/office/drawing/2014/chart" uri="{C3380CC4-5D6E-409C-BE32-E72D297353CC}">
              <c16:uniqueId val="{00000004-94FF-3F42-97F5-863BB1C017B9}"/>
            </c:ext>
          </c:extLst>
        </c:ser>
        <c:dLbls>
          <c:showLegendKey val="0"/>
          <c:showVal val="0"/>
          <c:showCatName val="0"/>
          <c:showSerName val="0"/>
          <c:showPercent val="0"/>
          <c:showBubbleSize val="0"/>
        </c:dLbls>
        <c:gapWidth val="150"/>
        <c:overlap val="100"/>
        <c:axId val="463688736"/>
        <c:axId val="294856608"/>
      </c:barChart>
      <c:catAx>
        <c:axId val="463688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94856608"/>
        <c:crosses val="autoZero"/>
        <c:auto val="1"/>
        <c:lblAlgn val="ctr"/>
        <c:lblOffset val="100"/>
        <c:noMultiLvlLbl val="0"/>
      </c:catAx>
      <c:valAx>
        <c:axId val="2948566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463688736"/>
        <c:crosses val="autoZero"/>
        <c:crossBetween val="between"/>
      </c:valAx>
      <c:spPr>
        <a:noFill/>
        <a:ln>
          <a:noFill/>
        </a:ln>
        <a:effectLst/>
      </c:spPr>
    </c:plotArea>
    <c:legend>
      <c:legendPos val="b"/>
      <c:layout>
        <c:manualLayout>
          <c:xMode val="edge"/>
          <c:yMode val="edge"/>
          <c:x val="0.29017029969218044"/>
          <c:y val="0.87469390534609337"/>
          <c:w val="0.60291942667781206"/>
          <c:h val="4.796234941176492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22564831208605324"/>
          <c:y val="3.268478769977614E-2"/>
          <c:w val="0.75073995960341144"/>
          <c:h val="0.39162031998202729"/>
        </c:manualLayout>
      </c:layout>
      <c:barChart>
        <c:barDir val="bar"/>
        <c:grouping val="percentStacked"/>
        <c:varyColors val="0"/>
        <c:ser>
          <c:idx val="0"/>
          <c:order val="0"/>
          <c:tx>
            <c:strRef>
              <c:f>Tabelle1!$B$1</c:f>
              <c:strCache>
                <c:ptCount val="1"/>
                <c:pt idx="0">
                  <c:v>Trifft voll zu</c:v>
                </c:pt>
              </c:strCache>
            </c:strRef>
          </c:tx>
          <c:spPr>
            <a:solidFill>
              <a:schemeClr val="accent5">
                <a:shade val="50000"/>
              </a:schemeClr>
            </a:solidFill>
            <a:ln>
              <a:noFill/>
            </a:ln>
            <a:effectLst/>
          </c:spPr>
          <c:invertIfNegative val="0"/>
          <c:dLbls>
            <c:delete val="1"/>
          </c:dLbls>
          <c:cat>
            <c:strRef>
              <c:f>Tabelle1!$A$2:$A$3</c:f>
              <c:strCache>
                <c:ptCount val="2"/>
                <c:pt idx="0">
                  <c:v>ein Bewusstsein für wesentliche 
Zukunftsthemen entwickelt</c:v>
                </c:pt>
                <c:pt idx="1">
                  <c:v>uns vernetzt und 
Kontakte entwickelt</c:v>
                </c:pt>
              </c:strCache>
            </c:strRef>
          </c:cat>
          <c:val>
            <c:numRef>
              <c:f>Tabelle1!$B$2:$B$3</c:f>
              <c:numCache>
                <c:formatCode>General</c:formatCode>
                <c:ptCount val="2"/>
                <c:pt idx="0">
                  <c:v>30.8</c:v>
                </c:pt>
                <c:pt idx="1">
                  <c:v>33.299999999999997</c:v>
                </c:pt>
              </c:numCache>
            </c:numRef>
          </c:val>
          <c:extLst>
            <c:ext xmlns:c16="http://schemas.microsoft.com/office/drawing/2014/chart" uri="{C3380CC4-5D6E-409C-BE32-E72D297353CC}">
              <c16:uniqueId val="{00000000-7B5D-744C-89D6-BFE20DA2CD7A}"/>
            </c:ext>
          </c:extLst>
        </c:ser>
        <c:ser>
          <c:idx val="1"/>
          <c:order val="1"/>
          <c:tx>
            <c:strRef>
              <c:f>Tabelle1!$C$1</c:f>
              <c:strCache>
                <c:ptCount val="1"/>
                <c:pt idx="0">
                  <c:v>Trifft eher zu</c:v>
                </c:pt>
              </c:strCache>
            </c:strRef>
          </c:tx>
          <c:spPr>
            <a:solidFill>
              <a:schemeClr val="accent5">
                <a:shade val="70000"/>
              </a:schemeClr>
            </a:solidFill>
            <a:ln>
              <a:noFill/>
            </a:ln>
            <a:effectLst/>
          </c:spPr>
          <c:invertIfNegative val="0"/>
          <c:dLbls>
            <c:delete val="1"/>
          </c:dLbls>
          <c:cat>
            <c:strRef>
              <c:f>Tabelle1!$A$2:$A$3</c:f>
              <c:strCache>
                <c:ptCount val="2"/>
                <c:pt idx="0">
                  <c:v>ein Bewusstsein für wesentliche 
Zukunftsthemen entwickelt</c:v>
                </c:pt>
                <c:pt idx="1">
                  <c:v>uns vernetzt und 
Kontakte entwickelt</c:v>
                </c:pt>
              </c:strCache>
            </c:strRef>
          </c:cat>
          <c:val>
            <c:numRef>
              <c:f>Tabelle1!$C$2:$C$3</c:f>
              <c:numCache>
                <c:formatCode>General</c:formatCode>
                <c:ptCount val="2"/>
                <c:pt idx="0">
                  <c:v>46.2</c:v>
                </c:pt>
                <c:pt idx="1">
                  <c:v>46.2</c:v>
                </c:pt>
              </c:numCache>
            </c:numRef>
          </c:val>
          <c:extLst>
            <c:ext xmlns:c16="http://schemas.microsoft.com/office/drawing/2014/chart" uri="{C3380CC4-5D6E-409C-BE32-E72D297353CC}">
              <c16:uniqueId val="{00000001-7B5D-744C-89D6-BFE20DA2CD7A}"/>
            </c:ext>
          </c:extLst>
        </c:ser>
        <c:ser>
          <c:idx val="2"/>
          <c:order val="2"/>
          <c:tx>
            <c:strRef>
              <c:f>Tabelle1!$D$1</c:f>
              <c:strCache>
                <c:ptCount val="1"/>
                <c:pt idx="0">
                  <c:v>Trifft eher nicht zu</c:v>
                </c:pt>
              </c:strCache>
            </c:strRef>
          </c:tx>
          <c:spPr>
            <a:solidFill>
              <a:schemeClr val="accent5">
                <a:shade val="90000"/>
              </a:schemeClr>
            </a:solidFill>
            <a:ln>
              <a:noFill/>
            </a:ln>
            <a:effectLst/>
          </c:spPr>
          <c:invertIfNegative val="0"/>
          <c:dLbls>
            <c:delete val="1"/>
          </c:dLbls>
          <c:cat>
            <c:strRef>
              <c:f>Tabelle1!$A$2:$A$3</c:f>
              <c:strCache>
                <c:ptCount val="2"/>
                <c:pt idx="0">
                  <c:v>ein Bewusstsein für wesentliche 
Zukunftsthemen entwickelt</c:v>
                </c:pt>
                <c:pt idx="1">
                  <c:v>uns vernetzt und 
Kontakte entwickelt</c:v>
                </c:pt>
              </c:strCache>
            </c:strRef>
          </c:cat>
          <c:val>
            <c:numRef>
              <c:f>Tabelle1!$D$2:$D$3</c:f>
              <c:numCache>
                <c:formatCode>General</c:formatCode>
                <c:ptCount val="2"/>
                <c:pt idx="0">
                  <c:v>7.7</c:v>
                </c:pt>
                <c:pt idx="1">
                  <c:v>12.8</c:v>
                </c:pt>
              </c:numCache>
            </c:numRef>
          </c:val>
          <c:extLst>
            <c:ext xmlns:c16="http://schemas.microsoft.com/office/drawing/2014/chart" uri="{C3380CC4-5D6E-409C-BE32-E72D297353CC}">
              <c16:uniqueId val="{00000002-7B5D-744C-89D6-BFE20DA2CD7A}"/>
            </c:ext>
          </c:extLst>
        </c:ser>
        <c:ser>
          <c:idx val="3"/>
          <c:order val="3"/>
          <c:tx>
            <c:strRef>
              <c:f>Tabelle1!$E$1</c:f>
              <c:strCache>
                <c:ptCount val="1"/>
                <c:pt idx="0">
                  <c:v>Trifft gar nicht zu</c:v>
                </c:pt>
              </c:strCache>
            </c:strRef>
          </c:tx>
          <c:spPr>
            <a:solidFill>
              <a:schemeClr val="accent5">
                <a:tint val="90000"/>
              </a:schemeClr>
            </a:solidFill>
            <a:ln>
              <a:noFill/>
            </a:ln>
            <a:effectLst/>
          </c:spPr>
          <c:invertIfNegative val="0"/>
          <c:dLbls>
            <c:delete val="1"/>
          </c:dLbls>
          <c:cat>
            <c:strRef>
              <c:f>Tabelle1!$A$2:$A$3</c:f>
              <c:strCache>
                <c:ptCount val="2"/>
                <c:pt idx="0">
                  <c:v>ein Bewusstsein für wesentliche 
Zukunftsthemen entwickelt</c:v>
                </c:pt>
                <c:pt idx="1">
                  <c:v>uns vernetzt und 
Kontakte entwickelt</c:v>
                </c:pt>
              </c:strCache>
            </c:strRef>
          </c:cat>
          <c:val>
            <c:numRef>
              <c:f>Tabelle1!$E$2:$E$3</c:f>
              <c:numCache>
                <c:formatCode>General</c:formatCode>
                <c:ptCount val="2"/>
                <c:pt idx="0">
                  <c:v>0</c:v>
                </c:pt>
                <c:pt idx="1">
                  <c:v>3.6</c:v>
                </c:pt>
              </c:numCache>
            </c:numRef>
          </c:val>
          <c:extLst>
            <c:ext xmlns:c16="http://schemas.microsoft.com/office/drawing/2014/chart" uri="{C3380CC4-5D6E-409C-BE32-E72D297353CC}">
              <c16:uniqueId val="{00000003-7B5D-744C-89D6-BFE20DA2CD7A}"/>
            </c:ext>
          </c:extLst>
        </c:ser>
        <c:ser>
          <c:idx val="4"/>
          <c:order val="4"/>
          <c:tx>
            <c:strRef>
              <c:f>Tabelle1!$F$1</c:f>
              <c:strCache>
                <c:ptCount val="1"/>
                <c:pt idx="0">
                  <c:v>noch nicht eingetreten aber erwartet</c:v>
                </c:pt>
              </c:strCache>
            </c:strRef>
          </c:tx>
          <c:spPr>
            <a:solidFill>
              <a:schemeClr val="accent5">
                <a:tint val="70000"/>
              </a:schemeClr>
            </a:solidFill>
            <a:ln>
              <a:noFill/>
            </a:ln>
            <a:effectLst/>
          </c:spPr>
          <c:invertIfNegative val="0"/>
          <c:dLbls>
            <c:delete val="1"/>
          </c:dLbls>
          <c:cat>
            <c:strRef>
              <c:f>Tabelle1!$A$2:$A$3</c:f>
              <c:strCache>
                <c:ptCount val="2"/>
                <c:pt idx="0">
                  <c:v>ein Bewusstsein für wesentliche 
Zukunftsthemen entwickelt</c:v>
                </c:pt>
                <c:pt idx="1">
                  <c:v>uns vernetzt und 
Kontakte entwickelt</c:v>
                </c:pt>
              </c:strCache>
            </c:strRef>
          </c:cat>
          <c:val>
            <c:numRef>
              <c:f>Tabelle1!$F$2:$F$3</c:f>
              <c:numCache>
                <c:formatCode>General</c:formatCode>
                <c:ptCount val="2"/>
                <c:pt idx="0">
                  <c:v>3.6</c:v>
                </c:pt>
                <c:pt idx="1">
                  <c:v>3.6</c:v>
                </c:pt>
              </c:numCache>
            </c:numRef>
          </c:val>
          <c:extLst>
            <c:ext xmlns:c16="http://schemas.microsoft.com/office/drawing/2014/chart" uri="{C3380CC4-5D6E-409C-BE32-E72D297353CC}">
              <c16:uniqueId val="{00000004-7B5D-744C-89D6-BFE20DA2CD7A}"/>
            </c:ext>
          </c:extLst>
        </c:ser>
        <c:ser>
          <c:idx val="5"/>
          <c:order val="5"/>
          <c:tx>
            <c:strRef>
              <c:f>Tabelle1!$G$1</c:f>
              <c:strCache>
                <c:ptCount val="1"/>
                <c:pt idx="0">
                  <c:v>Keine Angabe</c:v>
                </c:pt>
              </c:strCache>
            </c:strRef>
          </c:tx>
          <c:spPr>
            <a:solidFill>
              <a:schemeClr val="accent5">
                <a:tint val="50000"/>
              </a:schemeClr>
            </a:solidFill>
            <a:ln>
              <a:noFill/>
            </a:ln>
            <a:effectLst/>
          </c:spPr>
          <c:invertIfNegative val="0"/>
          <c:dLbls>
            <c:delete val="1"/>
          </c:dLbls>
          <c:cat>
            <c:strRef>
              <c:f>Tabelle1!$A$2:$A$3</c:f>
              <c:strCache>
                <c:ptCount val="2"/>
                <c:pt idx="0">
                  <c:v>ein Bewusstsein für wesentliche 
Zukunftsthemen entwickelt</c:v>
                </c:pt>
                <c:pt idx="1">
                  <c:v>uns vernetzt und 
Kontakte entwickelt</c:v>
                </c:pt>
              </c:strCache>
            </c:strRef>
          </c:cat>
          <c:val>
            <c:numRef>
              <c:f>Tabelle1!$G$2:$G$3</c:f>
              <c:numCache>
                <c:formatCode>General</c:formatCode>
                <c:ptCount val="2"/>
                <c:pt idx="0">
                  <c:v>7.7</c:v>
                </c:pt>
                <c:pt idx="1">
                  <c:v>7.7</c:v>
                </c:pt>
              </c:numCache>
            </c:numRef>
          </c:val>
          <c:extLst>
            <c:ext xmlns:c16="http://schemas.microsoft.com/office/drawing/2014/chart" uri="{C3380CC4-5D6E-409C-BE32-E72D297353CC}">
              <c16:uniqueId val="{00000005-7B5D-744C-89D6-BFE20DA2CD7A}"/>
            </c:ext>
          </c:extLst>
        </c:ser>
        <c:dLbls>
          <c:dLblPos val="ctr"/>
          <c:showLegendKey val="0"/>
          <c:showVal val="1"/>
          <c:showCatName val="0"/>
          <c:showSerName val="0"/>
          <c:showPercent val="0"/>
          <c:showBubbleSize val="0"/>
        </c:dLbls>
        <c:gapWidth val="150"/>
        <c:overlap val="100"/>
        <c:axId val="463688736"/>
        <c:axId val="294856608"/>
      </c:barChart>
      <c:catAx>
        <c:axId val="463688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94856608"/>
        <c:crosses val="autoZero"/>
        <c:auto val="1"/>
        <c:lblAlgn val="ctr"/>
        <c:lblOffset val="100"/>
        <c:noMultiLvlLbl val="0"/>
      </c:catAx>
      <c:valAx>
        <c:axId val="2948566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t" anchorCtr="0"/>
          <a:lstStyle/>
          <a:p>
            <a:pPr>
              <a:defRPr sz="1197" b="0" i="0" u="none" strike="noStrike" kern="1200" baseline="0">
                <a:solidFill>
                  <a:schemeClr val="tx1">
                    <a:lumMod val="65000"/>
                    <a:lumOff val="35000"/>
                  </a:schemeClr>
                </a:solidFill>
                <a:latin typeface="+mn-lt"/>
                <a:ea typeface="+mn-ea"/>
                <a:cs typeface="+mn-cs"/>
              </a:defRPr>
            </a:pPr>
            <a:endParaRPr lang="de-DE"/>
          </a:p>
        </c:txPr>
        <c:crossAx val="463688736"/>
        <c:crosses val="autoZero"/>
        <c:crossBetween val="between"/>
      </c:valAx>
      <c:spPr>
        <a:noFill/>
        <a:ln>
          <a:noFill/>
        </a:ln>
        <a:effectLst/>
      </c:spPr>
    </c:plotArea>
    <c:legend>
      <c:legendPos val="b"/>
      <c:layout>
        <c:manualLayout>
          <c:xMode val="edge"/>
          <c:yMode val="edge"/>
          <c:x val="6.3405409964728557E-2"/>
          <c:y val="0.62486871937871369"/>
          <c:w val="0.89999997121246478"/>
          <c:h val="9.194961981179634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1027657232854056"/>
          <c:y val="0.10717968090676173"/>
          <c:w val="0.66507111552158316"/>
          <c:h val="0.41976283453881585"/>
        </c:manualLayout>
      </c:layout>
      <c:barChart>
        <c:barDir val="bar"/>
        <c:grouping val="percentStacked"/>
        <c:varyColors val="0"/>
        <c:ser>
          <c:idx val="0"/>
          <c:order val="0"/>
          <c:tx>
            <c:strRef>
              <c:f>Tabelle1!$B$1</c:f>
              <c:strCache>
                <c:ptCount val="1"/>
                <c:pt idx="0">
                  <c:v>Trifft voll zu</c:v>
                </c:pt>
              </c:strCache>
            </c:strRef>
          </c:tx>
          <c:spPr>
            <a:solidFill>
              <a:schemeClr val="accent5">
                <a:shade val="50000"/>
              </a:schemeClr>
            </a:solidFill>
            <a:ln>
              <a:noFill/>
            </a:ln>
            <a:effectLst/>
          </c:spPr>
          <c:invertIfNegative val="0"/>
          <c:dLbls>
            <c:delete val="1"/>
          </c:dLbls>
          <c:cat>
            <c:strRef>
              <c:f>Tabelle1!$A$2:$A$3</c:f>
              <c:strCache>
                <c:ptCount val="2"/>
                <c:pt idx="0">
                  <c:v>uns vernetzt und Kontakte aufgebaut</c:v>
                </c:pt>
                <c:pt idx="1">
                  <c:v>Verbesserungen in den Bereichen 
Nachhaltigkeit, Energiewende und 
Klimaschutz in unserem Betrieb angestoßen</c:v>
                </c:pt>
              </c:strCache>
            </c:strRef>
          </c:cat>
          <c:val>
            <c:numRef>
              <c:f>Tabelle1!$B$2:$B$3</c:f>
              <c:numCache>
                <c:formatCode>General</c:formatCode>
                <c:ptCount val="2"/>
                <c:pt idx="0">
                  <c:v>34.799999999999997</c:v>
                </c:pt>
                <c:pt idx="1">
                  <c:v>37.799999999999997</c:v>
                </c:pt>
              </c:numCache>
            </c:numRef>
          </c:val>
          <c:extLst>
            <c:ext xmlns:c16="http://schemas.microsoft.com/office/drawing/2014/chart" uri="{C3380CC4-5D6E-409C-BE32-E72D297353CC}">
              <c16:uniqueId val="{00000000-7B5D-744C-89D6-BFE20DA2CD7A}"/>
            </c:ext>
          </c:extLst>
        </c:ser>
        <c:ser>
          <c:idx val="1"/>
          <c:order val="1"/>
          <c:tx>
            <c:strRef>
              <c:f>Tabelle1!$C$1</c:f>
              <c:strCache>
                <c:ptCount val="1"/>
                <c:pt idx="0">
                  <c:v>Trifft eher zu</c:v>
                </c:pt>
              </c:strCache>
            </c:strRef>
          </c:tx>
          <c:spPr>
            <a:solidFill>
              <a:schemeClr val="accent5">
                <a:shade val="70000"/>
              </a:schemeClr>
            </a:solidFill>
            <a:ln>
              <a:noFill/>
            </a:ln>
            <a:effectLst/>
          </c:spPr>
          <c:invertIfNegative val="0"/>
          <c:dLbls>
            <c:delete val="1"/>
          </c:dLbls>
          <c:cat>
            <c:strRef>
              <c:f>Tabelle1!$A$2:$A$3</c:f>
              <c:strCache>
                <c:ptCount val="2"/>
                <c:pt idx="0">
                  <c:v>uns vernetzt und Kontakte aufgebaut</c:v>
                </c:pt>
                <c:pt idx="1">
                  <c:v>Verbesserungen in den Bereichen 
Nachhaltigkeit, Energiewende und 
Klimaschutz in unserem Betrieb angestoßen</c:v>
                </c:pt>
              </c:strCache>
            </c:strRef>
          </c:cat>
          <c:val>
            <c:numRef>
              <c:f>Tabelle1!$C$2:$C$3</c:f>
              <c:numCache>
                <c:formatCode>General</c:formatCode>
                <c:ptCount val="2"/>
                <c:pt idx="0">
                  <c:v>30.4</c:v>
                </c:pt>
                <c:pt idx="1">
                  <c:v>25</c:v>
                </c:pt>
              </c:numCache>
            </c:numRef>
          </c:val>
          <c:extLst>
            <c:ext xmlns:c16="http://schemas.microsoft.com/office/drawing/2014/chart" uri="{C3380CC4-5D6E-409C-BE32-E72D297353CC}">
              <c16:uniqueId val="{00000001-7B5D-744C-89D6-BFE20DA2CD7A}"/>
            </c:ext>
          </c:extLst>
        </c:ser>
        <c:ser>
          <c:idx val="2"/>
          <c:order val="2"/>
          <c:tx>
            <c:strRef>
              <c:f>Tabelle1!$D$1</c:f>
              <c:strCache>
                <c:ptCount val="1"/>
                <c:pt idx="0">
                  <c:v>Trifft eher nicht zu</c:v>
                </c:pt>
              </c:strCache>
            </c:strRef>
          </c:tx>
          <c:spPr>
            <a:solidFill>
              <a:schemeClr val="accent5">
                <a:shade val="90000"/>
              </a:schemeClr>
            </a:solidFill>
            <a:ln>
              <a:noFill/>
            </a:ln>
            <a:effectLst/>
          </c:spPr>
          <c:invertIfNegative val="0"/>
          <c:dLbls>
            <c:delete val="1"/>
          </c:dLbls>
          <c:cat>
            <c:strRef>
              <c:f>Tabelle1!$A$2:$A$3</c:f>
              <c:strCache>
                <c:ptCount val="2"/>
                <c:pt idx="0">
                  <c:v>uns vernetzt und Kontakte aufgebaut</c:v>
                </c:pt>
                <c:pt idx="1">
                  <c:v>Verbesserungen in den Bereichen 
Nachhaltigkeit, Energiewende und 
Klimaschutz in unserem Betrieb angestoßen</c:v>
                </c:pt>
              </c:strCache>
            </c:strRef>
          </c:cat>
          <c:val>
            <c:numRef>
              <c:f>Tabelle1!$D$2:$D$3</c:f>
              <c:numCache>
                <c:formatCode>General</c:formatCode>
                <c:ptCount val="2"/>
                <c:pt idx="0">
                  <c:v>13</c:v>
                </c:pt>
                <c:pt idx="1">
                  <c:v>12.5</c:v>
                </c:pt>
              </c:numCache>
            </c:numRef>
          </c:val>
          <c:extLst>
            <c:ext xmlns:c16="http://schemas.microsoft.com/office/drawing/2014/chart" uri="{C3380CC4-5D6E-409C-BE32-E72D297353CC}">
              <c16:uniqueId val="{00000002-7B5D-744C-89D6-BFE20DA2CD7A}"/>
            </c:ext>
          </c:extLst>
        </c:ser>
        <c:ser>
          <c:idx val="3"/>
          <c:order val="3"/>
          <c:tx>
            <c:strRef>
              <c:f>Tabelle1!$E$1</c:f>
              <c:strCache>
                <c:ptCount val="1"/>
                <c:pt idx="0">
                  <c:v>Trifft gar nicht zu</c:v>
                </c:pt>
              </c:strCache>
            </c:strRef>
          </c:tx>
          <c:spPr>
            <a:solidFill>
              <a:schemeClr val="accent5">
                <a:tint val="90000"/>
              </a:schemeClr>
            </a:solidFill>
            <a:ln>
              <a:noFill/>
            </a:ln>
            <a:effectLst/>
          </c:spPr>
          <c:invertIfNegative val="0"/>
          <c:dLbls>
            <c:delete val="1"/>
          </c:dLbls>
          <c:cat>
            <c:strRef>
              <c:f>Tabelle1!$A$2:$A$3</c:f>
              <c:strCache>
                <c:ptCount val="2"/>
                <c:pt idx="0">
                  <c:v>uns vernetzt und Kontakte aufgebaut</c:v>
                </c:pt>
                <c:pt idx="1">
                  <c:v>Verbesserungen in den Bereichen 
Nachhaltigkeit, Energiewende und 
Klimaschutz in unserem Betrieb angestoßen</c:v>
                </c:pt>
              </c:strCache>
            </c:strRef>
          </c:cat>
          <c:val>
            <c:numRef>
              <c:f>Tabelle1!$E$2:$E$3</c:f>
              <c:numCache>
                <c:formatCode>General</c:formatCode>
                <c:ptCount val="2"/>
                <c:pt idx="0">
                  <c:v>4.3</c:v>
                </c:pt>
                <c:pt idx="1">
                  <c:v>0</c:v>
                </c:pt>
              </c:numCache>
            </c:numRef>
          </c:val>
          <c:extLst>
            <c:ext xmlns:c16="http://schemas.microsoft.com/office/drawing/2014/chart" uri="{C3380CC4-5D6E-409C-BE32-E72D297353CC}">
              <c16:uniqueId val="{00000003-7B5D-744C-89D6-BFE20DA2CD7A}"/>
            </c:ext>
          </c:extLst>
        </c:ser>
        <c:ser>
          <c:idx val="4"/>
          <c:order val="4"/>
          <c:tx>
            <c:strRef>
              <c:f>Tabelle1!$F$1</c:f>
              <c:strCache>
                <c:ptCount val="1"/>
                <c:pt idx="0">
                  <c:v>noch nicht eingetreten aber erwartet</c:v>
                </c:pt>
              </c:strCache>
            </c:strRef>
          </c:tx>
          <c:spPr>
            <a:solidFill>
              <a:schemeClr val="accent5">
                <a:tint val="70000"/>
              </a:schemeClr>
            </a:solidFill>
            <a:ln>
              <a:noFill/>
            </a:ln>
            <a:effectLst/>
          </c:spPr>
          <c:invertIfNegative val="0"/>
          <c:dLbls>
            <c:delete val="1"/>
          </c:dLbls>
          <c:cat>
            <c:strRef>
              <c:f>Tabelle1!$A$2:$A$3</c:f>
              <c:strCache>
                <c:ptCount val="2"/>
                <c:pt idx="0">
                  <c:v>uns vernetzt und Kontakte aufgebaut</c:v>
                </c:pt>
                <c:pt idx="1">
                  <c:v>Verbesserungen in den Bereichen 
Nachhaltigkeit, Energiewende und 
Klimaschutz in unserem Betrieb angestoßen</c:v>
                </c:pt>
              </c:strCache>
            </c:strRef>
          </c:cat>
          <c:val>
            <c:numRef>
              <c:f>Tabelle1!$F$2:$F$3</c:f>
              <c:numCache>
                <c:formatCode>General</c:formatCode>
                <c:ptCount val="2"/>
                <c:pt idx="0">
                  <c:v>4.3</c:v>
                </c:pt>
                <c:pt idx="1">
                  <c:v>0</c:v>
                </c:pt>
              </c:numCache>
            </c:numRef>
          </c:val>
          <c:extLst>
            <c:ext xmlns:c16="http://schemas.microsoft.com/office/drawing/2014/chart" uri="{C3380CC4-5D6E-409C-BE32-E72D297353CC}">
              <c16:uniqueId val="{00000004-7B5D-744C-89D6-BFE20DA2CD7A}"/>
            </c:ext>
          </c:extLst>
        </c:ser>
        <c:ser>
          <c:idx val="5"/>
          <c:order val="5"/>
          <c:tx>
            <c:strRef>
              <c:f>Tabelle1!$G$1</c:f>
              <c:strCache>
                <c:ptCount val="1"/>
                <c:pt idx="0">
                  <c:v>Keine Angabe</c:v>
                </c:pt>
              </c:strCache>
            </c:strRef>
          </c:tx>
          <c:spPr>
            <a:solidFill>
              <a:schemeClr val="accent5">
                <a:tint val="50000"/>
              </a:schemeClr>
            </a:solidFill>
            <a:ln>
              <a:noFill/>
            </a:ln>
            <a:effectLst/>
          </c:spPr>
          <c:invertIfNegative val="0"/>
          <c:dLbls>
            <c:delete val="1"/>
          </c:dLbls>
          <c:cat>
            <c:strRef>
              <c:f>Tabelle1!$A$2:$A$3</c:f>
              <c:strCache>
                <c:ptCount val="2"/>
                <c:pt idx="0">
                  <c:v>uns vernetzt und Kontakte aufgebaut</c:v>
                </c:pt>
                <c:pt idx="1">
                  <c:v>Verbesserungen in den Bereichen 
Nachhaltigkeit, Energiewende und 
Klimaschutz in unserem Betrieb angestoßen</c:v>
                </c:pt>
              </c:strCache>
            </c:strRef>
          </c:cat>
          <c:val>
            <c:numRef>
              <c:f>Tabelle1!$G$2:$G$3</c:f>
              <c:numCache>
                <c:formatCode>General</c:formatCode>
                <c:ptCount val="2"/>
                <c:pt idx="0">
                  <c:v>13</c:v>
                </c:pt>
                <c:pt idx="1">
                  <c:v>25</c:v>
                </c:pt>
              </c:numCache>
            </c:numRef>
          </c:val>
          <c:extLst>
            <c:ext xmlns:c16="http://schemas.microsoft.com/office/drawing/2014/chart" uri="{C3380CC4-5D6E-409C-BE32-E72D297353CC}">
              <c16:uniqueId val="{00000005-7B5D-744C-89D6-BFE20DA2CD7A}"/>
            </c:ext>
          </c:extLst>
        </c:ser>
        <c:dLbls>
          <c:dLblPos val="ctr"/>
          <c:showLegendKey val="0"/>
          <c:showVal val="1"/>
          <c:showCatName val="0"/>
          <c:showSerName val="0"/>
          <c:showPercent val="0"/>
          <c:showBubbleSize val="0"/>
        </c:dLbls>
        <c:gapWidth val="150"/>
        <c:overlap val="100"/>
        <c:axId val="463688736"/>
        <c:axId val="294856608"/>
      </c:barChart>
      <c:catAx>
        <c:axId val="463688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94856608"/>
        <c:crosses val="autoZero"/>
        <c:auto val="1"/>
        <c:lblAlgn val="ctr"/>
        <c:lblOffset val="100"/>
        <c:noMultiLvlLbl val="0"/>
      </c:catAx>
      <c:valAx>
        <c:axId val="2948566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463688736"/>
        <c:crosses val="autoZero"/>
        <c:crossBetween val="between"/>
      </c:valAx>
      <c:spPr>
        <a:noFill/>
        <a:ln>
          <a:noFill/>
        </a:ln>
        <a:effectLst/>
      </c:spPr>
    </c:plotArea>
    <c:legend>
      <c:legendPos val="b"/>
      <c:layout>
        <c:manualLayout>
          <c:xMode val="edge"/>
          <c:yMode val="edge"/>
          <c:x val="7.2812547005995168E-2"/>
          <c:y val="0.72702762196808735"/>
          <c:w val="0.89527604193702026"/>
          <c:h val="6.118669107303664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5">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694-774B-9B5C-9C9BC2A66C43}"/>
              </c:ext>
            </c:extLst>
          </c:dPt>
          <c:dPt>
            <c:idx val="1"/>
            <c:bubble3D val="0"/>
            <c:spPr>
              <a:solidFill>
                <a:schemeClr val="accent5">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694-774B-9B5C-9C9BC2A66C43}"/>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hade val="58000"/>
                        </a:schemeClr>
                      </a:solidFill>
                      <a:latin typeface="+mn-lt"/>
                      <a:ea typeface="+mn-ea"/>
                      <a:cs typeface="+mn-cs"/>
                    </a:defRPr>
                  </a:pPr>
                  <a:endParaRPr lang="de-DE"/>
                </a:p>
              </c:txPr>
              <c:dLblPos val="outEnd"/>
              <c:showLegendKey val="0"/>
              <c:showVal val="0"/>
              <c:showCatName val="1"/>
              <c:showSerName val="0"/>
              <c:showPercent val="1"/>
              <c:showBubbleSize val="0"/>
              <c:extLst>
                <c:ext xmlns:c16="http://schemas.microsoft.com/office/drawing/2014/chart" uri="{C3380CC4-5D6E-409C-BE32-E72D297353CC}">
                  <c16:uniqueId val="{00000001-5694-774B-9B5C-9C9BC2A66C43}"/>
                </c:ext>
              </c:extLst>
            </c:dLbl>
            <c:dLbl>
              <c:idx val="1"/>
              <c:layout>
                <c:manualLayout>
                  <c:x val="1.8755108736557887E-2"/>
                  <c:y val="1.8459754965212593E-7"/>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5">
                            <a:shade val="86000"/>
                          </a:schemeClr>
                        </a:solidFill>
                        <a:latin typeface="+mn-lt"/>
                        <a:ea typeface="+mn-ea"/>
                        <a:cs typeface="+mn-cs"/>
                      </a:defRPr>
                    </a:pPr>
                    <a:fld id="{A7B8DD00-0D6C-E943-94C6-FB18066BAFBB}" type="CATEGORYNAME">
                      <a:rPr lang="en-US" smtClean="0"/>
                      <a:pPr>
                        <a:defRPr>
                          <a:solidFill>
                            <a:schemeClr val="accent5">
                              <a:shade val="86000"/>
                            </a:schemeClr>
                          </a:solidFill>
                        </a:defRPr>
                      </a:pPr>
                      <a:t>[RUBRIKENNAME]</a:t>
                    </a:fld>
                    <a:r>
                      <a:rPr lang="en-US" baseline="0" dirty="0"/>
                      <a:t> </a:t>
                    </a:r>
                    <a:fld id="{04351A9C-171D-C940-B14F-6A2A5D2E869C}" type="PERCENTAGE">
                      <a:rPr lang="en-US" baseline="0" smtClean="0"/>
                      <a:pPr>
                        <a:defRPr>
                          <a:solidFill>
                            <a:schemeClr val="accent5">
                              <a:shade val="86000"/>
                            </a:schemeClr>
                          </a:solidFill>
                        </a:defRPr>
                      </a:pPr>
                      <a:t>[PROZENTSATZ]</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hade val="86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201833028829456"/>
                      <c:h val="0.16631094718848699"/>
                    </c:manualLayout>
                  </c15:layout>
                  <c15:dlblFieldTable/>
                  <c15:showDataLabelsRange val="0"/>
                </c:ext>
                <c:ext xmlns:c16="http://schemas.microsoft.com/office/drawing/2014/chart" uri="{C3380CC4-5D6E-409C-BE32-E72D297353CC}">
                  <c16:uniqueId val="{00000003-5694-774B-9B5C-9C9BC2A66C43}"/>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89.6</c:v>
                </c:pt>
                <c:pt idx="1">
                  <c:v>10.4</c:v>
                </c:pt>
              </c:numCache>
            </c:numRef>
          </c:val>
          <c:extLst>
            <c:ext xmlns:c16="http://schemas.microsoft.com/office/drawing/2014/chart" uri="{C3380CC4-5D6E-409C-BE32-E72D297353CC}">
              <c16:uniqueId val="{00000008-5694-774B-9B5C-9C9BC2A66C43}"/>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5">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BFB-5245-B272-14928DD9C6BF}"/>
              </c:ext>
            </c:extLst>
          </c:dPt>
          <c:dPt>
            <c:idx val="1"/>
            <c:bubble3D val="0"/>
            <c:spPr>
              <a:solidFill>
                <a:schemeClr val="accent5">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BFB-5245-B272-14928DD9C6BF}"/>
              </c:ext>
            </c:extLst>
          </c:dPt>
          <c:dLbls>
            <c:dLbl>
              <c:idx val="0"/>
              <c:tx>
                <c:rich>
                  <a:bodyPr rot="0" spcFirstLastPara="1" vertOverflow="ellipsis" vert="horz" wrap="square" lIns="38100" tIns="19050" rIns="38100" bIns="19050" anchor="ctr" anchorCtr="1">
                    <a:noAutofit/>
                  </a:bodyPr>
                  <a:lstStyle/>
                  <a:p>
                    <a:pPr>
                      <a:defRPr sz="1330" b="1" i="0" u="none" strike="noStrike" kern="1200" spc="0" baseline="0">
                        <a:solidFill>
                          <a:schemeClr val="accent5"/>
                        </a:solidFill>
                        <a:latin typeface="+mn-lt"/>
                        <a:ea typeface="+mn-ea"/>
                        <a:cs typeface="+mn-cs"/>
                      </a:defRPr>
                    </a:pPr>
                    <a:fld id="{B88559EC-0A7B-144F-8FCC-142B804477C7}" type="CATEGORYNAME">
                      <a:rPr lang="en-US" smtClean="0"/>
                      <a:pPr>
                        <a:defRPr>
                          <a:solidFill>
                            <a:schemeClr val="accent5"/>
                          </a:solidFill>
                        </a:defRPr>
                      </a:pPr>
                      <a:t>[RUBRIKENNAME]</a:t>
                    </a:fld>
                    <a:r>
                      <a:rPr lang="en-US" baseline="0" dirty="0"/>
                      <a:t> </a:t>
                    </a:r>
                    <a:fld id="{32B654A7-78E3-AC4B-AC2A-A34971CB31F1}" type="PERCENTAGE">
                      <a:rPr lang="en-US" baseline="0" smtClean="0"/>
                      <a:pPr>
                        <a:defRPr>
                          <a:solidFill>
                            <a:schemeClr val="accent5"/>
                          </a:solidFill>
                        </a:defRPr>
                      </a:pPr>
                      <a:t>[PROZENTSATZ]</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manualLayout>
                      <c:w val="0.26347801923407771"/>
                      <c:h val="0.13817828062150303"/>
                    </c:manualLayout>
                  </c15:layout>
                  <c15:dlblFieldTable/>
                  <c15:showDataLabelsRange val="0"/>
                </c:ext>
                <c:ext xmlns:c16="http://schemas.microsoft.com/office/drawing/2014/chart" uri="{C3380CC4-5D6E-409C-BE32-E72D297353CC}">
                  <c16:uniqueId val="{00000001-7BFB-5245-B272-14928DD9C6BF}"/>
                </c:ext>
              </c:extLst>
            </c:dLbl>
            <c:dLbl>
              <c:idx val="1"/>
              <c:layout>
                <c:manualLayout>
                  <c:x val="-3.4384366017022848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5">
                            <a:shade val="86000"/>
                          </a:schemeClr>
                        </a:solidFill>
                        <a:latin typeface="+mn-lt"/>
                        <a:ea typeface="+mn-ea"/>
                        <a:cs typeface="+mn-cs"/>
                      </a:defRPr>
                    </a:pPr>
                    <a:fld id="{3B16CB16-0415-3942-BE88-9F0E03015E12}" type="CATEGORYNAME">
                      <a:rPr lang="en-US" smtClean="0"/>
                      <a:pPr>
                        <a:defRPr>
                          <a:solidFill>
                            <a:schemeClr val="accent5">
                              <a:shade val="86000"/>
                            </a:schemeClr>
                          </a:solidFill>
                        </a:defRPr>
                      </a:pPr>
                      <a:t>[RUBRIKENNAME]</a:t>
                    </a:fld>
                    <a:r>
                      <a:rPr lang="en-US" baseline="0" dirty="0"/>
                      <a:t> </a:t>
                    </a:r>
                    <a:fld id="{0CAFC73A-9271-D842-AE11-0077DF2DFA5D}" type="PERCENTAGE">
                      <a:rPr lang="en-US" baseline="0" smtClean="0"/>
                      <a:pPr>
                        <a:defRPr>
                          <a:solidFill>
                            <a:schemeClr val="accent5">
                              <a:shade val="86000"/>
                            </a:schemeClr>
                          </a:solidFill>
                        </a:defRPr>
                      </a:pPr>
                      <a:t>[PROZENTSATZ]</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hade val="86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BFB-5245-B272-14928DD9C6BF}"/>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95.7</c:v>
                </c:pt>
                <c:pt idx="1">
                  <c:v>4.3</c:v>
                </c:pt>
              </c:numCache>
            </c:numRef>
          </c:val>
          <c:extLst>
            <c:ext xmlns:c16="http://schemas.microsoft.com/office/drawing/2014/chart" uri="{C3380CC4-5D6E-409C-BE32-E72D297353CC}">
              <c16:uniqueId val="{00000008-7BFB-5245-B272-14928DD9C6BF}"/>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10.xml><?xml version="1.0" encoding="utf-8"?>
<cs:colorStyle xmlns:cs="http://schemas.microsoft.com/office/drawing/2012/chartStyle" xmlns:a="http://schemas.openxmlformats.org/drawingml/2006/main" meth="withinLinear" id="18">
  <a:schemeClr val="accent5"/>
</cs:colorStyle>
</file>

<file path=ppt/charts/colors1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withinLinear" id="18">
  <a:schemeClr val="accent5"/>
</cs:colorStyle>
</file>

<file path=ppt/charts/colors7.xml><?xml version="1.0" encoding="utf-8"?>
<cs:colorStyle xmlns:cs="http://schemas.microsoft.com/office/drawing/2012/chartStyle" xmlns:a="http://schemas.openxmlformats.org/drawingml/2006/main" meth="withinLinear" id="18">
  <a:schemeClr val="accent5"/>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36500B-FB55-5D47-96D0-34AF3729EA7C}" type="doc">
      <dgm:prSet loTypeId="urn:microsoft.com/office/officeart/2005/8/layout/hList7" loCatId="" qsTypeId="urn:microsoft.com/office/officeart/2005/8/quickstyle/simple1" qsCatId="simple" csTypeId="urn:microsoft.com/office/officeart/2005/8/colors/accent1_2" csCatId="accent1" phldr="1"/>
      <dgm:spPr/>
    </dgm:pt>
    <dgm:pt modelId="{15F0F8B5-1853-2643-B4F6-A68C9A0A3645}">
      <dgm:prSet phldrT="[Text]"/>
      <dgm:spPr>
        <a:solidFill>
          <a:srgbClr val="F6AB8E"/>
        </a:solidFill>
      </dgm:spPr>
      <dgm:t>
        <a:bodyPr anchor="t" anchorCtr="1"/>
        <a:lstStyle/>
        <a:p>
          <a:endParaRPr lang="de-DE" dirty="0"/>
        </a:p>
      </dgm:t>
    </dgm:pt>
    <dgm:pt modelId="{164CC461-B459-864C-91F2-9FB8872F2467}" type="parTrans" cxnId="{2E1E4F65-C4F7-9046-B909-E6A56CB7A111}">
      <dgm:prSet/>
      <dgm:spPr/>
      <dgm:t>
        <a:bodyPr/>
        <a:lstStyle/>
        <a:p>
          <a:endParaRPr lang="de-DE"/>
        </a:p>
      </dgm:t>
    </dgm:pt>
    <dgm:pt modelId="{914F510E-D1D4-3744-B713-16AD5CBE9BF1}" type="sibTrans" cxnId="{2E1E4F65-C4F7-9046-B909-E6A56CB7A111}">
      <dgm:prSet/>
      <dgm:spPr/>
      <dgm:t>
        <a:bodyPr/>
        <a:lstStyle/>
        <a:p>
          <a:endParaRPr lang="de-DE"/>
        </a:p>
      </dgm:t>
    </dgm:pt>
    <dgm:pt modelId="{4514C96D-6222-A94B-884C-6C59C71BB2AF}">
      <dgm:prSet phldrT="[Text]"/>
      <dgm:spPr>
        <a:solidFill>
          <a:srgbClr val="A1B3DD"/>
        </a:solidFill>
      </dgm:spPr>
      <dgm:t>
        <a:bodyPr anchor="t"/>
        <a:lstStyle/>
        <a:p>
          <a:endParaRPr lang="de-DE" dirty="0"/>
        </a:p>
      </dgm:t>
    </dgm:pt>
    <dgm:pt modelId="{1CE55262-3E2F-7148-956C-62019CA0BC36}" type="parTrans" cxnId="{98D68070-DB86-6744-A4FD-DD9482C7D040}">
      <dgm:prSet/>
      <dgm:spPr/>
      <dgm:t>
        <a:bodyPr/>
        <a:lstStyle/>
        <a:p>
          <a:endParaRPr lang="de-DE"/>
        </a:p>
      </dgm:t>
    </dgm:pt>
    <dgm:pt modelId="{BB48AE1A-3A36-D144-8CDD-DDBA12B3E754}" type="sibTrans" cxnId="{98D68070-DB86-6744-A4FD-DD9482C7D040}">
      <dgm:prSet/>
      <dgm:spPr/>
      <dgm:t>
        <a:bodyPr/>
        <a:lstStyle/>
        <a:p>
          <a:endParaRPr lang="de-DE"/>
        </a:p>
      </dgm:t>
    </dgm:pt>
    <dgm:pt modelId="{42343E62-DBA4-D64F-BF3D-E3095BC0E40E}">
      <dgm:prSet custT="1"/>
      <dgm:spPr>
        <a:solidFill>
          <a:srgbClr val="A4D8E3"/>
        </a:solidFill>
      </dgm:spPr>
      <dgm:t>
        <a:bodyPr anchor="t"/>
        <a:lstStyle/>
        <a:p>
          <a:r>
            <a:rPr lang="de-DE" sz="2200" b="0" i="0" dirty="0">
              <a:latin typeface="TheSansB W5 Plain" panose="020B0502050302020203" pitchFamily="34" charset="77"/>
            </a:rPr>
            <a:t> </a:t>
          </a:r>
        </a:p>
      </dgm:t>
    </dgm:pt>
    <dgm:pt modelId="{86D19FE4-4865-B341-9136-E6CFB0D05E3C}" type="parTrans" cxnId="{A2816E6B-5EC8-9744-8D86-E8D805FB0D0A}">
      <dgm:prSet/>
      <dgm:spPr/>
      <dgm:t>
        <a:bodyPr/>
        <a:lstStyle/>
        <a:p>
          <a:endParaRPr lang="de-DE"/>
        </a:p>
      </dgm:t>
    </dgm:pt>
    <dgm:pt modelId="{384B049E-E241-D640-98AD-9078E07F36C3}" type="sibTrans" cxnId="{A2816E6B-5EC8-9744-8D86-E8D805FB0D0A}">
      <dgm:prSet/>
      <dgm:spPr/>
      <dgm:t>
        <a:bodyPr/>
        <a:lstStyle/>
        <a:p>
          <a:endParaRPr lang="de-DE"/>
        </a:p>
      </dgm:t>
    </dgm:pt>
    <dgm:pt modelId="{771AF3C5-ADD6-6B4F-8606-EA33C40DA3A2}">
      <dgm:prSet phldrT="[Text]"/>
      <dgm:spPr>
        <a:solidFill>
          <a:srgbClr val="86D48B"/>
        </a:solidFill>
      </dgm:spPr>
      <dgm:t>
        <a:bodyPr anchor="t"/>
        <a:lstStyle/>
        <a:p>
          <a:endParaRPr lang="de-DE" dirty="0"/>
        </a:p>
      </dgm:t>
    </dgm:pt>
    <dgm:pt modelId="{A13F4F85-5A44-2F41-9D34-8BA04E0E55DE}" type="sibTrans" cxnId="{DE557D8F-74CB-B94D-97B2-317250B8E7D9}">
      <dgm:prSet/>
      <dgm:spPr/>
      <dgm:t>
        <a:bodyPr/>
        <a:lstStyle/>
        <a:p>
          <a:endParaRPr lang="de-DE"/>
        </a:p>
      </dgm:t>
    </dgm:pt>
    <dgm:pt modelId="{C3870001-8C46-4345-B04F-71A095DE7743}" type="parTrans" cxnId="{DE557D8F-74CB-B94D-97B2-317250B8E7D9}">
      <dgm:prSet/>
      <dgm:spPr/>
      <dgm:t>
        <a:bodyPr/>
        <a:lstStyle/>
        <a:p>
          <a:endParaRPr lang="de-DE"/>
        </a:p>
      </dgm:t>
    </dgm:pt>
    <dgm:pt modelId="{8F4F4308-1DDC-E94A-9A75-D004800526C7}" type="pres">
      <dgm:prSet presAssocID="{5336500B-FB55-5D47-96D0-34AF3729EA7C}" presName="Name0" presStyleCnt="0">
        <dgm:presLayoutVars>
          <dgm:dir/>
          <dgm:resizeHandles val="exact"/>
        </dgm:presLayoutVars>
      </dgm:prSet>
      <dgm:spPr/>
    </dgm:pt>
    <dgm:pt modelId="{10C80824-2564-B54D-A88E-B3B6BF3214CD}" type="pres">
      <dgm:prSet presAssocID="{5336500B-FB55-5D47-96D0-34AF3729EA7C}" presName="fgShape" presStyleLbl="fgShp" presStyleIdx="0" presStyleCnt="1" custScaleX="12472" custScaleY="62603" custLinFactNeighborX="40907" custLinFactNeighborY="28439"/>
      <dgm:spPr>
        <a:solidFill>
          <a:srgbClr val="FFF038">
            <a:alpha val="0"/>
          </a:srgbClr>
        </a:solidFill>
        <a:ln cap="flat" cmpd="sng">
          <a:noFill/>
          <a:miter lim="800000"/>
        </a:ln>
      </dgm:spPr>
    </dgm:pt>
    <dgm:pt modelId="{19F6607E-5952-774D-B44D-A357F6B35D64}" type="pres">
      <dgm:prSet presAssocID="{5336500B-FB55-5D47-96D0-34AF3729EA7C}" presName="linComp" presStyleCnt="0"/>
      <dgm:spPr/>
    </dgm:pt>
    <dgm:pt modelId="{9C217C74-7149-6940-B1E4-590EAD03DA4F}" type="pres">
      <dgm:prSet presAssocID="{15F0F8B5-1853-2643-B4F6-A68C9A0A3645}" presName="compNode" presStyleCnt="0"/>
      <dgm:spPr/>
    </dgm:pt>
    <dgm:pt modelId="{FFAC600F-B150-884B-86DF-E3704220EE29}" type="pres">
      <dgm:prSet presAssocID="{15F0F8B5-1853-2643-B4F6-A68C9A0A3645}" presName="bkgdShape" presStyleLbl="node1" presStyleIdx="0" presStyleCnt="4" custLinFactNeighborX="-95"/>
      <dgm:spPr/>
    </dgm:pt>
    <dgm:pt modelId="{E7D9690B-23BC-B443-899A-CB6FB575AB04}" type="pres">
      <dgm:prSet presAssocID="{15F0F8B5-1853-2643-B4F6-A68C9A0A3645}" presName="nodeTx" presStyleLbl="node1" presStyleIdx="0" presStyleCnt="4">
        <dgm:presLayoutVars>
          <dgm:bulletEnabled val="1"/>
        </dgm:presLayoutVars>
      </dgm:prSet>
      <dgm:spPr/>
    </dgm:pt>
    <dgm:pt modelId="{622B3E44-8B50-3945-A110-7BC77A5D75FB}" type="pres">
      <dgm:prSet presAssocID="{15F0F8B5-1853-2643-B4F6-A68C9A0A3645}" presName="invisiNode" presStyleLbl="node1" presStyleIdx="0" presStyleCnt="4"/>
      <dgm:spPr/>
    </dgm:pt>
    <dgm:pt modelId="{4F843DBA-148F-0648-BE06-A80EE1925C62}" type="pres">
      <dgm:prSet presAssocID="{15F0F8B5-1853-2643-B4F6-A68C9A0A3645}" presName="imagNode" presStyleLbl="fgImgPlace1" presStyleIdx="0" presStyleCnt="4" custScaleX="63693" custScaleY="63693"/>
      <dgm:spPr>
        <a:noFill/>
        <a:ln>
          <a:noFill/>
        </a:ln>
      </dgm:spPr>
    </dgm:pt>
    <dgm:pt modelId="{87B723A6-80D5-2049-8DF2-69E89BD4BC92}" type="pres">
      <dgm:prSet presAssocID="{914F510E-D1D4-3744-B713-16AD5CBE9BF1}" presName="sibTrans" presStyleLbl="sibTrans2D1" presStyleIdx="0" presStyleCnt="0"/>
      <dgm:spPr/>
    </dgm:pt>
    <dgm:pt modelId="{94914325-7B40-AF47-9928-389AB33D7CE5}" type="pres">
      <dgm:prSet presAssocID="{771AF3C5-ADD6-6B4F-8606-EA33C40DA3A2}" presName="compNode" presStyleCnt="0"/>
      <dgm:spPr/>
    </dgm:pt>
    <dgm:pt modelId="{3017D97D-E449-E147-BA36-4A80D8301616}" type="pres">
      <dgm:prSet presAssocID="{771AF3C5-ADD6-6B4F-8606-EA33C40DA3A2}" presName="bkgdShape" presStyleLbl="node1" presStyleIdx="1" presStyleCnt="4"/>
      <dgm:spPr/>
    </dgm:pt>
    <dgm:pt modelId="{D670CFAF-0AB0-5043-9FDB-1133A09D4551}" type="pres">
      <dgm:prSet presAssocID="{771AF3C5-ADD6-6B4F-8606-EA33C40DA3A2}" presName="nodeTx" presStyleLbl="node1" presStyleIdx="1" presStyleCnt="4">
        <dgm:presLayoutVars>
          <dgm:bulletEnabled val="1"/>
        </dgm:presLayoutVars>
      </dgm:prSet>
      <dgm:spPr/>
    </dgm:pt>
    <dgm:pt modelId="{89053328-17EA-2A4C-8927-623328AFE52B}" type="pres">
      <dgm:prSet presAssocID="{771AF3C5-ADD6-6B4F-8606-EA33C40DA3A2}" presName="invisiNode" presStyleLbl="node1" presStyleIdx="1" presStyleCnt="4"/>
      <dgm:spPr/>
    </dgm:pt>
    <dgm:pt modelId="{3614E2DF-D4C6-A040-8542-F63B251BD6FF}" type="pres">
      <dgm:prSet presAssocID="{771AF3C5-ADD6-6B4F-8606-EA33C40DA3A2}" presName="imagNode" presStyleLbl="fgImgPlace1" presStyleIdx="1" presStyleCnt="4" custScaleX="63693" custScaleY="63693"/>
      <dgm:spPr>
        <a:noFill/>
        <a:ln>
          <a:noFill/>
        </a:ln>
      </dgm:spPr>
    </dgm:pt>
    <dgm:pt modelId="{8E979F41-9150-324D-9A93-B109556A71C5}" type="pres">
      <dgm:prSet presAssocID="{A13F4F85-5A44-2F41-9D34-8BA04E0E55DE}" presName="sibTrans" presStyleLbl="sibTrans2D1" presStyleIdx="0" presStyleCnt="0"/>
      <dgm:spPr/>
    </dgm:pt>
    <dgm:pt modelId="{2E04872F-B5AB-034D-9897-972935F30FCF}" type="pres">
      <dgm:prSet presAssocID="{4514C96D-6222-A94B-884C-6C59C71BB2AF}" presName="compNode" presStyleCnt="0"/>
      <dgm:spPr/>
    </dgm:pt>
    <dgm:pt modelId="{71F4295E-1920-654A-B798-3189140136FB}" type="pres">
      <dgm:prSet presAssocID="{4514C96D-6222-A94B-884C-6C59C71BB2AF}" presName="bkgdShape" presStyleLbl="node1" presStyleIdx="2" presStyleCnt="4"/>
      <dgm:spPr/>
    </dgm:pt>
    <dgm:pt modelId="{484B768D-52AC-7F46-8155-724EFD86B480}" type="pres">
      <dgm:prSet presAssocID="{4514C96D-6222-A94B-884C-6C59C71BB2AF}" presName="nodeTx" presStyleLbl="node1" presStyleIdx="2" presStyleCnt="4">
        <dgm:presLayoutVars>
          <dgm:bulletEnabled val="1"/>
        </dgm:presLayoutVars>
      </dgm:prSet>
      <dgm:spPr/>
    </dgm:pt>
    <dgm:pt modelId="{256A2CA0-C6E2-3E40-A484-7B384B1AD92B}" type="pres">
      <dgm:prSet presAssocID="{4514C96D-6222-A94B-884C-6C59C71BB2AF}" presName="invisiNode" presStyleLbl="node1" presStyleIdx="2" presStyleCnt="4"/>
      <dgm:spPr/>
    </dgm:pt>
    <dgm:pt modelId="{80D5E986-65EC-B446-AD10-0364E2CEDD12}" type="pres">
      <dgm:prSet presAssocID="{4514C96D-6222-A94B-884C-6C59C71BB2AF}" presName="imagNode" presStyleLbl="fgImgPlace1" presStyleIdx="2" presStyleCnt="4" custScaleX="63693" custScaleY="63693"/>
      <dgm:spPr>
        <a:noFill/>
        <a:ln>
          <a:noFill/>
        </a:ln>
      </dgm:spPr>
    </dgm:pt>
    <dgm:pt modelId="{2676EDEE-DF06-8C46-AE3C-5D381D1364B8}" type="pres">
      <dgm:prSet presAssocID="{BB48AE1A-3A36-D144-8CDD-DDBA12B3E754}" presName="sibTrans" presStyleLbl="sibTrans2D1" presStyleIdx="0" presStyleCnt="0"/>
      <dgm:spPr/>
    </dgm:pt>
    <dgm:pt modelId="{E59C09D0-99A4-1143-B2DC-D1409D1D9D2E}" type="pres">
      <dgm:prSet presAssocID="{42343E62-DBA4-D64F-BF3D-E3095BC0E40E}" presName="compNode" presStyleCnt="0"/>
      <dgm:spPr/>
    </dgm:pt>
    <dgm:pt modelId="{3DD3FE97-AAA0-DB42-B00E-110A7C8741F0}" type="pres">
      <dgm:prSet presAssocID="{42343E62-DBA4-D64F-BF3D-E3095BC0E40E}" presName="bkgdShape" presStyleLbl="node1" presStyleIdx="3" presStyleCnt="4" custLinFactNeighborY="3589"/>
      <dgm:spPr/>
    </dgm:pt>
    <dgm:pt modelId="{F99BE738-A059-9C46-B3BC-E8534AEB3C55}" type="pres">
      <dgm:prSet presAssocID="{42343E62-DBA4-D64F-BF3D-E3095BC0E40E}" presName="nodeTx" presStyleLbl="node1" presStyleIdx="3" presStyleCnt="4">
        <dgm:presLayoutVars>
          <dgm:bulletEnabled val="1"/>
        </dgm:presLayoutVars>
      </dgm:prSet>
      <dgm:spPr/>
    </dgm:pt>
    <dgm:pt modelId="{3332ED20-0F85-FB4F-8C26-DD37CDC25BC4}" type="pres">
      <dgm:prSet presAssocID="{42343E62-DBA4-D64F-BF3D-E3095BC0E40E}" presName="invisiNode" presStyleLbl="node1" presStyleIdx="3" presStyleCnt="4"/>
      <dgm:spPr/>
    </dgm:pt>
    <dgm:pt modelId="{DC5113B7-B8C0-D64D-8DEE-FCB6DC63199F}" type="pres">
      <dgm:prSet presAssocID="{42343E62-DBA4-D64F-BF3D-E3095BC0E40E}" presName="imagNode" presStyleLbl="fgImgPlace1" presStyleIdx="3" presStyleCnt="4" custScaleX="63693" custScaleY="63693"/>
      <dgm:spPr>
        <a:noFill/>
        <a:ln>
          <a:noFill/>
        </a:ln>
      </dgm:spPr>
    </dgm:pt>
  </dgm:ptLst>
  <dgm:cxnLst>
    <dgm:cxn modelId="{61C0320E-2779-8243-B7BF-648EFCCA1647}" type="presOf" srcId="{4514C96D-6222-A94B-884C-6C59C71BB2AF}" destId="{71F4295E-1920-654A-B798-3189140136FB}" srcOrd="0" destOrd="0" presId="urn:microsoft.com/office/officeart/2005/8/layout/hList7"/>
    <dgm:cxn modelId="{1C818E17-639D-BF4D-80EB-883A8D991935}" type="presOf" srcId="{771AF3C5-ADD6-6B4F-8606-EA33C40DA3A2}" destId="{3017D97D-E449-E147-BA36-4A80D8301616}" srcOrd="0" destOrd="0" presId="urn:microsoft.com/office/officeart/2005/8/layout/hList7"/>
    <dgm:cxn modelId="{92524A31-935B-4E48-9D2E-876C5085736D}" type="presOf" srcId="{42343E62-DBA4-D64F-BF3D-E3095BC0E40E}" destId="{F99BE738-A059-9C46-B3BC-E8534AEB3C55}" srcOrd="1" destOrd="0" presId="urn:microsoft.com/office/officeart/2005/8/layout/hList7"/>
    <dgm:cxn modelId="{2C864A37-F773-9D45-8862-F20A917E5CAE}" type="presOf" srcId="{15F0F8B5-1853-2643-B4F6-A68C9A0A3645}" destId="{FFAC600F-B150-884B-86DF-E3704220EE29}" srcOrd="0" destOrd="0" presId="urn:microsoft.com/office/officeart/2005/8/layout/hList7"/>
    <dgm:cxn modelId="{2E1E4F65-C4F7-9046-B909-E6A56CB7A111}" srcId="{5336500B-FB55-5D47-96D0-34AF3729EA7C}" destId="{15F0F8B5-1853-2643-B4F6-A68C9A0A3645}" srcOrd="0" destOrd="0" parTransId="{164CC461-B459-864C-91F2-9FB8872F2467}" sibTransId="{914F510E-D1D4-3744-B713-16AD5CBE9BF1}"/>
    <dgm:cxn modelId="{CA522567-8565-4347-BDB6-2424D5FE1D78}" type="presOf" srcId="{BB48AE1A-3A36-D144-8CDD-DDBA12B3E754}" destId="{2676EDEE-DF06-8C46-AE3C-5D381D1364B8}" srcOrd="0" destOrd="0" presId="urn:microsoft.com/office/officeart/2005/8/layout/hList7"/>
    <dgm:cxn modelId="{13C5CC6A-1A56-474D-AEBE-66D5D48D749A}" type="presOf" srcId="{A13F4F85-5A44-2F41-9D34-8BA04E0E55DE}" destId="{8E979F41-9150-324D-9A93-B109556A71C5}" srcOrd="0" destOrd="0" presId="urn:microsoft.com/office/officeart/2005/8/layout/hList7"/>
    <dgm:cxn modelId="{A2816E6B-5EC8-9744-8D86-E8D805FB0D0A}" srcId="{5336500B-FB55-5D47-96D0-34AF3729EA7C}" destId="{42343E62-DBA4-D64F-BF3D-E3095BC0E40E}" srcOrd="3" destOrd="0" parTransId="{86D19FE4-4865-B341-9136-E6CFB0D05E3C}" sibTransId="{384B049E-E241-D640-98AD-9078E07F36C3}"/>
    <dgm:cxn modelId="{956AA06C-9CA5-4846-ACDA-B3217F435E66}" type="presOf" srcId="{5336500B-FB55-5D47-96D0-34AF3729EA7C}" destId="{8F4F4308-1DDC-E94A-9A75-D004800526C7}" srcOrd="0" destOrd="0" presId="urn:microsoft.com/office/officeart/2005/8/layout/hList7"/>
    <dgm:cxn modelId="{98D68070-DB86-6744-A4FD-DD9482C7D040}" srcId="{5336500B-FB55-5D47-96D0-34AF3729EA7C}" destId="{4514C96D-6222-A94B-884C-6C59C71BB2AF}" srcOrd="2" destOrd="0" parTransId="{1CE55262-3E2F-7148-956C-62019CA0BC36}" sibTransId="{BB48AE1A-3A36-D144-8CDD-DDBA12B3E754}"/>
    <dgm:cxn modelId="{546C8979-75B1-C44C-989A-1DDE1849F053}" type="presOf" srcId="{42343E62-DBA4-D64F-BF3D-E3095BC0E40E}" destId="{3DD3FE97-AAA0-DB42-B00E-110A7C8741F0}" srcOrd="0" destOrd="0" presId="urn:microsoft.com/office/officeart/2005/8/layout/hList7"/>
    <dgm:cxn modelId="{DE557D8F-74CB-B94D-97B2-317250B8E7D9}" srcId="{5336500B-FB55-5D47-96D0-34AF3729EA7C}" destId="{771AF3C5-ADD6-6B4F-8606-EA33C40DA3A2}" srcOrd="1" destOrd="0" parTransId="{C3870001-8C46-4345-B04F-71A095DE7743}" sibTransId="{A13F4F85-5A44-2F41-9D34-8BA04E0E55DE}"/>
    <dgm:cxn modelId="{B34760BC-044C-CE4E-94A8-4986086EC360}" type="presOf" srcId="{914F510E-D1D4-3744-B713-16AD5CBE9BF1}" destId="{87B723A6-80D5-2049-8DF2-69E89BD4BC92}" srcOrd="0" destOrd="0" presId="urn:microsoft.com/office/officeart/2005/8/layout/hList7"/>
    <dgm:cxn modelId="{34FAE6BF-95B1-CB4B-8C50-9E5E7525E221}" type="presOf" srcId="{4514C96D-6222-A94B-884C-6C59C71BB2AF}" destId="{484B768D-52AC-7F46-8155-724EFD86B480}" srcOrd="1" destOrd="0" presId="urn:microsoft.com/office/officeart/2005/8/layout/hList7"/>
    <dgm:cxn modelId="{8E5634C5-8836-4043-B259-B56E161CB03D}" type="presOf" srcId="{771AF3C5-ADD6-6B4F-8606-EA33C40DA3A2}" destId="{D670CFAF-0AB0-5043-9FDB-1133A09D4551}" srcOrd="1" destOrd="0" presId="urn:microsoft.com/office/officeart/2005/8/layout/hList7"/>
    <dgm:cxn modelId="{80A0EDF1-93D9-5344-9D25-62E423660B7E}" type="presOf" srcId="{15F0F8B5-1853-2643-B4F6-A68C9A0A3645}" destId="{E7D9690B-23BC-B443-899A-CB6FB575AB04}" srcOrd="1" destOrd="0" presId="urn:microsoft.com/office/officeart/2005/8/layout/hList7"/>
    <dgm:cxn modelId="{3FC174B3-8CEA-2F4A-8A24-A2339D613122}" type="presParOf" srcId="{8F4F4308-1DDC-E94A-9A75-D004800526C7}" destId="{10C80824-2564-B54D-A88E-B3B6BF3214CD}" srcOrd="0" destOrd="0" presId="urn:microsoft.com/office/officeart/2005/8/layout/hList7"/>
    <dgm:cxn modelId="{094660B4-E3C2-5249-A354-6E152047752A}" type="presParOf" srcId="{8F4F4308-1DDC-E94A-9A75-D004800526C7}" destId="{19F6607E-5952-774D-B44D-A357F6B35D64}" srcOrd="1" destOrd="0" presId="urn:microsoft.com/office/officeart/2005/8/layout/hList7"/>
    <dgm:cxn modelId="{D41F5694-D989-F444-A5F5-84C421DB514D}" type="presParOf" srcId="{19F6607E-5952-774D-B44D-A357F6B35D64}" destId="{9C217C74-7149-6940-B1E4-590EAD03DA4F}" srcOrd="0" destOrd="0" presId="urn:microsoft.com/office/officeart/2005/8/layout/hList7"/>
    <dgm:cxn modelId="{F1440657-BD71-C349-8CE2-D9F40ECE5D88}" type="presParOf" srcId="{9C217C74-7149-6940-B1E4-590EAD03DA4F}" destId="{FFAC600F-B150-884B-86DF-E3704220EE29}" srcOrd="0" destOrd="0" presId="urn:microsoft.com/office/officeart/2005/8/layout/hList7"/>
    <dgm:cxn modelId="{747A3576-7916-7941-ACD0-C16DD019DF26}" type="presParOf" srcId="{9C217C74-7149-6940-B1E4-590EAD03DA4F}" destId="{E7D9690B-23BC-B443-899A-CB6FB575AB04}" srcOrd="1" destOrd="0" presId="urn:microsoft.com/office/officeart/2005/8/layout/hList7"/>
    <dgm:cxn modelId="{74677503-0072-DD47-B570-068656A40E16}" type="presParOf" srcId="{9C217C74-7149-6940-B1E4-590EAD03DA4F}" destId="{622B3E44-8B50-3945-A110-7BC77A5D75FB}" srcOrd="2" destOrd="0" presId="urn:microsoft.com/office/officeart/2005/8/layout/hList7"/>
    <dgm:cxn modelId="{FA8A212A-53A1-214D-A8E7-C4940BC0FA07}" type="presParOf" srcId="{9C217C74-7149-6940-B1E4-590EAD03DA4F}" destId="{4F843DBA-148F-0648-BE06-A80EE1925C62}" srcOrd="3" destOrd="0" presId="urn:microsoft.com/office/officeart/2005/8/layout/hList7"/>
    <dgm:cxn modelId="{AEA4B40C-5318-2842-9A5E-C82082E102F6}" type="presParOf" srcId="{19F6607E-5952-774D-B44D-A357F6B35D64}" destId="{87B723A6-80D5-2049-8DF2-69E89BD4BC92}" srcOrd="1" destOrd="0" presId="urn:microsoft.com/office/officeart/2005/8/layout/hList7"/>
    <dgm:cxn modelId="{80983367-13D0-6D47-98E9-FF29E409DB25}" type="presParOf" srcId="{19F6607E-5952-774D-B44D-A357F6B35D64}" destId="{94914325-7B40-AF47-9928-389AB33D7CE5}" srcOrd="2" destOrd="0" presId="urn:microsoft.com/office/officeart/2005/8/layout/hList7"/>
    <dgm:cxn modelId="{3160497E-D50A-4E41-9D30-25B08A210ECB}" type="presParOf" srcId="{94914325-7B40-AF47-9928-389AB33D7CE5}" destId="{3017D97D-E449-E147-BA36-4A80D8301616}" srcOrd="0" destOrd="0" presId="urn:microsoft.com/office/officeart/2005/8/layout/hList7"/>
    <dgm:cxn modelId="{DF7A2FB7-4C31-4D42-B896-8DAC0AED933D}" type="presParOf" srcId="{94914325-7B40-AF47-9928-389AB33D7CE5}" destId="{D670CFAF-0AB0-5043-9FDB-1133A09D4551}" srcOrd="1" destOrd="0" presId="urn:microsoft.com/office/officeart/2005/8/layout/hList7"/>
    <dgm:cxn modelId="{E74989E6-90F0-064C-8FAC-C3A92D1B730D}" type="presParOf" srcId="{94914325-7B40-AF47-9928-389AB33D7CE5}" destId="{89053328-17EA-2A4C-8927-623328AFE52B}" srcOrd="2" destOrd="0" presId="urn:microsoft.com/office/officeart/2005/8/layout/hList7"/>
    <dgm:cxn modelId="{38112A6F-C511-FC4C-956E-544F794A5C0A}" type="presParOf" srcId="{94914325-7B40-AF47-9928-389AB33D7CE5}" destId="{3614E2DF-D4C6-A040-8542-F63B251BD6FF}" srcOrd="3" destOrd="0" presId="urn:microsoft.com/office/officeart/2005/8/layout/hList7"/>
    <dgm:cxn modelId="{1D9D691E-B5FC-784B-A56F-EFACCD8BB421}" type="presParOf" srcId="{19F6607E-5952-774D-B44D-A357F6B35D64}" destId="{8E979F41-9150-324D-9A93-B109556A71C5}" srcOrd="3" destOrd="0" presId="urn:microsoft.com/office/officeart/2005/8/layout/hList7"/>
    <dgm:cxn modelId="{60FE5CB0-8E86-DD43-8495-145CE1FAA808}" type="presParOf" srcId="{19F6607E-5952-774D-B44D-A357F6B35D64}" destId="{2E04872F-B5AB-034D-9897-972935F30FCF}" srcOrd="4" destOrd="0" presId="urn:microsoft.com/office/officeart/2005/8/layout/hList7"/>
    <dgm:cxn modelId="{3E1ADEE6-5BB9-AC4D-BAE2-73394E713277}" type="presParOf" srcId="{2E04872F-B5AB-034D-9897-972935F30FCF}" destId="{71F4295E-1920-654A-B798-3189140136FB}" srcOrd="0" destOrd="0" presId="urn:microsoft.com/office/officeart/2005/8/layout/hList7"/>
    <dgm:cxn modelId="{34661811-4615-7842-9D34-A5D3044C0487}" type="presParOf" srcId="{2E04872F-B5AB-034D-9897-972935F30FCF}" destId="{484B768D-52AC-7F46-8155-724EFD86B480}" srcOrd="1" destOrd="0" presId="urn:microsoft.com/office/officeart/2005/8/layout/hList7"/>
    <dgm:cxn modelId="{58DB3A0B-56B7-954E-9FDB-7CC3437E614A}" type="presParOf" srcId="{2E04872F-B5AB-034D-9897-972935F30FCF}" destId="{256A2CA0-C6E2-3E40-A484-7B384B1AD92B}" srcOrd="2" destOrd="0" presId="urn:microsoft.com/office/officeart/2005/8/layout/hList7"/>
    <dgm:cxn modelId="{179EE475-0D0E-4F49-B7E9-CE2068E2D4BF}" type="presParOf" srcId="{2E04872F-B5AB-034D-9897-972935F30FCF}" destId="{80D5E986-65EC-B446-AD10-0364E2CEDD12}" srcOrd="3" destOrd="0" presId="urn:microsoft.com/office/officeart/2005/8/layout/hList7"/>
    <dgm:cxn modelId="{8C470FE0-3B23-3B43-8070-C98F63440D84}" type="presParOf" srcId="{19F6607E-5952-774D-B44D-A357F6B35D64}" destId="{2676EDEE-DF06-8C46-AE3C-5D381D1364B8}" srcOrd="5" destOrd="0" presId="urn:microsoft.com/office/officeart/2005/8/layout/hList7"/>
    <dgm:cxn modelId="{C383D9B0-3EF6-4244-8224-EF3DE8C36F56}" type="presParOf" srcId="{19F6607E-5952-774D-B44D-A357F6B35D64}" destId="{E59C09D0-99A4-1143-B2DC-D1409D1D9D2E}" srcOrd="6" destOrd="0" presId="urn:microsoft.com/office/officeart/2005/8/layout/hList7"/>
    <dgm:cxn modelId="{CF00F427-C16A-3745-A3D8-DCD6F42FE521}" type="presParOf" srcId="{E59C09D0-99A4-1143-B2DC-D1409D1D9D2E}" destId="{3DD3FE97-AAA0-DB42-B00E-110A7C8741F0}" srcOrd="0" destOrd="0" presId="urn:microsoft.com/office/officeart/2005/8/layout/hList7"/>
    <dgm:cxn modelId="{2B160561-123B-024F-8D87-56703AF9FD6E}" type="presParOf" srcId="{E59C09D0-99A4-1143-B2DC-D1409D1D9D2E}" destId="{F99BE738-A059-9C46-B3BC-E8534AEB3C55}" srcOrd="1" destOrd="0" presId="urn:microsoft.com/office/officeart/2005/8/layout/hList7"/>
    <dgm:cxn modelId="{7C5BF2F1-5C54-2F45-8DD8-3A844FE69562}" type="presParOf" srcId="{E59C09D0-99A4-1143-B2DC-D1409D1D9D2E}" destId="{3332ED20-0F85-FB4F-8C26-DD37CDC25BC4}" srcOrd="2" destOrd="0" presId="urn:microsoft.com/office/officeart/2005/8/layout/hList7"/>
    <dgm:cxn modelId="{2DEE388F-9DBE-4E4A-A210-77CAC130FEA8}" type="presParOf" srcId="{E59C09D0-99A4-1143-B2DC-D1409D1D9D2E}" destId="{DC5113B7-B8C0-D64D-8DEE-FCB6DC63199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A0CFBA-0A3D-438D-95AB-4EC50A4C0C0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0240F7C-9637-444C-90A7-CF987B93D517}">
      <dgm:prSet custT="1"/>
      <dgm:spPr>
        <a:solidFill>
          <a:srgbClr val="11316C"/>
        </a:solidFill>
        <a:ln>
          <a:solidFill>
            <a:srgbClr val="11316C"/>
          </a:solidFill>
        </a:ln>
      </dgm:spPr>
      <dgm:t>
        <a:bodyPr/>
        <a:lstStyle/>
        <a:p>
          <a:r>
            <a:rPr lang="de-DE" sz="2700" b="1" i="1" baseline="0" dirty="0">
              <a:latin typeface="TheSansB W5 Plain" panose="020B0502050302020203" pitchFamily="34" charset="77"/>
            </a:rPr>
            <a:t>Stärken der einzelnen Angebote erhalten </a:t>
          </a:r>
          <a:endParaRPr lang="en-US" sz="2700" b="1" i="1" dirty="0">
            <a:latin typeface="TheSansB W5 Plain" panose="020B0502050302020203" pitchFamily="34" charset="77"/>
          </a:endParaRPr>
        </a:p>
      </dgm:t>
    </dgm:pt>
    <dgm:pt modelId="{BB019D71-F011-4C8B-9ED3-24E49A432BFB}" type="parTrans" cxnId="{74C3A8AA-671F-4CB9-8CBB-3716C299C2AD}">
      <dgm:prSet/>
      <dgm:spPr/>
      <dgm:t>
        <a:bodyPr/>
        <a:lstStyle/>
        <a:p>
          <a:endParaRPr lang="en-US"/>
        </a:p>
      </dgm:t>
    </dgm:pt>
    <dgm:pt modelId="{6428E636-AA8B-4D66-85A4-C44C758EBBF0}" type="sibTrans" cxnId="{74C3A8AA-671F-4CB9-8CBB-3716C299C2AD}">
      <dgm:prSet/>
      <dgm:spPr/>
      <dgm:t>
        <a:bodyPr/>
        <a:lstStyle/>
        <a:p>
          <a:endParaRPr lang="en-US"/>
        </a:p>
      </dgm:t>
    </dgm:pt>
    <dgm:pt modelId="{7C81A338-F1FE-41F5-A141-687543521391}">
      <dgm:prSet custT="1"/>
      <dgm:spPr>
        <a:solidFill>
          <a:srgbClr val="11316C"/>
        </a:solidFill>
        <a:ln>
          <a:solidFill>
            <a:srgbClr val="11316C"/>
          </a:solidFill>
        </a:ln>
      </dgm:spPr>
      <dgm:t>
        <a:bodyPr/>
        <a:lstStyle/>
        <a:p>
          <a:r>
            <a:rPr lang="de-DE" sz="2700" b="1" i="1" baseline="0" dirty="0">
              <a:latin typeface="TheSansB W5 Plain" panose="020B0502050302020203" pitchFamily="34" charset="77"/>
            </a:rPr>
            <a:t>Kooperationen von Unternehmen stärken – neue Impulse durch Kooperationen mit </a:t>
          </a:r>
          <a:br>
            <a:rPr lang="de-DE" sz="2700" b="1" i="1" baseline="0" dirty="0">
              <a:latin typeface="TheSansB W5 Plain" panose="020B0502050302020203" pitchFamily="34" charset="77"/>
            </a:rPr>
          </a:br>
          <a:r>
            <a:rPr lang="de-DE" sz="2700" b="1" i="1" baseline="0" dirty="0">
              <a:latin typeface="TheSansB W5 Plain" panose="020B0502050302020203" pitchFamily="34" charset="77"/>
            </a:rPr>
            <a:t>Start-ups </a:t>
          </a:r>
          <a:endParaRPr lang="en-US" sz="2700" i="1" dirty="0">
            <a:latin typeface="TheSansB W5 Plain" panose="020B0502050302020203" pitchFamily="34" charset="77"/>
          </a:endParaRPr>
        </a:p>
      </dgm:t>
    </dgm:pt>
    <dgm:pt modelId="{5F646173-6188-4F03-8367-D3A0EBB186BA}" type="parTrans" cxnId="{3AA8979C-47B9-445D-BFA6-592B463359BD}">
      <dgm:prSet/>
      <dgm:spPr/>
      <dgm:t>
        <a:bodyPr/>
        <a:lstStyle/>
        <a:p>
          <a:endParaRPr lang="en-US"/>
        </a:p>
      </dgm:t>
    </dgm:pt>
    <dgm:pt modelId="{A6D3A1C7-A188-403C-A311-9CED85B955C1}" type="sibTrans" cxnId="{3AA8979C-47B9-445D-BFA6-592B463359BD}">
      <dgm:prSet/>
      <dgm:spPr/>
      <dgm:t>
        <a:bodyPr/>
        <a:lstStyle/>
        <a:p>
          <a:endParaRPr lang="en-US"/>
        </a:p>
      </dgm:t>
    </dgm:pt>
    <dgm:pt modelId="{4CE2F041-E0BE-461A-9FF4-B3DB59E2F5C0}">
      <dgm:prSet custT="1"/>
      <dgm:spPr>
        <a:solidFill>
          <a:srgbClr val="11316C"/>
        </a:solidFill>
        <a:ln>
          <a:solidFill>
            <a:srgbClr val="11316C"/>
          </a:solidFill>
        </a:ln>
      </dgm:spPr>
      <dgm:t>
        <a:bodyPr/>
        <a:lstStyle/>
        <a:p>
          <a:r>
            <a:rPr lang="de-DE" sz="2700" b="1" i="1" baseline="0" dirty="0">
              <a:latin typeface="TheSansB W5 Plain" panose="020B0502050302020203" pitchFamily="34" charset="77"/>
            </a:rPr>
            <a:t>Mehr Transferprodukte </a:t>
          </a:r>
          <a:br>
            <a:rPr lang="de-DE" sz="2700" b="1" i="1" baseline="0" dirty="0">
              <a:latin typeface="TheSansB W5 Plain" panose="020B0502050302020203" pitchFamily="34" charset="77"/>
            </a:rPr>
          </a:br>
          <a:r>
            <a:rPr lang="de-DE" sz="2700" b="1" i="1" baseline="0" dirty="0">
              <a:latin typeface="TheSansB W5 Plain" panose="020B0502050302020203" pitchFamily="34" charset="77"/>
            </a:rPr>
            <a:t>von den Beratenden </a:t>
          </a:r>
          <a:br>
            <a:rPr lang="de-DE" sz="2700" b="1" i="1" baseline="0" dirty="0">
              <a:latin typeface="TheSansB W5 Plain" panose="020B0502050302020203" pitchFamily="34" charset="77"/>
            </a:rPr>
          </a:br>
          <a:r>
            <a:rPr lang="de-DE" sz="2700" b="1" i="1" baseline="0" dirty="0">
              <a:latin typeface="TheSansB W5 Plain" panose="020B0502050302020203" pitchFamily="34" charset="77"/>
            </a:rPr>
            <a:t>bzw. den Programm-verantwortlichen einfordern </a:t>
          </a:r>
          <a:endParaRPr lang="en-US" sz="2700" b="1" i="1" dirty="0">
            <a:latin typeface="TheSansB W5 Plain" panose="020B0502050302020203" pitchFamily="34" charset="77"/>
          </a:endParaRPr>
        </a:p>
      </dgm:t>
    </dgm:pt>
    <dgm:pt modelId="{E5056DC8-60B6-4A5A-8823-F60B7C310BEE}" type="parTrans" cxnId="{ED30F15A-4A4C-4069-A561-F2F2A2FCC9E9}">
      <dgm:prSet/>
      <dgm:spPr/>
      <dgm:t>
        <a:bodyPr/>
        <a:lstStyle/>
        <a:p>
          <a:endParaRPr lang="en-US"/>
        </a:p>
      </dgm:t>
    </dgm:pt>
    <dgm:pt modelId="{805192D2-0379-4187-8DF4-BAFAB4ED9BA5}" type="sibTrans" cxnId="{ED30F15A-4A4C-4069-A561-F2F2A2FCC9E9}">
      <dgm:prSet/>
      <dgm:spPr/>
      <dgm:t>
        <a:bodyPr/>
        <a:lstStyle/>
        <a:p>
          <a:endParaRPr lang="en-US"/>
        </a:p>
      </dgm:t>
    </dgm:pt>
    <dgm:pt modelId="{944E220F-D312-40FB-AACD-3F188ADDA65C}">
      <dgm:prSet custT="1"/>
      <dgm:spPr>
        <a:solidFill>
          <a:srgbClr val="11316C"/>
        </a:solidFill>
        <a:ln>
          <a:solidFill>
            <a:srgbClr val="11316C"/>
          </a:solidFill>
        </a:ln>
      </dgm:spPr>
      <dgm:t>
        <a:bodyPr/>
        <a:lstStyle/>
        <a:p>
          <a:r>
            <a:rPr lang="de-DE" sz="2700" b="1" i="1" baseline="0" dirty="0">
              <a:latin typeface="TheSansB W5 Plain" panose="020B0502050302020203" pitchFamily="34" charset="77"/>
            </a:rPr>
            <a:t>Die Marke </a:t>
          </a:r>
          <a:br>
            <a:rPr lang="de-DE" sz="2700" b="1" i="1" baseline="0" dirty="0">
              <a:latin typeface="TheSansB W5 Plain" panose="020B0502050302020203" pitchFamily="34" charset="77"/>
            </a:rPr>
          </a:br>
          <a:r>
            <a:rPr lang="de-DE" sz="2700" b="1" i="1" baseline="0" dirty="0">
              <a:latin typeface="TheSansB W5 Plain" panose="020B0502050302020203" pitchFamily="34" charset="77"/>
            </a:rPr>
            <a:t>„Horizont Handwerk“ stärken (Kommunikations-konzept) </a:t>
          </a:r>
          <a:endParaRPr lang="en-US" sz="2700" b="1" i="1" dirty="0">
            <a:latin typeface="TheSansB W5 Plain" panose="020B0502050302020203" pitchFamily="34" charset="77"/>
          </a:endParaRPr>
        </a:p>
      </dgm:t>
    </dgm:pt>
    <dgm:pt modelId="{128965A5-1D20-4F5D-BC34-687E0742BEA9}" type="parTrans" cxnId="{99951AF3-B795-48EB-945C-E5A374E98CBD}">
      <dgm:prSet/>
      <dgm:spPr/>
      <dgm:t>
        <a:bodyPr/>
        <a:lstStyle/>
        <a:p>
          <a:endParaRPr lang="en-US"/>
        </a:p>
      </dgm:t>
    </dgm:pt>
    <dgm:pt modelId="{0AE3E225-3ACD-4333-90F7-BD443306F270}" type="sibTrans" cxnId="{99951AF3-B795-48EB-945C-E5A374E98CBD}">
      <dgm:prSet/>
      <dgm:spPr/>
      <dgm:t>
        <a:bodyPr/>
        <a:lstStyle/>
        <a:p>
          <a:endParaRPr lang="en-US"/>
        </a:p>
      </dgm:t>
    </dgm:pt>
    <dgm:pt modelId="{0DBFD361-016E-4AA6-B902-5C13A885627D}" type="pres">
      <dgm:prSet presAssocID="{93A0CFBA-0A3D-438D-95AB-4EC50A4C0C04}" presName="diagram" presStyleCnt="0">
        <dgm:presLayoutVars>
          <dgm:dir/>
          <dgm:resizeHandles val="exact"/>
        </dgm:presLayoutVars>
      </dgm:prSet>
      <dgm:spPr/>
    </dgm:pt>
    <dgm:pt modelId="{B81D2DCA-3DDC-4D5E-8B45-5FE799715B86}" type="pres">
      <dgm:prSet presAssocID="{60240F7C-9637-444C-90A7-CF987B93D517}" presName="node" presStyleLbl="node1" presStyleIdx="0" presStyleCnt="4">
        <dgm:presLayoutVars>
          <dgm:bulletEnabled val="1"/>
        </dgm:presLayoutVars>
      </dgm:prSet>
      <dgm:spPr/>
    </dgm:pt>
    <dgm:pt modelId="{3256D86F-6419-482A-9F94-EA88A4B03DA6}" type="pres">
      <dgm:prSet presAssocID="{6428E636-AA8B-4D66-85A4-C44C758EBBF0}" presName="sibTrans" presStyleCnt="0"/>
      <dgm:spPr/>
    </dgm:pt>
    <dgm:pt modelId="{7E3469ED-C316-4B8A-A124-899518482F4B}" type="pres">
      <dgm:prSet presAssocID="{7C81A338-F1FE-41F5-A141-687543521391}" presName="node" presStyleLbl="node1" presStyleIdx="1" presStyleCnt="4">
        <dgm:presLayoutVars>
          <dgm:bulletEnabled val="1"/>
        </dgm:presLayoutVars>
      </dgm:prSet>
      <dgm:spPr/>
    </dgm:pt>
    <dgm:pt modelId="{DD9C2FE9-679B-4A14-8C68-7C9F82287171}" type="pres">
      <dgm:prSet presAssocID="{A6D3A1C7-A188-403C-A311-9CED85B955C1}" presName="sibTrans" presStyleCnt="0"/>
      <dgm:spPr/>
    </dgm:pt>
    <dgm:pt modelId="{F7487A3D-E43B-4553-A071-A317FFB25E35}" type="pres">
      <dgm:prSet presAssocID="{4CE2F041-E0BE-461A-9FF4-B3DB59E2F5C0}" presName="node" presStyleLbl="node1" presStyleIdx="2" presStyleCnt="4">
        <dgm:presLayoutVars>
          <dgm:bulletEnabled val="1"/>
        </dgm:presLayoutVars>
      </dgm:prSet>
      <dgm:spPr/>
    </dgm:pt>
    <dgm:pt modelId="{F3F3D99C-DF67-4EFB-974F-42CEA6F88CE7}" type="pres">
      <dgm:prSet presAssocID="{805192D2-0379-4187-8DF4-BAFAB4ED9BA5}" presName="sibTrans" presStyleCnt="0"/>
      <dgm:spPr/>
    </dgm:pt>
    <dgm:pt modelId="{E2F832DE-16A3-400C-AD70-226180DC68AC}" type="pres">
      <dgm:prSet presAssocID="{944E220F-D312-40FB-AACD-3F188ADDA65C}" presName="node" presStyleLbl="node1" presStyleIdx="3" presStyleCnt="4">
        <dgm:presLayoutVars>
          <dgm:bulletEnabled val="1"/>
        </dgm:presLayoutVars>
      </dgm:prSet>
      <dgm:spPr/>
    </dgm:pt>
  </dgm:ptLst>
  <dgm:cxnLst>
    <dgm:cxn modelId="{FEE40657-6B96-4638-8979-0199CF57D567}" type="presOf" srcId="{944E220F-D312-40FB-AACD-3F188ADDA65C}" destId="{E2F832DE-16A3-400C-AD70-226180DC68AC}" srcOrd="0" destOrd="0" presId="urn:microsoft.com/office/officeart/2005/8/layout/default"/>
    <dgm:cxn modelId="{ED30F15A-4A4C-4069-A561-F2F2A2FCC9E9}" srcId="{93A0CFBA-0A3D-438D-95AB-4EC50A4C0C04}" destId="{4CE2F041-E0BE-461A-9FF4-B3DB59E2F5C0}" srcOrd="2" destOrd="0" parTransId="{E5056DC8-60B6-4A5A-8823-F60B7C310BEE}" sibTransId="{805192D2-0379-4187-8DF4-BAFAB4ED9BA5}"/>
    <dgm:cxn modelId="{127D7E8D-DD2B-4C6F-859B-C6D645995377}" type="presOf" srcId="{7C81A338-F1FE-41F5-A141-687543521391}" destId="{7E3469ED-C316-4B8A-A124-899518482F4B}" srcOrd="0" destOrd="0" presId="urn:microsoft.com/office/officeart/2005/8/layout/default"/>
    <dgm:cxn modelId="{ED3F6E9C-E5DF-43E0-8596-F46159FCF9F4}" type="presOf" srcId="{4CE2F041-E0BE-461A-9FF4-B3DB59E2F5C0}" destId="{F7487A3D-E43B-4553-A071-A317FFB25E35}" srcOrd="0" destOrd="0" presId="urn:microsoft.com/office/officeart/2005/8/layout/default"/>
    <dgm:cxn modelId="{3AA8979C-47B9-445D-BFA6-592B463359BD}" srcId="{93A0CFBA-0A3D-438D-95AB-4EC50A4C0C04}" destId="{7C81A338-F1FE-41F5-A141-687543521391}" srcOrd="1" destOrd="0" parTransId="{5F646173-6188-4F03-8367-D3A0EBB186BA}" sibTransId="{A6D3A1C7-A188-403C-A311-9CED85B955C1}"/>
    <dgm:cxn modelId="{36FF51A7-1544-4DC1-BDA2-CD6218C53AE6}" type="presOf" srcId="{93A0CFBA-0A3D-438D-95AB-4EC50A4C0C04}" destId="{0DBFD361-016E-4AA6-B902-5C13A885627D}" srcOrd="0" destOrd="0" presId="urn:microsoft.com/office/officeart/2005/8/layout/default"/>
    <dgm:cxn modelId="{74C3A8AA-671F-4CB9-8CBB-3716C299C2AD}" srcId="{93A0CFBA-0A3D-438D-95AB-4EC50A4C0C04}" destId="{60240F7C-9637-444C-90A7-CF987B93D517}" srcOrd="0" destOrd="0" parTransId="{BB019D71-F011-4C8B-9ED3-24E49A432BFB}" sibTransId="{6428E636-AA8B-4D66-85A4-C44C758EBBF0}"/>
    <dgm:cxn modelId="{D54B12E4-A681-4674-BFD3-8FD144D6D86F}" type="presOf" srcId="{60240F7C-9637-444C-90A7-CF987B93D517}" destId="{B81D2DCA-3DDC-4D5E-8B45-5FE799715B86}" srcOrd="0" destOrd="0" presId="urn:microsoft.com/office/officeart/2005/8/layout/default"/>
    <dgm:cxn modelId="{99951AF3-B795-48EB-945C-E5A374E98CBD}" srcId="{93A0CFBA-0A3D-438D-95AB-4EC50A4C0C04}" destId="{944E220F-D312-40FB-AACD-3F188ADDA65C}" srcOrd="3" destOrd="0" parTransId="{128965A5-1D20-4F5D-BC34-687E0742BEA9}" sibTransId="{0AE3E225-3ACD-4333-90F7-BD443306F270}"/>
    <dgm:cxn modelId="{2ACCAAA5-2220-4B20-B197-7A3E5C13255F}" type="presParOf" srcId="{0DBFD361-016E-4AA6-B902-5C13A885627D}" destId="{B81D2DCA-3DDC-4D5E-8B45-5FE799715B86}" srcOrd="0" destOrd="0" presId="urn:microsoft.com/office/officeart/2005/8/layout/default"/>
    <dgm:cxn modelId="{86201562-FC51-4772-AD95-2F37DE11A8FB}" type="presParOf" srcId="{0DBFD361-016E-4AA6-B902-5C13A885627D}" destId="{3256D86F-6419-482A-9F94-EA88A4B03DA6}" srcOrd="1" destOrd="0" presId="urn:microsoft.com/office/officeart/2005/8/layout/default"/>
    <dgm:cxn modelId="{DF967C9E-C743-408D-A89C-9852DAD542D7}" type="presParOf" srcId="{0DBFD361-016E-4AA6-B902-5C13A885627D}" destId="{7E3469ED-C316-4B8A-A124-899518482F4B}" srcOrd="2" destOrd="0" presId="urn:microsoft.com/office/officeart/2005/8/layout/default"/>
    <dgm:cxn modelId="{4E2EC105-D970-4671-975F-9C87E058FA7D}" type="presParOf" srcId="{0DBFD361-016E-4AA6-B902-5C13A885627D}" destId="{DD9C2FE9-679B-4A14-8C68-7C9F82287171}" srcOrd="3" destOrd="0" presId="urn:microsoft.com/office/officeart/2005/8/layout/default"/>
    <dgm:cxn modelId="{D4DFECE5-3DD5-4D6F-8D42-54BA47C63203}" type="presParOf" srcId="{0DBFD361-016E-4AA6-B902-5C13A885627D}" destId="{F7487A3D-E43B-4553-A071-A317FFB25E35}" srcOrd="4" destOrd="0" presId="urn:microsoft.com/office/officeart/2005/8/layout/default"/>
    <dgm:cxn modelId="{CCEF6AD5-FC4D-4999-A394-9BB4502470F0}" type="presParOf" srcId="{0DBFD361-016E-4AA6-B902-5C13A885627D}" destId="{F3F3D99C-DF67-4EFB-974F-42CEA6F88CE7}" srcOrd="5" destOrd="0" presId="urn:microsoft.com/office/officeart/2005/8/layout/default"/>
    <dgm:cxn modelId="{A64DC63F-9D9A-4706-B1CF-CF14E90CF006}" type="presParOf" srcId="{0DBFD361-016E-4AA6-B902-5C13A885627D}" destId="{E2F832DE-16A3-400C-AD70-226180DC68A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C600F-B150-884B-86DF-E3704220EE29}">
      <dsp:nvSpPr>
        <dsp:cNvPr id="0" name=""/>
        <dsp:cNvSpPr/>
      </dsp:nvSpPr>
      <dsp:spPr>
        <a:xfrm>
          <a:off x="9" y="0"/>
          <a:ext cx="2376074" cy="4968874"/>
        </a:xfrm>
        <a:prstGeom prst="roundRect">
          <a:avLst>
            <a:gd name="adj" fmla="val 10000"/>
          </a:avLst>
        </a:prstGeom>
        <a:solidFill>
          <a:srgbClr val="F6AB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1">
          <a:noAutofit/>
        </a:bodyPr>
        <a:lstStyle/>
        <a:p>
          <a:pPr marL="0" lvl="0" indent="0" algn="ctr" defTabSz="2889250">
            <a:lnSpc>
              <a:spcPct val="90000"/>
            </a:lnSpc>
            <a:spcBef>
              <a:spcPct val="0"/>
            </a:spcBef>
            <a:spcAft>
              <a:spcPct val="35000"/>
            </a:spcAft>
            <a:buNone/>
          </a:pPr>
          <a:endParaRPr lang="de-DE" sz="6500" kern="1200" dirty="0"/>
        </a:p>
      </dsp:txBody>
      <dsp:txXfrm>
        <a:off x="9" y="1987550"/>
        <a:ext cx="2376074" cy="1987550"/>
      </dsp:txXfrm>
    </dsp:sp>
    <dsp:sp modelId="{4F843DBA-148F-0648-BE06-A80EE1925C62}">
      <dsp:nvSpPr>
        <dsp:cNvPr id="0" name=""/>
        <dsp:cNvSpPr/>
      </dsp:nvSpPr>
      <dsp:spPr>
        <a:xfrm>
          <a:off x="663360" y="598506"/>
          <a:ext cx="1053886" cy="105388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017D97D-E449-E147-BA36-4A80D8301616}">
      <dsp:nvSpPr>
        <dsp:cNvPr id="0" name=""/>
        <dsp:cNvSpPr/>
      </dsp:nvSpPr>
      <dsp:spPr>
        <a:xfrm>
          <a:off x="2449623" y="0"/>
          <a:ext cx="2376074" cy="4968874"/>
        </a:xfrm>
        <a:prstGeom prst="roundRect">
          <a:avLst>
            <a:gd name="adj" fmla="val 10000"/>
          </a:avLst>
        </a:prstGeom>
        <a:solidFill>
          <a:srgbClr val="86D4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de-DE" sz="6500" kern="1200" dirty="0"/>
        </a:p>
      </dsp:txBody>
      <dsp:txXfrm>
        <a:off x="2449623" y="1987550"/>
        <a:ext cx="2376074" cy="1987550"/>
      </dsp:txXfrm>
    </dsp:sp>
    <dsp:sp modelId="{3614E2DF-D4C6-A040-8542-F63B251BD6FF}">
      <dsp:nvSpPr>
        <dsp:cNvPr id="0" name=""/>
        <dsp:cNvSpPr/>
      </dsp:nvSpPr>
      <dsp:spPr>
        <a:xfrm>
          <a:off x="3110717" y="598506"/>
          <a:ext cx="1053886" cy="105388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1F4295E-1920-654A-B798-3189140136FB}">
      <dsp:nvSpPr>
        <dsp:cNvPr id="0" name=""/>
        <dsp:cNvSpPr/>
      </dsp:nvSpPr>
      <dsp:spPr>
        <a:xfrm>
          <a:off x="4896980" y="0"/>
          <a:ext cx="2376074" cy="4968874"/>
        </a:xfrm>
        <a:prstGeom prst="roundRect">
          <a:avLst>
            <a:gd name="adj" fmla="val 10000"/>
          </a:avLst>
        </a:prstGeom>
        <a:solidFill>
          <a:srgbClr val="A1B3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de-DE" sz="6500" kern="1200" dirty="0"/>
        </a:p>
      </dsp:txBody>
      <dsp:txXfrm>
        <a:off x="4896980" y="1987550"/>
        <a:ext cx="2376074" cy="1987550"/>
      </dsp:txXfrm>
    </dsp:sp>
    <dsp:sp modelId="{80D5E986-65EC-B446-AD10-0364E2CEDD12}">
      <dsp:nvSpPr>
        <dsp:cNvPr id="0" name=""/>
        <dsp:cNvSpPr/>
      </dsp:nvSpPr>
      <dsp:spPr>
        <a:xfrm>
          <a:off x="5558074" y="598506"/>
          <a:ext cx="1053886" cy="105388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D3FE97-AAA0-DB42-B00E-110A7C8741F0}">
      <dsp:nvSpPr>
        <dsp:cNvPr id="0" name=""/>
        <dsp:cNvSpPr/>
      </dsp:nvSpPr>
      <dsp:spPr>
        <a:xfrm>
          <a:off x="7344337" y="0"/>
          <a:ext cx="2376074" cy="4968874"/>
        </a:xfrm>
        <a:prstGeom prst="roundRect">
          <a:avLst>
            <a:gd name="adj" fmla="val 10000"/>
          </a:avLst>
        </a:prstGeom>
        <a:solidFill>
          <a:srgbClr val="A4D8E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de-DE" sz="2200" b="0" i="0" kern="1200" dirty="0">
              <a:latin typeface="TheSansB W5 Plain" panose="020B0502050302020203" pitchFamily="34" charset="77"/>
            </a:rPr>
            <a:t> </a:t>
          </a:r>
        </a:p>
      </dsp:txBody>
      <dsp:txXfrm>
        <a:off x="7344337" y="1987550"/>
        <a:ext cx="2376074" cy="1987550"/>
      </dsp:txXfrm>
    </dsp:sp>
    <dsp:sp modelId="{DC5113B7-B8C0-D64D-8DEE-FCB6DC63199F}">
      <dsp:nvSpPr>
        <dsp:cNvPr id="0" name=""/>
        <dsp:cNvSpPr/>
      </dsp:nvSpPr>
      <dsp:spPr>
        <a:xfrm>
          <a:off x="8005431" y="598506"/>
          <a:ext cx="1053886" cy="105388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0C80824-2564-B54D-A88E-B3B6BF3214CD}">
      <dsp:nvSpPr>
        <dsp:cNvPr id="0" name=""/>
        <dsp:cNvSpPr/>
      </dsp:nvSpPr>
      <dsp:spPr>
        <a:xfrm>
          <a:off x="7962613" y="4326430"/>
          <a:ext cx="1115603" cy="466599"/>
        </a:xfrm>
        <a:prstGeom prst="leftRightArrow">
          <a:avLst/>
        </a:prstGeom>
        <a:solidFill>
          <a:srgbClr val="FFF038">
            <a:alpha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D2DCA-3DDC-4D5E-8B45-5FE799715B86}">
      <dsp:nvSpPr>
        <dsp:cNvPr id="0" name=""/>
        <dsp:cNvSpPr/>
      </dsp:nvSpPr>
      <dsp:spPr>
        <a:xfrm>
          <a:off x="553950" y="1726"/>
          <a:ext cx="3898761" cy="2339256"/>
        </a:xfrm>
        <a:prstGeom prst="rect">
          <a:avLst/>
        </a:prstGeom>
        <a:solidFill>
          <a:srgbClr val="11316C"/>
        </a:solidFill>
        <a:ln w="12700" cap="flat" cmpd="sng" algn="ctr">
          <a:solidFill>
            <a:srgbClr val="1131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DE" sz="2700" b="1" i="1" kern="1200" baseline="0" dirty="0">
              <a:latin typeface="TheSansB W5 Plain" panose="020B0502050302020203" pitchFamily="34" charset="77"/>
            </a:rPr>
            <a:t>Stärken der einzelnen Angebote erhalten </a:t>
          </a:r>
          <a:endParaRPr lang="en-US" sz="2700" b="1" i="1" kern="1200" dirty="0">
            <a:latin typeface="TheSansB W5 Plain" panose="020B0502050302020203" pitchFamily="34" charset="77"/>
          </a:endParaRPr>
        </a:p>
      </dsp:txBody>
      <dsp:txXfrm>
        <a:off x="553950" y="1726"/>
        <a:ext cx="3898761" cy="2339256"/>
      </dsp:txXfrm>
    </dsp:sp>
    <dsp:sp modelId="{7E3469ED-C316-4B8A-A124-899518482F4B}">
      <dsp:nvSpPr>
        <dsp:cNvPr id="0" name=""/>
        <dsp:cNvSpPr/>
      </dsp:nvSpPr>
      <dsp:spPr>
        <a:xfrm>
          <a:off x="4842588" y="1726"/>
          <a:ext cx="3898761" cy="2339256"/>
        </a:xfrm>
        <a:prstGeom prst="rect">
          <a:avLst/>
        </a:prstGeom>
        <a:solidFill>
          <a:srgbClr val="11316C"/>
        </a:solidFill>
        <a:ln w="12700" cap="flat" cmpd="sng" algn="ctr">
          <a:solidFill>
            <a:srgbClr val="1131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DE" sz="2700" b="1" i="1" kern="1200" baseline="0" dirty="0">
              <a:latin typeface="TheSansB W5 Plain" panose="020B0502050302020203" pitchFamily="34" charset="77"/>
            </a:rPr>
            <a:t>Kooperationen von Unternehmen stärken – neue Impulse durch Kooperationen mit </a:t>
          </a:r>
          <a:br>
            <a:rPr lang="de-DE" sz="2700" b="1" i="1" kern="1200" baseline="0" dirty="0">
              <a:latin typeface="TheSansB W5 Plain" panose="020B0502050302020203" pitchFamily="34" charset="77"/>
            </a:rPr>
          </a:br>
          <a:r>
            <a:rPr lang="de-DE" sz="2700" b="1" i="1" kern="1200" baseline="0" dirty="0">
              <a:latin typeface="TheSansB W5 Plain" panose="020B0502050302020203" pitchFamily="34" charset="77"/>
            </a:rPr>
            <a:t>Start-ups </a:t>
          </a:r>
          <a:endParaRPr lang="en-US" sz="2700" i="1" kern="1200" dirty="0">
            <a:latin typeface="TheSansB W5 Plain" panose="020B0502050302020203" pitchFamily="34" charset="77"/>
          </a:endParaRPr>
        </a:p>
      </dsp:txBody>
      <dsp:txXfrm>
        <a:off x="4842588" y="1726"/>
        <a:ext cx="3898761" cy="2339256"/>
      </dsp:txXfrm>
    </dsp:sp>
    <dsp:sp modelId="{F7487A3D-E43B-4553-A071-A317FFB25E35}">
      <dsp:nvSpPr>
        <dsp:cNvPr id="0" name=""/>
        <dsp:cNvSpPr/>
      </dsp:nvSpPr>
      <dsp:spPr>
        <a:xfrm>
          <a:off x="553950" y="2730859"/>
          <a:ext cx="3898761" cy="2339256"/>
        </a:xfrm>
        <a:prstGeom prst="rect">
          <a:avLst/>
        </a:prstGeom>
        <a:solidFill>
          <a:srgbClr val="11316C"/>
        </a:solidFill>
        <a:ln w="12700" cap="flat" cmpd="sng" algn="ctr">
          <a:solidFill>
            <a:srgbClr val="1131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DE" sz="2700" b="1" i="1" kern="1200" baseline="0" dirty="0">
              <a:latin typeface="TheSansB W5 Plain" panose="020B0502050302020203" pitchFamily="34" charset="77"/>
            </a:rPr>
            <a:t>Mehr Transferprodukte </a:t>
          </a:r>
          <a:br>
            <a:rPr lang="de-DE" sz="2700" b="1" i="1" kern="1200" baseline="0" dirty="0">
              <a:latin typeface="TheSansB W5 Plain" panose="020B0502050302020203" pitchFamily="34" charset="77"/>
            </a:rPr>
          </a:br>
          <a:r>
            <a:rPr lang="de-DE" sz="2700" b="1" i="1" kern="1200" baseline="0" dirty="0">
              <a:latin typeface="TheSansB W5 Plain" panose="020B0502050302020203" pitchFamily="34" charset="77"/>
            </a:rPr>
            <a:t>von den Beratenden </a:t>
          </a:r>
          <a:br>
            <a:rPr lang="de-DE" sz="2700" b="1" i="1" kern="1200" baseline="0" dirty="0">
              <a:latin typeface="TheSansB W5 Plain" panose="020B0502050302020203" pitchFamily="34" charset="77"/>
            </a:rPr>
          </a:br>
          <a:r>
            <a:rPr lang="de-DE" sz="2700" b="1" i="1" kern="1200" baseline="0" dirty="0">
              <a:latin typeface="TheSansB W5 Plain" panose="020B0502050302020203" pitchFamily="34" charset="77"/>
            </a:rPr>
            <a:t>bzw. den Programm-verantwortlichen einfordern </a:t>
          </a:r>
          <a:endParaRPr lang="en-US" sz="2700" b="1" i="1" kern="1200" dirty="0">
            <a:latin typeface="TheSansB W5 Plain" panose="020B0502050302020203" pitchFamily="34" charset="77"/>
          </a:endParaRPr>
        </a:p>
      </dsp:txBody>
      <dsp:txXfrm>
        <a:off x="553950" y="2730859"/>
        <a:ext cx="3898761" cy="2339256"/>
      </dsp:txXfrm>
    </dsp:sp>
    <dsp:sp modelId="{E2F832DE-16A3-400C-AD70-226180DC68AC}">
      <dsp:nvSpPr>
        <dsp:cNvPr id="0" name=""/>
        <dsp:cNvSpPr/>
      </dsp:nvSpPr>
      <dsp:spPr>
        <a:xfrm>
          <a:off x="4842588" y="2730859"/>
          <a:ext cx="3898761" cy="2339256"/>
        </a:xfrm>
        <a:prstGeom prst="rect">
          <a:avLst/>
        </a:prstGeom>
        <a:solidFill>
          <a:srgbClr val="11316C"/>
        </a:solidFill>
        <a:ln w="12700" cap="flat" cmpd="sng" algn="ctr">
          <a:solidFill>
            <a:srgbClr val="1131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DE" sz="2700" b="1" i="1" kern="1200" baseline="0" dirty="0">
              <a:latin typeface="TheSansB W5 Plain" panose="020B0502050302020203" pitchFamily="34" charset="77"/>
            </a:rPr>
            <a:t>Die Marke </a:t>
          </a:r>
          <a:br>
            <a:rPr lang="de-DE" sz="2700" b="1" i="1" kern="1200" baseline="0" dirty="0">
              <a:latin typeface="TheSansB W5 Plain" panose="020B0502050302020203" pitchFamily="34" charset="77"/>
            </a:rPr>
          </a:br>
          <a:r>
            <a:rPr lang="de-DE" sz="2700" b="1" i="1" kern="1200" baseline="0" dirty="0">
              <a:latin typeface="TheSansB W5 Plain" panose="020B0502050302020203" pitchFamily="34" charset="77"/>
            </a:rPr>
            <a:t>„Horizont Handwerk“ stärken (Kommunikations-konzept) </a:t>
          </a:r>
          <a:endParaRPr lang="en-US" sz="2700" b="1" i="1" kern="1200" dirty="0">
            <a:latin typeface="TheSansB W5 Plain" panose="020B0502050302020203" pitchFamily="34" charset="77"/>
          </a:endParaRPr>
        </a:p>
      </dsp:txBody>
      <dsp:txXfrm>
        <a:off x="4842588" y="2730859"/>
        <a:ext cx="3898761" cy="2339256"/>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heSansB W5 Plain" panose="020B0502050302020203" pitchFamily="34" charset="77"/>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heSansB W5 Plain" panose="020B0502050302020203" pitchFamily="34" charset="77"/>
              </a:defRPr>
            </a:lvl1pPr>
          </a:lstStyle>
          <a:p>
            <a:fld id="{C04D65EC-2696-8D46-9B09-113AC8D9C592}" type="datetimeFigureOut">
              <a:rPr lang="de-DE" smtClean="0"/>
              <a:pPr/>
              <a:t>30.04.25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heSansB W5 Plain" panose="020B0502050302020203" pitchFamily="34" charset="77"/>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heSansB W5 Plain" panose="020B0502050302020203" pitchFamily="34" charset="77"/>
              </a:defRPr>
            </a:lvl1pPr>
          </a:lstStyle>
          <a:p>
            <a:fld id="{B7EC92C0-A03A-564F-B619-2E763F1E067E}" type="slidenum">
              <a:rPr lang="de-DE" smtClean="0"/>
              <a:pPr/>
              <a:t>‹Nr.›</a:t>
            </a:fld>
            <a:endParaRPr lang="de-DE" dirty="0"/>
          </a:p>
        </p:txBody>
      </p:sp>
    </p:spTree>
    <p:extLst>
      <p:ext uri="{BB962C8B-B14F-4D97-AF65-F5344CB8AC3E}">
        <p14:creationId xmlns:p14="http://schemas.microsoft.com/office/powerpoint/2010/main" val="1817005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heSansB W5 Plain" panose="020B0502050302020203" pitchFamily="34" charset="77"/>
        <a:ea typeface="+mn-ea"/>
        <a:cs typeface="+mn-cs"/>
      </a:defRPr>
    </a:lvl1pPr>
    <a:lvl2pPr marL="457200" algn="l" defTabSz="914400" rtl="0" eaLnBrk="1" latinLnBrk="0" hangingPunct="1">
      <a:defRPr sz="1200" b="0" i="0" kern="1200">
        <a:solidFill>
          <a:schemeClr val="tx1"/>
        </a:solidFill>
        <a:latin typeface="TheSansB W5 Plain" panose="020B0502050302020203" pitchFamily="34" charset="77"/>
        <a:ea typeface="+mn-ea"/>
        <a:cs typeface="+mn-cs"/>
      </a:defRPr>
    </a:lvl2pPr>
    <a:lvl3pPr marL="914400" algn="l" defTabSz="914400" rtl="0" eaLnBrk="1" latinLnBrk="0" hangingPunct="1">
      <a:defRPr sz="1200" b="0" i="0" kern="1200">
        <a:solidFill>
          <a:schemeClr val="tx1"/>
        </a:solidFill>
        <a:latin typeface="TheSansB W5 Plain" panose="020B0502050302020203" pitchFamily="34" charset="77"/>
        <a:ea typeface="+mn-ea"/>
        <a:cs typeface="+mn-cs"/>
      </a:defRPr>
    </a:lvl3pPr>
    <a:lvl4pPr marL="1371600" algn="l" defTabSz="914400" rtl="0" eaLnBrk="1" latinLnBrk="0" hangingPunct="1">
      <a:defRPr sz="1200" b="0" i="0" kern="1200">
        <a:solidFill>
          <a:schemeClr val="tx1"/>
        </a:solidFill>
        <a:latin typeface="TheSansB W5 Plain" panose="020B0502050302020203" pitchFamily="34" charset="77"/>
        <a:ea typeface="+mn-ea"/>
        <a:cs typeface="+mn-cs"/>
      </a:defRPr>
    </a:lvl4pPr>
    <a:lvl5pPr marL="1828800" algn="l" defTabSz="914400" rtl="0" eaLnBrk="1" latinLnBrk="0" hangingPunct="1">
      <a:defRPr sz="1200" b="0" i="0" kern="1200">
        <a:solidFill>
          <a:schemeClr val="tx1"/>
        </a:solidFill>
        <a:latin typeface="TheSansB W5 Plain" panose="020B0502050302020203"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EC92C0-A03A-564F-B619-2E763F1E067E}" type="slidenum">
              <a:rPr lang="de-DE" smtClean="0"/>
              <a:pPr/>
              <a:t>10</a:t>
            </a:fld>
            <a:endParaRPr lang="de-DE" dirty="0"/>
          </a:p>
        </p:txBody>
      </p:sp>
    </p:spTree>
    <p:extLst>
      <p:ext uri="{BB962C8B-B14F-4D97-AF65-F5344CB8AC3E}">
        <p14:creationId xmlns:p14="http://schemas.microsoft.com/office/powerpoint/2010/main" val="1473360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EC92C0-A03A-564F-B619-2E763F1E067E}" type="slidenum">
              <a:rPr lang="de-DE" smtClean="0"/>
              <a:pPr/>
              <a:t>14</a:t>
            </a:fld>
            <a:endParaRPr lang="de-DE" dirty="0"/>
          </a:p>
        </p:txBody>
      </p:sp>
    </p:spTree>
    <p:extLst>
      <p:ext uri="{BB962C8B-B14F-4D97-AF65-F5344CB8AC3E}">
        <p14:creationId xmlns:p14="http://schemas.microsoft.com/office/powerpoint/2010/main" val="2327335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25F97-BDB5-FA1C-1703-BD60317D4E3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DB2ED13-6360-73BE-3CDD-CAA4E274401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FF5BFD4-DB8C-22AA-A3CD-A0C995DE170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8DA0BFB-B670-D464-7916-1C0551DD2EB4}"/>
              </a:ext>
            </a:extLst>
          </p:cNvPr>
          <p:cNvSpPr>
            <a:spLocks noGrp="1"/>
          </p:cNvSpPr>
          <p:nvPr>
            <p:ph type="sldNum" sz="quarter" idx="5"/>
          </p:nvPr>
        </p:nvSpPr>
        <p:spPr/>
        <p:txBody>
          <a:bodyPr/>
          <a:lstStyle/>
          <a:p>
            <a:fld id="{B7EC92C0-A03A-564F-B619-2E763F1E067E}" type="slidenum">
              <a:rPr lang="de-DE" smtClean="0"/>
              <a:pPr/>
              <a:t>28</a:t>
            </a:fld>
            <a:endParaRPr lang="de-DE" dirty="0"/>
          </a:p>
        </p:txBody>
      </p:sp>
    </p:spTree>
    <p:extLst>
      <p:ext uri="{BB962C8B-B14F-4D97-AF65-F5344CB8AC3E}">
        <p14:creationId xmlns:p14="http://schemas.microsoft.com/office/powerpoint/2010/main" val="1791908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EC92C0-A03A-564F-B619-2E763F1E067E}" type="slidenum">
              <a:rPr lang="de-DE" smtClean="0"/>
              <a:pPr/>
              <a:t>29</a:t>
            </a:fld>
            <a:endParaRPr lang="de-DE" dirty="0"/>
          </a:p>
        </p:txBody>
      </p:sp>
    </p:spTree>
    <p:extLst>
      <p:ext uri="{BB962C8B-B14F-4D97-AF65-F5344CB8AC3E}">
        <p14:creationId xmlns:p14="http://schemas.microsoft.com/office/powerpoint/2010/main" val="254861534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8.svg"/><Relationship Id="rId7" Type="http://schemas.openxmlformats.org/officeDocument/2006/relationships/image" Target="../media/image29.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31.svg"/><Relationship Id="rId5" Type="http://schemas.openxmlformats.org/officeDocument/2006/relationships/image" Target="../media/image28.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6.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5.png"/><Relationship Id="rId3" Type="http://schemas.openxmlformats.org/officeDocument/2006/relationships/image" Target="../media/image33.svg"/><Relationship Id="rId7" Type="http://schemas.openxmlformats.org/officeDocument/2006/relationships/image" Target="../media/image30.png"/><Relationship Id="rId12" Type="http://schemas.openxmlformats.org/officeDocument/2006/relationships/image" Target="../media/image22.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34.png"/><Relationship Id="rId9" Type="http://schemas.openxmlformats.org/officeDocument/2006/relationships/image" Target="../media/image6.png"/><Relationship Id="rId14" Type="http://schemas.openxmlformats.org/officeDocument/2006/relationships/image" Target="../media/image36.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sv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3.svg"/><Relationship Id="rId11" Type="http://schemas.openxmlformats.org/officeDocument/2006/relationships/image" Target="../media/image15.png"/><Relationship Id="rId5" Type="http://schemas.openxmlformats.org/officeDocument/2006/relationships/image" Target="../media/image2.png"/><Relationship Id="rId10" Type="http://schemas.openxmlformats.org/officeDocument/2006/relationships/image" Target="../media/image14.svg"/><Relationship Id="rId4" Type="http://schemas.openxmlformats.org/officeDocument/2006/relationships/image" Target="../media/image10.png"/><Relationship Id="rId9"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png"/><Relationship Id="rId7" Type="http://schemas.openxmlformats.org/officeDocument/2006/relationships/image" Target="../media/image20.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6.png"/><Relationship Id="rId5" Type="http://schemas.openxmlformats.org/officeDocument/2006/relationships/image" Target="../media/image8.png"/><Relationship Id="rId10" Type="http://schemas.openxmlformats.org/officeDocument/2006/relationships/image" Target="../media/image22.svg"/><Relationship Id="rId4" Type="http://schemas.openxmlformats.org/officeDocument/2006/relationships/image" Target="../media/image3.svg"/><Relationship Id="rId9"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
    <p:bg>
      <p:bgPr>
        <a:solidFill>
          <a:srgbClr val="008AD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E0EDEB8-17AA-52E2-665B-699241155D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765"/>
            <a:ext cx="4278086" cy="3287550"/>
          </a:xfrm>
          <a:prstGeom prst="rect">
            <a:avLst/>
          </a:prstGeom>
        </p:spPr>
      </p:pic>
      <p:sp>
        <p:nvSpPr>
          <p:cNvPr id="5" name="Rechteck 4">
            <a:extLst>
              <a:ext uri="{FF2B5EF4-FFF2-40B4-BE49-F238E27FC236}">
                <a16:creationId xmlns:a16="http://schemas.microsoft.com/office/drawing/2014/main" id="{BF19E92C-C635-9EF2-16E3-86CEE3352536}"/>
              </a:ext>
            </a:extLst>
          </p:cNvPr>
          <p:cNvSpPr/>
          <p:nvPr userDrawn="1"/>
        </p:nvSpPr>
        <p:spPr>
          <a:xfrm>
            <a:off x="7748832" y="0"/>
            <a:ext cx="4443167" cy="6857999"/>
          </a:xfrm>
          <a:prstGeom prst="rect">
            <a:avLst/>
          </a:prstGeom>
          <a:solidFill>
            <a:srgbClr val="113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B W5 Plain" panose="020B0502050302020203" pitchFamily="34" charset="77"/>
            </a:endParaRPr>
          </a:p>
        </p:txBody>
      </p:sp>
      <p:sp>
        <p:nvSpPr>
          <p:cNvPr id="10" name="Titel 1">
            <a:extLst>
              <a:ext uri="{FF2B5EF4-FFF2-40B4-BE49-F238E27FC236}">
                <a16:creationId xmlns:a16="http://schemas.microsoft.com/office/drawing/2014/main" id="{85A366C1-DAA0-1378-50D4-5F8D9C7C33E1}"/>
              </a:ext>
            </a:extLst>
          </p:cNvPr>
          <p:cNvSpPr>
            <a:spLocks noGrp="1"/>
          </p:cNvSpPr>
          <p:nvPr>
            <p:ph type="title"/>
          </p:nvPr>
        </p:nvSpPr>
        <p:spPr>
          <a:xfrm>
            <a:off x="769785" y="4058942"/>
            <a:ext cx="5032234" cy="1143088"/>
          </a:xfrm>
          <a:noFill/>
        </p:spPr>
        <p:txBody>
          <a:bodyPr anchor="b">
            <a:noAutofit/>
          </a:bodyPr>
          <a:lstStyle>
            <a:lvl1pPr>
              <a:defRPr sz="4500" b="0" i="0">
                <a:solidFill>
                  <a:schemeClr val="bg1"/>
                </a:solidFill>
                <a:latin typeface="TheSansB W5 Plain" panose="020B0502050302020203" pitchFamily="34" charset="77"/>
              </a:defRPr>
            </a:lvl1pPr>
          </a:lstStyle>
          <a:p>
            <a:r>
              <a:rPr lang="de-DE" dirty="0"/>
              <a:t>Mastertitelformat bearbeiten</a:t>
            </a:r>
          </a:p>
        </p:txBody>
      </p:sp>
      <p:pic>
        <p:nvPicPr>
          <p:cNvPr id="11" name="Grafik 10">
            <a:extLst>
              <a:ext uri="{FF2B5EF4-FFF2-40B4-BE49-F238E27FC236}">
                <a16:creationId xmlns:a16="http://schemas.microsoft.com/office/drawing/2014/main" id="{E20A5AAA-6A5F-90E2-5706-627D8D217C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44958" y="392469"/>
            <a:ext cx="2098828" cy="746414"/>
          </a:xfrm>
          <a:prstGeom prst="rect">
            <a:avLst/>
          </a:prstGeom>
        </p:spPr>
      </p:pic>
      <p:sp>
        <p:nvSpPr>
          <p:cNvPr id="12" name="Inhaltsplatzhalter 36">
            <a:extLst>
              <a:ext uri="{FF2B5EF4-FFF2-40B4-BE49-F238E27FC236}">
                <a16:creationId xmlns:a16="http://schemas.microsoft.com/office/drawing/2014/main" id="{E38FCC07-3B86-AE35-E3D2-47529F5814D8}"/>
              </a:ext>
            </a:extLst>
          </p:cNvPr>
          <p:cNvSpPr>
            <a:spLocks noGrp="1"/>
          </p:cNvSpPr>
          <p:nvPr>
            <p:ph sz="quarter" idx="10"/>
          </p:nvPr>
        </p:nvSpPr>
        <p:spPr>
          <a:xfrm>
            <a:off x="769783" y="5264890"/>
            <a:ext cx="4665679" cy="626077"/>
          </a:xfrm>
        </p:spPr>
        <p:txBody>
          <a:bodyPr>
            <a:normAutofit/>
          </a:bodyPr>
          <a:lstStyle>
            <a:lvl1pPr marL="0" indent="0">
              <a:buNone/>
              <a:defRPr sz="2000" b="0" i="0">
                <a:solidFill>
                  <a:srgbClr val="F4E250"/>
                </a:solidFill>
                <a:latin typeface="TheSansB W5 Plain" panose="020B0502050302020203" pitchFamily="34" charset="77"/>
              </a:defRPr>
            </a:lvl1pPr>
          </a:lstStyle>
          <a:p>
            <a:pPr lvl="0"/>
            <a:r>
              <a:rPr lang="de-DE" dirty="0"/>
              <a:t>Mastertextformat bearbeiten</a:t>
            </a:r>
          </a:p>
        </p:txBody>
      </p:sp>
      <p:sp>
        <p:nvSpPr>
          <p:cNvPr id="13" name="Textplatzhalter 15">
            <a:extLst>
              <a:ext uri="{FF2B5EF4-FFF2-40B4-BE49-F238E27FC236}">
                <a16:creationId xmlns:a16="http://schemas.microsoft.com/office/drawing/2014/main" id="{22F0ED68-4DF1-ED15-469B-0DD2394D9EC9}"/>
              </a:ext>
            </a:extLst>
          </p:cNvPr>
          <p:cNvSpPr>
            <a:spLocks noGrp="1" noChangeAspect="1"/>
          </p:cNvSpPr>
          <p:nvPr>
            <p:ph type="body" sz="quarter" idx="11"/>
          </p:nvPr>
        </p:nvSpPr>
        <p:spPr>
          <a:xfrm rot="21300000">
            <a:off x="679309" y="2935258"/>
            <a:ext cx="2246010" cy="473244"/>
          </a:xfrm>
          <a:solidFill>
            <a:srgbClr val="11316C"/>
          </a:solidFill>
        </p:spPr>
        <p:txBody>
          <a:bodyPr wrap="none" lIns="180000" tIns="108000" rIns="180000" bIns="108000" anchor="ctr">
            <a:spAutoFit/>
          </a:bodyPr>
          <a:lstStyle>
            <a:lvl1pPr marL="0" indent="0">
              <a:buNone/>
              <a:defRPr sz="1800" b="0" i="0">
                <a:solidFill>
                  <a:schemeClr val="bg1"/>
                </a:solidFill>
                <a:latin typeface="TheSansB W5 Plain" panose="020B0502050302020203" pitchFamily="34" charset="77"/>
              </a:defRPr>
            </a:lvl1pPr>
          </a:lstStyle>
          <a:p>
            <a:pPr lvl="0"/>
            <a:r>
              <a:rPr lang="de-DE" dirty="0"/>
              <a:t>Mastertextformat</a:t>
            </a:r>
          </a:p>
        </p:txBody>
      </p:sp>
      <p:sp>
        <p:nvSpPr>
          <p:cNvPr id="15" name="Bildplatzhalter 7">
            <a:extLst>
              <a:ext uri="{FF2B5EF4-FFF2-40B4-BE49-F238E27FC236}">
                <a16:creationId xmlns:a16="http://schemas.microsoft.com/office/drawing/2014/main" id="{B063A3E8-B00B-E072-4653-E8F3D58E3AE6}"/>
              </a:ext>
            </a:extLst>
          </p:cNvPr>
          <p:cNvSpPr>
            <a:spLocks noGrp="1"/>
          </p:cNvSpPr>
          <p:nvPr>
            <p:ph type="pic" sz="quarter" idx="13"/>
          </p:nvPr>
        </p:nvSpPr>
        <p:spPr>
          <a:xfrm>
            <a:off x="6096000" y="1819374"/>
            <a:ext cx="6096000" cy="4140200"/>
          </a:xfrm>
        </p:spPr>
        <p:txBody>
          <a:bodyPr/>
          <a:lstStyle>
            <a:lvl1pPr>
              <a:defRPr b="0" i="0">
                <a:solidFill>
                  <a:schemeClr val="bg1"/>
                </a:solidFill>
                <a:latin typeface="TheSansB W5 Plain" panose="020B0502050302020203" pitchFamily="34" charset="77"/>
              </a:defRPr>
            </a:lvl1pPr>
          </a:lstStyle>
          <a:p>
            <a:endParaRPr lang="de-DE" dirty="0"/>
          </a:p>
        </p:txBody>
      </p:sp>
      <p:sp>
        <p:nvSpPr>
          <p:cNvPr id="16" name="Textplatzhalter 11">
            <a:extLst>
              <a:ext uri="{FF2B5EF4-FFF2-40B4-BE49-F238E27FC236}">
                <a16:creationId xmlns:a16="http://schemas.microsoft.com/office/drawing/2014/main" id="{5315DD56-E99B-BFE9-B8EC-407FDEB93877}"/>
              </a:ext>
            </a:extLst>
          </p:cNvPr>
          <p:cNvSpPr>
            <a:spLocks noGrp="1"/>
          </p:cNvSpPr>
          <p:nvPr>
            <p:ph type="body" sz="quarter" idx="12" hasCustomPrompt="1"/>
          </p:nvPr>
        </p:nvSpPr>
        <p:spPr>
          <a:xfrm>
            <a:off x="758964" y="6089092"/>
            <a:ext cx="4943475" cy="482600"/>
          </a:xfrm>
        </p:spPr>
        <p:txBody>
          <a:bodyPr>
            <a:normAutofit/>
          </a:bodyPr>
          <a:lstStyle>
            <a:lvl1pPr marL="0" indent="0">
              <a:buNone/>
              <a:defRPr sz="1600" b="0" i="0">
                <a:solidFill>
                  <a:schemeClr val="bg1"/>
                </a:solidFill>
                <a:latin typeface="TheSansB W5 Plain" panose="020B050205030202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Logo und Kontaktdaten bitte hier einfügen</a:t>
            </a:r>
          </a:p>
        </p:txBody>
      </p:sp>
      <p:pic>
        <p:nvPicPr>
          <p:cNvPr id="8" name="Grafik 7">
            <a:extLst>
              <a:ext uri="{FF2B5EF4-FFF2-40B4-BE49-F238E27FC236}">
                <a16:creationId xmlns:a16="http://schemas.microsoft.com/office/drawing/2014/main" id="{EA3CD2F4-E29A-DD23-2270-D7C5309A0BF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343553" y="1051434"/>
            <a:ext cx="2235200" cy="2222500"/>
          </a:xfrm>
          <a:prstGeom prst="rect">
            <a:avLst/>
          </a:prstGeom>
        </p:spPr>
      </p:pic>
      <p:pic>
        <p:nvPicPr>
          <p:cNvPr id="18" name="Grafik 17">
            <a:extLst>
              <a:ext uri="{FF2B5EF4-FFF2-40B4-BE49-F238E27FC236}">
                <a16:creationId xmlns:a16="http://schemas.microsoft.com/office/drawing/2014/main" id="{2E2D1092-4457-23C6-2CF9-C68A0E357D5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0242" y="-347999"/>
            <a:ext cx="1404548" cy="1432089"/>
          </a:xfrm>
          <a:prstGeom prst="rect">
            <a:avLst/>
          </a:prstGeom>
        </p:spPr>
      </p:pic>
    </p:spTree>
    <p:extLst>
      <p:ext uri="{BB962C8B-B14F-4D97-AF65-F5344CB8AC3E}">
        <p14:creationId xmlns:p14="http://schemas.microsoft.com/office/powerpoint/2010/main" val="21968514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rennerfolie-Unterthemen">
    <p:bg>
      <p:bgPr>
        <a:solidFill>
          <a:srgbClr val="C4E6F6">
            <a:alpha val="60000"/>
          </a:srgbClr>
        </a:solidFill>
        <a:effectLst/>
      </p:bgPr>
    </p:bg>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4A94E390-71F2-1179-7D3D-1F8CCF874B53}"/>
              </a:ext>
            </a:extLst>
          </p:cNvPr>
          <p:cNvSpPr/>
          <p:nvPr userDrawn="1"/>
        </p:nvSpPr>
        <p:spPr>
          <a:xfrm>
            <a:off x="-73152" y="0"/>
            <a:ext cx="3675888" cy="6858000"/>
          </a:xfrm>
          <a:prstGeom prst="rect">
            <a:avLst/>
          </a:prstGeom>
          <a:solidFill>
            <a:srgbClr val="F4E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oliennummernplatzhalter 5">
            <a:extLst>
              <a:ext uri="{FF2B5EF4-FFF2-40B4-BE49-F238E27FC236}">
                <a16:creationId xmlns:a16="http://schemas.microsoft.com/office/drawing/2014/main" id="{36103958-D017-BF47-CF49-80B23EB35881}"/>
              </a:ext>
            </a:extLst>
          </p:cNvPr>
          <p:cNvSpPr>
            <a:spLocks noGrp="1"/>
          </p:cNvSpPr>
          <p:nvPr>
            <p:ph type="sldNum" sz="quarter" idx="12"/>
          </p:nvPr>
        </p:nvSpPr>
        <p:spPr>
          <a:xfrm>
            <a:off x="152680" y="6356350"/>
            <a:ext cx="571220" cy="365125"/>
          </a:xfrm>
          <a:prstGeom prst="rect">
            <a:avLst/>
          </a:prstGeom>
        </p:spPr>
        <p:txBody>
          <a:bodyPr/>
          <a:lstStyle>
            <a:lvl1pPr algn="ctr">
              <a:defRPr sz="1200" b="0" i="0">
                <a:solidFill>
                  <a:schemeClr val="bg2">
                    <a:lumMod val="90000"/>
                  </a:schemeClr>
                </a:solidFill>
                <a:latin typeface="TheSansB W5 Plain" panose="020B0502050302020203" pitchFamily="34" charset="77"/>
              </a:defRPr>
            </a:lvl1pPr>
          </a:lstStyle>
          <a:p>
            <a:fld id="{93DC6226-395D-AF40-A305-C07AD92EDB4D}" type="slidenum">
              <a:rPr lang="de-DE" smtClean="0"/>
              <a:pPr/>
              <a:t>‹Nr.›</a:t>
            </a:fld>
            <a:endParaRPr lang="de-DE" dirty="0"/>
          </a:p>
        </p:txBody>
      </p:sp>
      <p:sp>
        <p:nvSpPr>
          <p:cNvPr id="6" name="Titel 1">
            <a:extLst>
              <a:ext uri="{FF2B5EF4-FFF2-40B4-BE49-F238E27FC236}">
                <a16:creationId xmlns:a16="http://schemas.microsoft.com/office/drawing/2014/main" id="{757CF719-77B2-DF94-DEDE-05AE6EBB6FE5}"/>
              </a:ext>
            </a:extLst>
          </p:cNvPr>
          <p:cNvSpPr>
            <a:spLocks noGrp="1"/>
          </p:cNvSpPr>
          <p:nvPr>
            <p:ph type="title"/>
          </p:nvPr>
        </p:nvSpPr>
        <p:spPr>
          <a:xfrm>
            <a:off x="1436495" y="3832481"/>
            <a:ext cx="4943252" cy="848557"/>
          </a:xfrm>
          <a:noFill/>
        </p:spPr>
        <p:txBody>
          <a:bodyPr anchor="ctr" anchorCtr="0">
            <a:normAutofit/>
          </a:bodyPr>
          <a:lstStyle>
            <a:lvl1pPr>
              <a:defRPr sz="2500" b="0" i="0">
                <a:solidFill>
                  <a:srgbClr val="11316C"/>
                </a:solidFill>
                <a:latin typeface="TheSansB W5 Plain" panose="020B0502050302020203" pitchFamily="34" charset="77"/>
              </a:defRPr>
            </a:lvl1pPr>
          </a:lstStyle>
          <a:p>
            <a:r>
              <a:rPr lang="de-DE" dirty="0"/>
              <a:t>Mastertitelformat bearbeiten</a:t>
            </a:r>
          </a:p>
        </p:txBody>
      </p:sp>
      <p:pic>
        <p:nvPicPr>
          <p:cNvPr id="11" name="Grafik 10">
            <a:extLst>
              <a:ext uri="{FF2B5EF4-FFF2-40B4-BE49-F238E27FC236}">
                <a16:creationId xmlns:a16="http://schemas.microsoft.com/office/drawing/2014/main" id="{DF6BB18F-5DC6-5C30-1848-F7FFC5BDC3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9804" y="448891"/>
            <a:ext cx="1597233" cy="568030"/>
          </a:xfrm>
          <a:prstGeom prst="rect">
            <a:avLst/>
          </a:prstGeom>
        </p:spPr>
      </p:pic>
      <p:pic>
        <p:nvPicPr>
          <p:cNvPr id="14" name="Grafik 13">
            <a:extLst>
              <a:ext uri="{FF2B5EF4-FFF2-40B4-BE49-F238E27FC236}">
                <a16:creationId xmlns:a16="http://schemas.microsoft.com/office/drawing/2014/main" id="{278575D6-D82A-7C3F-F166-B9DDD0E487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3900" y="3951960"/>
            <a:ext cx="584200" cy="609600"/>
          </a:xfrm>
          <a:prstGeom prst="rect">
            <a:avLst/>
          </a:prstGeom>
        </p:spPr>
      </p:pic>
      <p:pic>
        <p:nvPicPr>
          <p:cNvPr id="7" name="Grafik 6">
            <a:extLst>
              <a:ext uri="{FF2B5EF4-FFF2-40B4-BE49-F238E27FC236}">
                <a16:creationId xmlns:a16="http://schemas.microsoft.com/office/drawing/2014/main" id="{84FB4D27-37B3-62F3-BCA3-F28ABD3DA1F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06010" y="5292271"/>
            <a:ext cx="1043616" cy="1064079"/>
          </a:xfrm>
          <a:prstGeom prst="rect">
            <a:avLst/>
          </a:prstGeom>
        </p:spPr>
      </p:pic>
      <p:pic>
        <p:nvPicPr>
          <p:cNvPr id="8" name="Grafik 7">
            <a:extLst>
              <a:ext uri="{FF2B5EF4-FFF2-40B4-BE49-F238E27FC236}">
                <a16:creationId xmlns:a16="http://schemas.microsoft.com/office/drawing/2014/main" id="{89349775-9E0A-B180-B9E8-4300C47A66F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9530" y="1625130"/>
            <a:ext cx="1043616" cy="1064079"/>
          </a:xfrm>
          <a:prstGeom prst="rect">
            <a:avLst/>
          </a:prstGeom>
        </p:spPr>
      </p:pic>
      <p:pic>
        <p:nvPicPr>
          <p:cNvPr id="13" name="Grafik 12">
            <a:extLst>
              <a:ext uri="{FF2B5EF4-FFF2-40B4-BE49-F238E27FC236}">
                <a16:creationId xmlns:a16="http://schemas.microsoft.com/office/drawing/2014/main" id="{23123BE8-BC56-4AF9-5A81-0BA5ABA2F4D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773875" y="357580"/>
            <a:ext cx="1490436" cy="1481967"/>
          </a:xfrm>
          <a:prstGeom prst="rect">
            <a:avLst/>
          </a:prstGeom>
        </p:spPr>
      </p:pic>
    </p:spTree>
    <p:extLst>
      <p:ext uri="{BB962C8B-B14F-4D97-AF65-F5344CB8AC3E}">
        <p14:creationId xmlns:p14="http://schemas.microsoft.com/office/powerpoint/2010/main" val="2434737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chlussfolie">
    <p:bg>
      <p:bgPr>
        <a:solidFill>
          <a:srgbClr val="C4E6F6"/>
        </a:solidFill>
        <a:effectLst/>
      </p:bgPr>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93287E53-AA47-1A17-70E9-E690C5EAAD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459" y="-1443563"/>
            <a:ext cx="3784907" cy="3784907"/>
          </a:xfrm>
          <a:prstGeom prst="rect">
            <a:avLst/>
          </a:prstGeom>
        </p:spPr>
      </p:pic>
      <p:sp>
        <p:nvSpPr>
          <p:cNvPr id="3" name="Foliennummernplatzhalter 5">
            <a:extLst>
              <a:ext uri="{FF2B5EF4-FFF2-40B4-BE49-F238E27FC236}">
                <a16:creationId xmlns:a16="http://schemas.microsoft.com/office/drawing/2014/main" id="{43A8C30D-537B-62A3-66CE-95CAA46D8851}"/>
              </a:ext>
            </a:extLst>
          </p:cNvPr>
          <p:cNvSpPr>
            <a:spLocks noGrp="1"/>
          </p:cNvSpPr>
          <p:nvPr>
            <p:ph type="sldNum" sz="quarter" idx="12"/>
          </p:nvPr>
        </p:nvSpPr>
        <p:spPr>
          <a:xfrm>
            <a:off x="152680" y="6356350"/>
            <a:ext cx="571220" cy="365125"/>
          </a:xfrm>
          <a:prstGeom prst="rect">
            <a:avLst/>
          </a:prstGeom>
        </p:spPr>
        <p:txBody>
          <a:bodyPr/>
          <a:lstStyle>
            <a:lvl1pPr algn="ctr">
              <a:defRPr sz="1200" b="0" i="0">
                <a:solidFill>
                  <a:schemeClr val="bg2">
                    <a:lumMod val="90000"/>
                  </a:schemeClr>
                </a:solidFill>
                <a:latin typeface="TheSansB W5 Plain" panose="020B0502050302020203" pitchFamily="34" charset="77"/>
              </a:defRPr>
            </a:lvl1pPr>
          </a:lstStyle>
          <a:p>
            <a:fld id="{93DC6226-395D-AF40-A305-C07AD92EDB4D}" type="slidenum">
              <a:rPr lang="de-DE" smtClean="0"/>
              <a:pPr/>
              <a:t>‹Nr.›</a:t>
            </a:fld>
            <a:endParaRPr lang="de-DE" dirty="0"/>
          </a:p>
        </p:txBody>
      </p:sp>
      <p:sp>
        <p:nvSpPr>
          <p:cNvPr id="7" name="Textfeld 6">
            <a:extLst>
              <a:ext uri="{FF2B5EF4-FFF2-40B4-BE49-F238E27FC236}">
                <a16:creationId xmlns:a16="http://schemas.microsoft.com/office/drawing/2014/main" id="{F3D3AB5D-5C15-2EAC-9087-3169CC19DA88}"/>
              </a:ext>
            </a:extLst>
          </p:cNvPr>
          <p:cNvSpPr txBox="1"/>
          <p:nvPr userDrawn="1"/>
        </p:nvSpPr>
        <p:spPr>
          <a:xfrm>
            <a:off x="2761335" y="3349648"/>
            <a:ext cx="7340607" cy="461665"/>
          </a:xfrm>
          <a:prstGeom prst="rect">
            <a:avLst/>
          </a:prstGeom>
          <a:noFill/>
        </p:spPr>
        <p:txBody>
          <a:bodyPr wrap="square" rtlCol="0">
            <a:spAutoFit/>
          </a:bodyPr>
          <a:lstStyle/>
          <a:p>
            <a:pPr algn="ctr"/>
            <a:r>
              <a:rPr lang="de-DE" sz="1200" b="0" i="0" dirty="0">
                <a:solidFill>
                  <a:srgbClr val="11316C"/>
                </a:solidFill>
                <a:latin typeface="TheSansB W5 Plain" panose="020B0502050302020203" pitchFamily="34" charset="77"/>
              </a:rPr>
              <a:t>Ein Projekt des Ministeriums für Wirtschaft, Arbeit und Tourismus Baden-Württemberg und </a:t>
            </a:r>
            <a:br>
              <a:rPr lang="de-DE" sz="1200" b="0" i="0" dirty="0">
                <a:solidFill>
                  <a:srgbClr val="11316C"/>
                </a:solidFill>
                <a:latin typeface="TheSansB W5 Plain" panose="020B0502050302020203" pitchFamily="34" charset="77"/>
              </a:rPr>
            </a:br>
            <a:r>
              <a:rPr lang="de-DE" sz="1200" b="0" i="0" dirty="0">
                <a:solidFill>
                  <a:srgbClr val="11316C"/>
                </a:solidFill>
                <a:latin typeface="TheSansB W5 Plain" panose="020B0502050302020203" pitchFamily="34" charset="77"/>
              </a:rPr>
              <a:t>HANDWERK BW in Kooperation mit den Handwerkskammern und den Landesinnungs- und Fachverbänden</a:t>
            </a:r>
          </a:p>
        </p:txBody>
      </p:sp>
      <p:pic>
        <p:nvPicPr>
          <p:cNvPr id="11" name="Grafik 10">
            <a:extLst>
              <a:ext uri="{FF2B5EF4-FFF2-40B4-BE49-F238E27FC236}">
                <a16:creationId xmlns:a16="http://schemas.microsoft.com/office/drawing/2014/main" id="{975BC788-4CC2-0B35-F239-FEAFB5C27FA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229236" y="4276919"/>
            <a:ext cx="2758630" cy="876774"/>
          </a:xfrm>
          <a:prstGeom prst="rect">
            <a:avLst/>
          </a:prstGeom>
        </p:spPr>
      </p:pic>
      <p:pic>
        <p:nvPicPr>
          <p:cNvPr id="12" name="Grafik 11">
            <a:extLst>
              <a:ext uri="{FF2B5EF4-FFF2-40B4-BE49-F238E27FC236}">
                <a16:creationId xmlns:a16="http://schemas.microsoft.com/office/drawing/2014/main" id="{72FEA4E3-D00F-50D2-642B-77B184B5F6F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59804" y="448891"/>
            <a:ext cx="1597233" cy="568030"/>
          </a:xfrm>
          <a:prstGeom prst="rect">
            <a:avLst/>
          </a:prstGeom>
        </p:spPr>
      </p:pic>
      <p:pic>
        <p:nvPicPr>
          <p:cNvPr id="8" name="Grafik 7">
            <a:extLst>
              <a:ext uri="{FF2B5EF4-FFF2-40B4-BE49-F238E27FC236}">
                <a16:creationId xmlns:a16="http://schemas.microsoft.com/office/drawing/2014/main" id="{944814DA-686F-8ECE-1AA0-88916807914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38868" y="859377"/>
            <a:ext cx="1490436" cy="1481967"/>
          </a:xfrm>
          <a:prstGeom prst="rect">
            <a:avLst/>
          </a:prstGeom>
        </p:spPr>
      </p:pic>
      <p:pic>
        <p:nvPicPr>
          <p:cNvPr id="14" name="Grafik 13">
            <a:extLst>
              <a:ext uri="{FF2B5EF4-FFF2-40B4-BE49-F238E27FC236}">
                <a16:creationId xmlns:a16="http://schemas.microsoft.com/office/drawing/2014/main" id="{08776B4A-654C-85A6-3955-6226BDAE8B4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058420" y="2747233"/>
            <a:ext cx="1043616" cy="1064080"/>
          </a:xfrm>
          <a:prstGeom prst="rect">
            <a:avLst/>
          </a:prstGeom>
        </p:spPr>
      </p:pic>
      <p:pic>
        <p:nvPicPr>
          <p:cNvPr id="16" name="Grafik 15">
            <a:extLst>
              <a:ext uri="{FF2B5EF4-FFF2-40B4-BE49-F238E27FC236}">
                <a16:creationId xmlns:a16="http://schemas.microsoft.com/office/drawing/2014/main" id="{7E6DDC9A-1DB1-2DBF-C22E-E2ADF7EFD5B0}"/>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5466" y="5148229"/>
            <a:ext cx="1043616" cy="1064079"/>
          </a:xfrm>
          <a:prstGeom prst="rect">
            <a:avLst/>
          </a:prstGeom>
        </p:spPr>
      </p:pic>
      <p:pic>
        <p:nvPicPr>
          <p:cNvPr id="18" name="Grafik 17">
            <a:extLst>
              <a:ext uri="{FF2B5EF4-FFF2-40B4-BE49-F238E27FC236}">
                <a16:creationId xmlns:a16="http://schemas.microsoft.com/office/drawing/2014/main" id="{234776C1-D1AD-A0BE-4F2A-80EAB74AF91C}"/>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597663" y="4451231"/>
            <a:ext cx="2365102" cy="464352"/>
          </a:xfrm>
          <a:prstGeom prst="rect">
            <a:avLst/>
          </a:prstGeom>
        </p:spPr>
      </p:pic>
    </p:spTree>
    <p:extLst>
      <p:ext uri="{BB962C8B-B14F-4D97-AF65-F5344CB8AC3E}">
        <p14:creationId xmlns:p14="http://schemas.microsoft.com/office/powerpoint/2010/main" val="21434484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_2">
    <p:bg>
      <p:bgPr>
        <a:solidFill>
          <a:srgbClr val="11316C"/>
        </a:solidFill>
        <a:effectLst/>
      </p:bgPr>
    </p:bg>
    <p:spTree>
      <p:nvGrpSpPr>
        <p:cNvPr id="1" name=""/>
        <p:cNvGrpSpPr/>
        <p:nvPr/>
      </p:nvGrpSpPr>
      <p:grpSpPr>
        <a:xfrm>
          <a:off x="0" y="0"/>
          <a:ext cx="0" cy="0"/>
          <a:chOff x="0" y="0"/>
          <a:chExt cx="0" cy="0"/>
        </a:xfrm>
      </p:grpSpPr>
      <p:sp>
        <p:nvSpPr>
          <p:cNvPr id="4" name="Bildplatzhalter 9">
            <a:extLst>
              <a:ext uri="{FF2B5EF4-FFF2-40B4-BE49-F238E27FC236}">
                <a16:creationId xmlns:a16="http://schemas.microsoft.com/office/drawing/2014/main" id="{DA806D49-5304-E51A-3BD2-23DC07A88A14}"/>
              </a:ext>
            </a:extLst>
          </p:cNvPr>
          <p:cNvSpPr>
            <a:spLocks noGrp="1"/>
          </p:cNvSpPr>
          <p:nvPr>
            <p:ph type="pic" sz="quarter" idx="13"/>
          </p:nvPr>
        </p:nvSpPr>
        <p:spPr>
          <a:xfrm>
            <a:off x="7000" y="0"/>
            <a:ext cx="5546805" cy="6858000"/>
          </a:xfrm>
        </p:spPr>
        <p:txBody>
          <a:bodyPr/>
          <a:lstStyle>
            <a:lvl1pPr>
              <a:defRPr b="0" i="0">
                <a:solidFill>
                  <a:schemeClr val="bg1"/>
                </a:solidFill>
                <a:latin typeface="TheSansB W5 Plain" panose="020B0502050302020203" pitchFamily="34" charset="77"/>
              </a:defRPr>
            </a:lvl1pPr>
          </a:lstStyle>
          <a:p>
            <a:endParaRPr lang="de-DE" dirty="0"/>
          </a:p>
        </p:txBody>
      </p:sp>
      <p:sp>
        <p:nvSpPr>
          <p:cNvPr id="5" name="Titel 1">
            <a:extLst>
              <a:ext uri="{FF2B5EF4-FFF2-40B4-BE49-F238E27FC236}">
                <a16:creationId xmlns:a16="http://schemas.microsoft.com/office/drawing/2014/main" id="{6B3919B3-6067-9EB9-A07B-182DE14FBA64}"/>
              </a:ext>
            </a:extLst>
          </p:cNvPr>
          <p:cNvSpPr>
            <a:spLocks noGrp="1"/>
          </p:cNvSpPr>
          <p:nvPr>
            <p:ph type="title"/>
          </p:nvPr>
        </p:nvSpPr>
        <p:spPr>
          <a:xfrm>
            <a:off x="6096000" y="3048156"/>
            <a:ext cx="4943252" cy="1524441"/>
          </a:xfrm>
          <a:noFill/>
        </p:spPr>
        <p:txBody>
          <a:bodyPr anchor="b">
            <a:normAutofit/>
          </a:bodyPr>
          <a:lstStyle>
            <a:lvl1pPr>
              <a:defRPr sz="4500" b="0" i="0">
                <a:solidFill>
                  <a:schemeClr val="bg1"/>
                </a:solidFill>
                <a:latin typeface="TheSansB W5 Plain" panose="020B0502050302020203" pitchFamily="34" charset="77"/>
              </a:defRPr>
            </a:lvl1pPr>
          </a:lstStyle>
          <a:p>
            <a:r>
              <a:rPr lang="de-DE" dirty="0"/>
              <a:t>Mastertitelformat bearbeiten</a:t>
            </a:r>
          </a:p>
        </p:txBody>
      </p:sp>
      <p:pic>
        <p:nvPicPr>
          <p:cNvPr id="6" name="Grafik 5">
            <a:extLst>
              <a:ext uri="{FF2B5EF4-FFF2-40B4-BE49-F238E27FC236}">
                <a16:creationId xmlns:a16="http://schemas.microsoft.com/office/drawing/2014/main" id="{BE946A27-EF15-6DAE-21B5-9181DB05C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14641" y="4071740"/>
            <a:ext cx="2478709" cy="2586479"/>
          </a:xfrm>
          <a:prstGeom prst="rect">
            <a:avLst/>
          </a:prstGeom>
        </p:spPr>
      </p:pic>
      <p:pic>
        <p:nvPicPr>
          <p:cNvPr id="7" name="Grafik 6">
            <a:extLst>
              <a:ext uri="{FF2B5EF4-FFF2-40B4-BE49-F238E27FC236}">
                <a16:creationId xmlns:a16="http://schemas.microsoft.com/office/drawing/2014/main" id="{2A9A8409-1D82-AB0B-E35D-C2C5142519F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68" t="-2371" r="-1699" b="-1145"/>
          <a:stretch/>
        </p:blipFill>
        <p:spPr>
          <a:xfrm>
            <a:off x="4460956" y="199780"/>
            <a:ext cx="2811236" cy="2848375"/>
          </a:xfrm>
          <a:prstGeom prst="rect">
            <a:avLst/>
          </a:prstGeom>
        </p:spPr>
      </p:pic>
      <p:pic>
        <p:nvPicPr>
          <p:cNvPr id="8" name="Grafik 7">
            <a:extLst>
              <a:ext uri="{FF2B5EF4-FFF2-40B4-BE49-F238E27FC236}">
                <a16:creationId xmlns:a16="http://schemas.microsoft.com/office/drawing/2014/main" id="{45FF0629-3E15-FF3F-08DA-2828D7998FD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44958" y="392469"/>
            <a:ext cx="2098828" cy="746414"/>
          </a:xfrm>
          <a:prstGeom prst="rect">
            <a:avLst/>
          </a:prstGeom>
        </p:spPr>
      </p:pic>
      <p:sp>
        <p:nvSpPr>
          <p:cNvPr id="9" name="Inhaltsplatzhalter 12">
            <a:extLst>
              <a:ext uri="{FF2B5EF4-FFF2-40B4-BE49-F238E27FC236}">
                <a16:creationId xmlns:a16="http://schemas.microsoft.com/office/drawing/2014/main" id="{2E5944C8-0325-18D0-602F-9711924323F5}"/>
              </a:ext>
            </a:extLst>
          </p:cNvPr>
          <p:cNvSpPr>
            <a:spLocks noGrp="1"/>
          </p:cNvSpPr>
          <p:nvPr>
            <p:ph sz="quarter" idx="10"/>
          </p:nvPr>
        </p:nvSpPr>
        <p:spPr>
          <a:xfrm>
            <a:off x="6096000" y="4723747"/>
            <a:ext cx="4943475" cy="887413"/>
          </a:xfrm>
        </p:spPr>
        <p:txBody>
          <a:bodyPr>
            <a:normAutofit/>
          </a:bodyPr>
          <a:lstStyle>
            <a:lvl1pPr marL="0" indent="0">
              <a:buNone/>
              <a:defRPr sz="2000" b="0" i="0">
                <a:solidFill>
                  <a:srgbClr val="F4E250"/>
                </a:solidFill>
                <a:latin typeface="TheSansB W5 Plain" panose="020B0502050302020203" pitchFamily="34" charset="77"/>
              </a:defRPr>
            </a:lvl1pPr>
            <a:lvl2pPr>
              <a:defRPr>
                <a:solidFill>
                  <a:srgbClr val="F4E250"/>
                </a:solidFill>
              </a:defRPr>
            </a:lvl2pPr>
            <a:lvl3pPr>
              <a:defRPr>
                <a:solidFill>
                  <a:srgbClr val="F4E250"/>
                </a:solidFill>
              </a:defRPr>
            </a:lvl3pPr>
            <a:lvl4pPr>
              <a:defRPr>
                <a:solidFill>
                  <a:srgbClr val="F4E250"/>
                </a:solidFill>
              </a:defRPr>
            </a:lvl4pPr>
            <a:lvl5pPr>
              <a:defRPr>
                <a:solidFill>
                  <a:srgbClr val="F4E250"/>
                </a:solidFill>
              </a:defRPr>
            </a:lvl5pPr>
          </a:lstStyle>
          <a:p>
            <a:pPr lvl="0"/>
            <a:r>
              <a:rPr lang="de-DE" dirty="0"/>
              <a:t>Mastertextformat bearbeiten</a:t>
            </a:r>
          </a:p>
        </p:txBody>
      </p:sp>
      <p:sp>
        <p:nvSpPr>
          <p:cNvPr id="11" name="Textplatzhalter 15">
            <a:extLst>
              <a:ext uri="{FF2B5EF4-FFF2-40B4-BE49-F238E27FC236}">
                <a16:creationId xmlns:a16="http://schemas.microsoft.com/office/drawing/2014/main" id="{28728BF3-C568-4192-1F44-983CC303A3EF}"/>
              </a:ext>
            </a:extLst>
          </p:cNvPr>
          <p:cNvSpPr>
            <a:spLocks noGrp="1"/>
          </p:cNvSpPr>
          <p:nvPr>
            <p:ph type="body" sz="quarter" idx="11"/>
          </p:nvPr>
        </p:nvSpPr>
        <p:spPr>
          <a:xfrm rot="21300000">
            <a:off x="6092902" y="2130335"/>
            <a:ext cx="2424213" cy="508628"/>
          </a:xfrm>
          <a:solidFill>
            <a:srgbClr val="008AD1"/>
          </a:solidFill>
        </p:spPr>
        <p:txBody>
          <a:bodyPr wrap="none" lIns="180000" tIns="108000" rIns="180000" bIns="108000" anchor="ctr">
            <a:noAutofit/>
          </a:bodyPr>
          <a:lstStyle>
            <a:lvl1pPr marL="0" indent="0">
              <a:buNone/>
              <a:defRPr sz="1800" b="0" i="0">
                <a:solidFill>
                  <a:schemeClr val="bg1"/>
                </a:solidFill>
                <a:latin typeface="TheSansB W5 Plain" panose="020B0502050302020203" pitchFamily="34" charset="77"/>
              </a:defRPr>
            </a:lvl1pPr>
          </a:lstStyle>
          <a:p>
            <a:pPr lvl="0"/>
            <a:r>
              <a:rPr lang="de-DE" dirty="0"/>
              <a:t>Mastertextformat</a:t>
            </a:r>
          </a:p>
        </p:txBody>
      </p:sp>
      <p:pic>
        <p:nvPicPr>
          <p:cNvPr id="12" name="Grafik 11">
            <a:extLst>
              <a:ext uri="{FF2B5EF4-FFF2-40B4-BE49-F238E27FC236}">
                <a16:creationId xmlns:a16="http://schemas.microsoft.com/office/drawing/2014/main" id="{CD1DF19B-EA5A-F218-7250-0A7E81D83355}"/>
              </a:ext>
            </a:extLst>
          </p:cNvPr>
          <p:cNvPicPr>
            <a:picLocks noChangeAspect="1"/>
          </p:cNvPicPr>
          <p:nvPr userDrawn="1"/>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b="18349"/>
          <a:stretch/>
        </p:blipFill>
        <p:spPr>
          <a:xfrm>
            <a:off x="9916483" y="5931215"/>
            <a:ext cx="1940555" cy="755019"/>
          </a:xfrm>
          <a:prstGeom prst="rect">
            <a:avLst/>
          </a:prstGeom>
        </p:spPr>
      </p:pic>
      <p:pic>
        <p:nvPicPr>
          <p:cNvPr id="13" name="Grafik 12">
            <a:extLst>
              <a:ext uri="{FF2B5EF4-FFF2-40B4-BE49-F238E27FC236}">
                <a16:creationId xmlns:a16="http://schemas.microsoft.com/office/drawing/2014/main" id="{91FA6C0B-692A-096B-67FB-F9ECC8F3A91B}"/>
              </a:ext>
            </a:extLst>
          </p:cNvPr>
          <p:cNvPicPr>
            <a:picLocks noChangeAspect="1"/>
          </p:cNvPicPr>
          <p:nvPr userDrawn="1"/>
        </p:nvPicPr>
        <p:blipFill rotWithShape="1">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rcRect t="38589" b="11812"/>
          <a:stretch/>
        </p:blipFill>
        <p:spPr>
          <a:xfrm rot="5400000">
            <a:off x="-740963" y="1504712"/>
            <a:ext cx="1940555" cy="458634"/>
          </a:xfrm>
          <a:prstGeom prst="rect">
            <a:avLst/>
          </a:prstGeom>
        </p:spPr>
      </p:pic>
      <p:pic>
        <p:nvPicPr>
          <p:cNvPr id="14" name="Grafik 13">
            <a:extLst>
              <a:ext uri="{FF2B5EF4-FFF2-40B4-BE49-F238E27FC236}">
                <a16:creationId xmlns:a16="http://schemas.microsoft.com/office/drawing/2014/main" id="{4807D5E7-6BAA-F2D6-00E1-C9210B9DBE82}"/>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23900" y="524869"/>
            <a:ext cx="1732225" cy="492052"/>
          </a:xfrm>
          <a:prstGeom prst="rect">
            <a:avLst/>
          </a:prstGeom>
        </p:spPr>
      </p:pic>
      <p:sp>
        <p:nvSpPr>
          <p:cNvPr id="17" name="Textplatzhalter 11">
            <a:extLst>
              <a:ext uri="{FF2B5EF4-FFF2-40B4-BE49-F238E27FC236}">
                <a16:creationId xmlns:a16="http://schemas.microsoft.com/office/drawing/2014/main" id="{2B485195-6008-B77C-CBD7-A0AB70B39FE3}"/>
              </a:ext>
            </a:extLst>
          </p:cNvPr>
          <p:cNvSpPr>
            <a:spLocks noGrp="1"/>
          </p:cNvSpPr>
          <p:nvPr>
            <p:ph type="body" sz="quarter" idx="12"/>
          </p:nvPr>
        </p:nvSpPr>
        <p:spPr>
          <a:xfrm>
            <a:off x="6096000" y="5611813"/>
            <a:ext cx="4943475" cy="482600"/>
          </a:xfrm>
        </p:spPr>
        <p:txBody>
          <a:bodyPr>
            <a:normAutofit/>
          </a:bodyPr>
          <a:lstStyle>
            <a:lvl1pPr marL="0" indent="0">
              <a:buNone/>
              <a:defRPr sz="1600" b="0" i="0">
                <a:solidFill>
                  <a:schemeClr val="bg1"/>
                </a:solidFill>
                <a:latin typeface="TheSansB W5 Plain" panose="020B050205030202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Tree>
    <p:extLst>
      <p:ext uri="{BB962C8B-B14F-4D97-AF65-F5344CB8AC3E}">
        <p14:creationId xmlns:p14="http://schemas.microsoft.com/office/powerpoint/2010/main" val="2519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Inhaltsseite Weiß 1">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D128AD59-2DCC-778B-811A-BE9EBD9EB3B2}"/>
              </a:ext>
            </a:extLst>
          </p:cNvPr>
          <p:cNvSpPr>
            <a:spLocks noGrp="1"/>
          </p:cNvSpPr>
          <p:nvPr>
            <p:ph type="sldNum" sz="quarter" idx="12"/>
          </p:nvPr>
        </p:nvSpPr>
        <p:spPr>
          <a:xfrm>
            <a:off x="152680" y="6356350"/>
            <a:ext cx="571220" cy="365125"/>
          </a:xfrm>
          <a:prstGeom prst="rect">
            <a:avLst/>
          </a:prstGeom>
        </p:spPr>
        <p:txBody>
          <a:bodyPr/>
          <a:lstStyle>
            <a:lvl1pPr algn="ctr">
              <a:defRPr sz="1200" b="0" i="0">
                <a:solidFill>
                  <a:schemeClr val="bg2">
                    <a:lumMod val="90000"/>
                  </a:schemeClr>
                </a:solidFill>
                <a:latin typeface="TheSansB W5 Plain" panose="020B0502050302020203" pitchFamily="34" charset="77"/>
              </a:defRPr>
            </a:lvl1pPr>
          </a:lstStyle>
          <a:p>
            <a:fld id="{93DC6226-395D-AF40-A305-C07AD92EDB4D}" type="slidenum">
              <a:rPr lang="de-DE" smtClean="0"/>
              <a:pPr/>
              <a:t>‹Nr.›</a:t>
            </a:fld>
            <a:endParaRPr lang="de-DE" dirty="0"/>
          </a:p>
        </p:txBody>
      </p:sp>
      <p:pic>
        <p:nvPicPr>
          <p:cNvPr id="3" name="Grafik 2">
            <a:extLst>
              <a:ext uri="{FF2B5EF4-FFF2-40B4-BE49-F238E27FC236}">
                <a16:creationId xmlns:a16="http://schemas.microsoft.com/office/drawing/2014/main" id="{C102470A-89A2-3556-3228-DC7050F3AF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9804" y="448891"/>
            <a:ext cx="1597233" cy="568030"/>
          </a:xfrm>
          <a:prstGeom prst="rect">
            <a:avLst/>
          </a:prstGeom>
        </p:spPr>
      </p:pic>
      <p:sp>
        <p:nvSpPr>
          <p:cNvPr id="4" name="Titel 1">
            <a:extLst>
              <a:ext uri="{FF2B5EF4-FFF2-40B4-BE49-F238E27FC236}">
                <a16:creationId xmlns:a16="http://schemas.microsoft.com/office/drawing/2014/main" id="{4BF5335C-E8C8-EA61-4E2C-38496BF691B0}"/>
              </a:ext>
            </a:extLst>
          </p:cNvPr>
          <p:cNvSpPr>
            <a:spLocks noGrp="1"/>
          </p:cNvSpPr>
          <p:nvPr>
            <p:ph type="title"/>
          </p:nvPr>
        </p:nvSpPr>
        <p:spPr>
          <a:xfrm>
            <a:off x="951058" y="509367"/>
            <a:ext cx="5932628" cy="568030"/>
          </a:xfrm>
          <a:noFill/>
        </p:spPr>
        <p:txBody>
          <a:bodyPr lIns="108000" tIns="216000" rIns="108000" bIns="216000">
            <a:normAutofit/>
          </a:bodyPr>
          <a:lstStyle>
            <a:lvl1pPr>
              <a:defRPr sz="2500" b="0" i="0">
                <a:solidFill>
                  <a:srgbClr val="008AD1"/>
                </a:solidFill>
                <a:latin typeface="TheSansB W5 Plain" panose="020B0502050302020203" pitchFamily="34" charset="77"/>
              </a:defRPr>
            </a:lvl1pPr>
          </a:lstStyle>
          <a:p>
            <a:r>
              <a:rPr lang="de-DE" dirty="0"/>
              <a:t>Mastertitelformat bearbeiten</a:t>
            </a:r>
          </a:p>
        </p:txBody>
      </p:sp>
      <p:sp>
        <p:nvSpPr>
          <p:cNvPr id="5" name="Inhaltsplatzhalter 2">
            <a:extLst>
              <a:ext uri="{FF2B5EF4-FFF2-40B4-BE49-F238E27FC236}">
                <a16:creationId xmlns:a16="http://schemas.microsoft.com/office/drawing/2014/main" id="{AA76E368-7FBA-8812-734C-99BC33318E11}"/>
              </a:ext>
            </a:extLst>
          </p:cNvPr>
          <p:cNvSpPr>
            <a:spLocks noGrp="1"/>
          </p:cNvSpPr>
          <p:nvPr>
            <p:ph idx="13" hasCustomPrompt="1"/>
          </p:nvPr>
        </p:nvSpPr>
        <p:spPr>
          <a:xfrm>
            <a:off x="964504" y="1236883"/>
            <a:ext cx="9295300" cy="5071841"/>
          </a:xfrm>
        </p:spPr>
        <p:txBody>
          <a:bodyPr/>
          <a:lstStyle>
            <a:lvl1pPr marL="142875" indent="0">
              <a:buNone/>
              <a:tabLst/>
              <a:defRPr sz="2400" b="0" i="0">
                <a:solidFill>
                  <a:srgbClr val="11316C"/>
                </a:solidFill>
                <a:latin typeface="TheSansB W5 Plain" panose="020B0502050302020203" pitchFamily="34" charset="77"/>
              </a:defRPr>
            </a:lvl1pPr>
            <a:lvl2pPr marL="6350" indent="0">
              <a:buNone/>
              <a:tabLst/>
              <a:defRPr sz="1800" b="0" i="0">
                <a:solidFill>
                  <a:srgbClr val="008AD1"/>
                </a:solidFill>
                <a:latin typeface="TheSansB W5 Plain" panose="020B0502050302020203" pitchFamily="34" charset="77"/>
              </a:defRPr>
            </a:lvl2pPr>
            <a:lvl3pPr marL="142875" indent="0">
              <a:buNone/>
              <a:tabLst/>
              <a:defRPr b="0" i="0">
                <a:solidFill>
                  <a:srgbClr val="11316C"/>
                </a:solidFill>
                <a:latin typeface="TheSansB W5 Plain" panose="020B0502050302020203" pitchFamily="34" charset="77"/>
              </a:defRPr>
            </a:lvl3pPr>
            <a:lvl4pPr marL="6350" indent="0">
              <a:lnSpc>
                <a:spcPts val="2220"/>
              </a:lnSpc>
              <a:buNone/>
              <a:tabLst/>
              <a:defRPr sz="1600" b="0" i="0">
                <a:solidFill>
                  <a:srgbClr val="11316C"/>
                </a:solidFill>
                <a:latin typeface="TheSansB W5 Plain" panose="020B0502050302020203" pitchFamily="34" charset="77"/>
              </a:defRPr>
            </a:lvl4pPr>
            <a:lvl5pPr marL="142875" indent="0">
              <a:buNone/>
              <a:tabLst/>
              <a:defRPr b="0" i="0">
                <a:solidFill>
                  <a:srgbClr val="11316C"/>
                </a:solidFill>
                <a:latin typeface="TheSansB W5 Plain" panose="020B0502050302020203" pitchFamily="34" charset="77"/>
              </a:defRPr>
            </a:lvl5pPr>
          </a:lstStyle>
          <a:p>
            <a:pPr lvl="1"/>
            <a:r>
              <a:rPr lang="de-DE" dirty="0"/>
              <a:t>Zweite Ebene</a:t>
            </a:r>
          </a:p>
          <a:p>
            <a:pPr lvl="3"/>
            <a:r>
              <a:rPr lang="de-DE" dirty="0"/>
              <a:t>Vierte Ebene</a:t>
            </a:r>
          </a:p>
        </p:txBody>
      </p:sp>
      <p:pic>
        <p:nvPicPr>
          <p:cNvPr id="9" name="Grafik 8">
            <a:extLst>
              <a:ext uri="{FF2B5EF4-FFF2-40B4-BE49-F238E27FC236}">
                <a16:creationId xmlns:a16="http://schemas.microsoft.com/office/drawing/2014/main" id="{A2609BCF-0AAF-EEF4-E76F-16DC68315E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6677" y="2396853"/>
            <a:ext cx="1043616" cy="1064079"/>
          </a:xfrm>
          <a:prstGeom prst="rect">
            <a:avLst/>
          </a:prstGeom>
        </p:spPr>
      </p:pic>
      <p:pic>
        <p:nvPicPr>
          <p:cNvPr id="10" name="Grafik 9">
            <a:extLst>
              <a:ext uri="{FF2B5EF4-FFF2-40B4-BE49-F238E27FC236}">
                <a16:creationId xmlns:a16="http://schemas.microsoft.com/office/drawing/2014/main" id="{B3CAC612-0279-7B48-A88C-629A68295B6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05688" y="5727470"/>
            <a:ext cx="1043616" cy="1064079"/>
          </a:xfrm>
          <a:prstGeom prst="rect">
            <a:avLst/>
          </a:prstGeom>
        </p:spPr>
      </p:pic>
    </p:spTree>
    <p:extLst>
      <p:ext uri="{BB962C8B-B14F-4D97-AF65-F5344CB8AC3E}">
        <p14:creationId xmlns:p14="http://schemas.microsoft.com/office/powerpoint/2010/main" val="1444468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Inhaltsseite Weiß 2">
    <p:spTree>
      <p:nvGrpSpPr>
        <p:cNvPr id="1" name=""/>
        <p:cNvGrpSpPr/>
        <p:nvPr/>
      </p:nvGrpSpPr>
      <p:grpSpPr>
        <a:xfrm>
          <a:off x="0" y="0"/>
          <a:ext cx="0" cy="0"/>
          <a:chOff x="0" y="0"/>
          <a:chExt cx="0" cy="0"/>
        </a:xfrm>
      </p:grpSpPr>
      <p:sp>
        <p:nvSpPr>
          <p:cNvPr id="3" name="Foliennummernplatzhalter 5">
            <a:extLst>
              <a:ext uri="{FF2B5EF4-FFF2-40B4-BE49-F238E27FC236}">
                <a16:creationId xmlns:a16="http://schemas.microsoft.com/office/drawing/2014/main" id="{F55016EE-F4FB-D7EB-3694-ABA53483BD30}"/>
              </a:ext>
            </a:extLst>
          </p:cNvPr>
          <p:cNvSpPr>
            <a:spLocks noGrp="1"/>
          </p:cNvSpPr>
          <p:nvPr>
            <p:ph type="sldNum" sz="quarter" idx="12"/>
          </p:nvPr>
        </p:nvSpPr>
        <p:spPr>
          <a:xfrm>
            <a:off x="152680" y="6356350"/>
            <a:ext cx="571220" cy="365125"/>
          </a:xfrm>
          <a:prstGeom prst="rect">
            <a:avLst/>
          </a:prstGeom>
        </p:spPr>
        <p:txBody>
          <a:bodyPr/>
          <a:lstStyle>
            <a:lvl1pPr algn="ctr">
              <a:defRPr sz="1200" b="0" i="0">
                <a:solidFill>
                  <a:schemeClr val="bg2">
                    <a:lumMod val="90000"/>
                  </a:schemeClr>
                </a:solidFill>
                <a:latin typeface="TheSansB W5 Plain" panose="020B0502050302020203" pitchFamily="34" charset="77"/>
              </a:defRPr>
            </a:lvl1pPr>
          </a:lstStyle>
          <a:p>
            <a:fld id="{93DC6226-395D-AF40-A305-C07AD92EDB4D}" type="slidenum">
              <a:rPr lang="de-DE" smtClean="0"/>
              <a:pPr/>
              <a:t>‹Nr.›</a:t>
            </a:fld>
            <a:endParaRPr lang="de-DE" dirty="0"/>
          </a:p>
        </p:txBody>
      </p:sp>
      <p:pic>
        <p:nvPicPr>
          <p:cNvPr id="4" name="Grafik 3">
            <a:extLst>
              <a:ext uri="{FF2B5EF4-FFF2-40B4-BE49-F238E27FC236}">
                <a16:creationId xmlns:a16="http://schemas.microsoft.com/office/drawing/2014/main" id="{7FE7355B-0AE7-DDA3-F4E7-448C7F1340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9804" y="448891"/>
            <a:ext cx="1597233" cy="568030"/>
          </a:xfrm>
          <a:prstGeom prst="rect">
            <a:avLst/>
          </a:prstGeom>
        </p:spPr>
      </p:pic>
      <p:sp>
        <p:nvSpPr>
          <p:cNvPr id="11" name="Inhaltsplatzhalter 2">
            <a:extLst>
              <a:ext uri="{FF2B5EF4-FFF2-40B4-BE49-F238E27FC236}">
                <a16:creationId xmlns:a16="http://schemas.microsoft.com/office/drawing/2014/main" id="{E2C7CE7D-336B-55EC-0C2B-2E970046F4AA}"/>
              </a:ext>
            </a:extLst>
          </p:cNvPr>
          <p:cNvSpPr>
            <a:spLocks noGrp="1"/>
          </p:cNvSpPr>
          <p:nvPr>
            <p:ph idx="13" hasCustomPrompt="1"/>
          </p:nvPr>
        </p:nvSpPr>
        <p:spPr>
          <a:xfrm>
            <a:off x="964504" y="1236883"/>
            <a:ext cx="9295300" cy="5071842"/>
          </a:xfrm>
        </p:spPr>
        <p:txBody>
          <a:bodyPr/>
          <a:lstStyle>
            <a:lvl1pPr marL="142875" indent="0">
              <a:buNone/>
              <a:tabLst/>
              <a:defRPr sz="2400" b="0" i="0">
                <a:solidFill>
                  <a:srgbClr val="11316C"/>
                </a:solidFill>
                <a:latin typeface="TheSansB W5 Plain" panose="020B0502050302020203" pitchFamily="34" charset="77"/>
              </a:defRPr>
            </a:lvl1pPr>
            <a:lvl2pPr marL="6350" indent="0">
              <a:buNone/>
              <a:tabLst/>
              <a:defRPr sz="1800" b="0" i="0">
                <a:solidFill>
                  <a:srgbClr val="008AD1"/>
                </a:solidFill>
                <a:latin typeface="TheSansB W5 Plain" panose="020B0502050302020203" pitchFamily="34" charset="77"/>
              </a:defRPr>
            </a:lvl2pPr>
            <a:lvl3pPr marL="142875" indent="0">
              <a:buNone/>
              <a:tabLst/>
              <a:defRPr b="0" i="0">
                <a:solidFill>
                  <a:srgbClr val="11316C"/>
                </a:solidFill>
                <a:latin typeface="TheSansB W5 Plain" panose="020B0502050302020203" pitchFamily="34" charset="77"/>
              </a:defRPr>
            </a:lvl3pPr>
            <a:lvl4pPr marL="6350" indent="0">
              <a:lnSpc>
                <a:spcPts val="2220"/>
              </a:lnSpc>
              <a:buNone/>
              <a:tabLst/>
              <a:defRPr sz="1600" b="0" i="0">
                <a:solidFill>
                  <a:srgbClr val="11316C"/>
                </a:solidFill>
                <a:latin typeface="TheSansB W5 Plain" panose="020B0502050302020203" pitchFamily="34" charset="77"/>
              </a:defRPr>
            </a:lvl4pPr>
            <a:lvl5pPr marL="142875" indent="0">
              <a:buNone/>
              <a:tabLst/>
              <a:defRPr b="0" i="0">
                <a:solidFill>
                  <a:srgbClr val="11316C"/>
                </a:solidFill>
                <a:latin typeface="TheSansB W5 Plain" panose="020B0502050302020203" pitchFamily="34" charset="77"/>
              </a:defRPr>
            </a:lvl5pPr>
          </a:lstStyle>
          <a:p>
            <a:pPr lvl="1"/>
            <a:r>
              <a:rPr lang="de-DE" dirty="0"/>
              <a:t>Zweite Ebene</a:t>
            </a:r>
          </a:p>
          <a:p>
            <a:pPr lvl="3"/>
            <a:r>
              <a:rPr lang="de-DE" dirty="0"/>
              <a:t>Vierte Ebene</a:t>
            </a:r>
          </a:p>
        </p:txBody>
      </p:sp>
      <p:sp>
        <p:nvSpPr>
          <p:cNvPr id="13" name="Titel 1">
            <a:extLst>
              <a:ext uri="{FF2B5EF4-FFF2-40B4-BE49-F238E27FC236}">
                <a16:creationId xmlns:a16="http://schemas.microsoft.com/office/drawing/2014/main" id="{E2988B32-1FF5-E7B7-50B6-24D8774BD8AA}"/>
              </a:ext>
            </a:extLst>
          </p:cNvPr>
          <p:cNvSpPr>
            <a:spLocks noGrp="1"/>
          </p:cNvSpPr>
          <p:nvPr>
            <p:ph type="title"/>
          </p:nvPr>
        </p:nvSpPr>
        <p:spPr>
          <a:xfrm>
            <a:off x="951058" y="509367"/>
            <a:ext cx="5932628" cy="568030"/>
          </a:xfrm>
          <a:noFill/>
        </p:spPr>
        <p:txBody>
          <a:bodyPr lIns="108000" tIns="216000" rIns="108000" bIns="216000">
            <a:normAutofit/>
          </a:bodyPr>
          <a:lstStyle>
            <a:lvl1pPr>
              <a:defRPr sz="2500" b="0" i="0">
                <a:solidFill>
                  <a:srgbClr val="008AD1"/>
                </a:solidFill>
                <a:latin typeface="TheSansB W5 Plain" panose="020B0502050302020203" pitchFamily="34" charset="77"/>
              </a:defRPr>
            </a:lvl1pPr>
          </a:lstStyle>
          <a:p>
            <a:r>
              <a:rPr lang="de-DE" dirty="0"/>
              <a:t>Mastertitelformat bearbeiten</a:t>
            </a:r>
          </a:p>
        </p:txBody>
      </p:sp>
      <p:pic>
        <p:nvPicPr>
          <p:cNvPr id="5" name="Grafik 4">
            <a:extLst>
              <a:ext uri="{FF2B5EF4-FFF2-40B4-BE49-F238E27FC236}">
                <a16:creationId xmlns:a16="http://schemas.microsoft.com/office/drawing/2014/main" id="{5DE8DEB7-F305-3DB9-E5D0-4BC57B44DB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3825" y="5126900"/>
            <a:ext cx="1043616" cy="1064079"/>
          </a:xfrm>
          <a:prstGeom prst="rect">
            <a:avLst/>
          </a:prstGeom>
        </p:spPr>
      </p:pic>
      <p:pic>
        <p:nvPicPr>
          <p:cNvPr id="6" name="Grafik 5">
            <a:extLst>
              <a:ext uri="{FF2B5EF4-FFF2-40B4-BE49-F238E27FC236}">
                <a16:creationId xmlns:a16="http://schemas.microsoft.com/office/drawing/2014/main" id="{1C484E93-A529-2A4A-62EF-AE3410BFA69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031226" y="3081981"/>
            <a:ext cx="1043616" cy="1064079"/>
          </a:xfrm>
          <a:prstGeom prst="rect">
            <a:avLst/>
          </a:prstGeom>
        </p:spPr>
      </p:pic>
    </p:spTree>
    <p:extLst>
      <p:ext uri="{BB962C8B-B14F-4D97-AF65-F5344CB8AC3E}">
        <p14:creationId xmlns:p14="http://schemas.microsoft.com/office/powerpoint/2010/main" val="568676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Inhaltsseite Blau 1">
    <p:bg>
      <p:bgPr>
        <a:solidFill>
          <a:srgbClr val="C4E6F6">
            <a:alpha val="25000"/>
          </a:srgbClr>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11512EE4-6174-F408-1A90-FBC07CAA77C9}"/>
              </a:ext>
            </a:extLst>
          </p:cNvPr>
          <p:cNvSpPr>
            <a:spLocks noGrp="1"/>
          </p:cNvSpPr>
          <p:nvPr>
            <p:ph type="title"/>
          </p:nvPr>
        </p:nvSpPr>
        <p:spPr>
          <a:xfrm>
            <a:off x="951058" y="509367"/>
            <a:ext cx="5932628" cy="568030"/>
          </a:xfrm>
          <a:noFill/>
        </p:spPr>
        <p:txBody>
          <a:bodyPr lIns="108000" tIns="216000" rIns="108000" bIns="216000">
            <a:normAutofit/>
          </a:bodyPr>
          <a:lstStyle>
            <a:lvl1pPr>
              <a:defRPr sz="2500" b="0" i="0">
                <a:solidFill>
                  <a:srgbClr val="008AD1"/>
                </a:solidFill>
                <a:latin typeface="TheSansB W5 Plain" panose="020B0502050302020203" pitchFamily="34" charset="77"/>
              </a:defRPr>
            </a:lvl1pPr>
          </a:lstStyle>
          <a:p>
            <a:r>
              <a:rPr lang="de-DE" dirty="0"/>
              <a:t>Mastertitelformat bearbeiten</a:t>
            </a:r>
          </a:p>
        </p:txBody>
      </p:sp>
      <p:sp>
        <p:nvSpPr>
          <p:cNvPr id="9" name="Inhaltsplatzhalter 2">
            <a:extLst>
              <a:ext uri="{FF2B5EF4-FFF2-40B4-BE49-F238E27FC236}">
                <a16:creationId xmlns:a16="http://schemas.microsoft.com/office/drawing/2014/main" id="{5548CA0E-B0D0-32AC-B37F-8A85AE62DAFA}"/>
              </a:ext>
            </a:extLst>
          </p:cNvPr>
          <p:cNvSpPr>
            <a:spLocks noGrp="1"/>
          </p:cNvSpPr>
          <p:nvPr>
            <p:ph idx="13" hasCustomPrompt="1"/>
          </p:nvPr>
        </p:nvSpPr>
        <p:spPr>
          <a:xfrm>
            <a:off x="964504" y="1236883"/>
            <a:ext cx="9295300" cy="5071841"/>
          </a:xfrm>
        </p:spPr>
        <p:txBody>
          <a:bodyPr/>
          <a:lstStyle>
            <a:lvl1pPr marL="142875" indent="0">
              <a:buNone/>
              <a:tabLst/>
              <a:defRPr sz="2400" b="0" i="0">
                <a:solidFill>
                  <a:srgbClr val="11316C"/>
                </a:solidFill>
                <a:latin typeface="TheSansB W5 Plain" panose="020B0502050302020203" pitchFamily="34" charset="77"/>
              </a:defRPr>
            </a:lvl1pPr>
            <a:lvl2pPr marL="6350" indent="0">
              <a:buNone/>
              <a:tabLst/>
              <a:defRPr sz="1800" b="0" i="0">
                <a:solidFill>
                  <a:srgbClr val="008AD1"/>
                </a:solidFill>
                <a:latin typeface="TheSansB W5 Plain" panose="020B0502050302020203" pitchFamily="34" charset="77"/>
              </a:defRPr>
            </a:lvl2pPr>
            <a:lvl3pPr marL="142875" indent="0">
              <a:buNone/>
              <a:tabLst/>
              <a:defRPr b="0" i="0">
                <a:solidFill>
                  <a:srgbClr val="11316C"/>
                </a:solidFill>
                <a:latin typeface="TheSansB W5 Plain" panose="020B0502050302020203" pitchFamily="34" charset="77"/>
              </a:defRPr>
            </a:lvl3pPr>
            <a:lvl4pPr marL="6350" indent="0">
              <a:lnSpc>
                <a:spcPts val="2220"/>
              </a:lnSpc>
              <a:buNone/>
              <a:tabLst/>
              <a:defRPr sz="1600" b="0" i="0">
                <a:solidFill>
                  <a:srgbClr val="11316C"/>
                </a:solidFill>
                <a:latin typeface="TheSansB W5 Plain" panose="020B0502050302020203" pitchFamily="34" charset="77"/>
              </a:defRPr>
            </a:lvl4pPr>
            <a:lvl5pPr marL="142875" indent="0">
              <a:buNone/>
              <a:tabLst/>
              <a:defRPr b="0" i="0">
                <a:solidFill>
                  <a:srgbClr val="11316C"/>
                </a:solidFill>
                <a:latin typeface="TheSansB W5 Plain" panose="020B0502050302020203" pitchFamily="34" charset="77"/>
              </a:defRPr>
            </a:lvl5pPr>
          </a:lstStyle>
          <a:p>
            <a:pPr lvl="1"/>
            <a:r>
              <a:rPr lang="de-DE" dirty="0"/>
              <a:t>Zweite Ebene</a:t>
            </a:r>
          </a:p>
          <a:p>
            <a:pPr lvl="3"/>
            <a:r>
              <a:rPr lang="de-DE" dirty="0"/>
              <a:t>Vierte Ebene</a:t>
            </a:r>
          </a:p>
        </p:txBody>
      </p:sp>
      <p:sp>
        <p:nvSpPr>
          <p:cNvPr id="10" name="Foliennummernplatzhalter 5">
            <a:extLst>
              <a:ext uri="{FF2B5EF4-FFF2-40B4-BE49-F238E27FC236}">
                <a16:creationId xmlns:a16="http://schemas.microsoft.com/office/drawing/2014/main" id="{027679B9-CC12-0F89-D9BC-2668C1B98078}"/>
              </a:ext>
            </a:extLst>
          </p:cNvPr>
          <p:cNvSpPr>
            <a:spLocks noGrp="1"/>
          </p:cNvSpPr>
          <p:nvPr>
            <p:ph type="sldNum" sz="quarter" idx="12"/>
          </p:nvPr>
        </p:nvSpPr>
        <p:spPr>
          <a:xfrm>
            <a:off x="152680" y="6356350"/>
            <a:ext cx="571220" cy="365125"/>
          </a:xfrm>
          <a:prstGeom prst="rect">
            <a:avLst/>
          </a:prstGeom>
        </p:spPr>
        <p:txBody>
          <a:bodyPr/>
          <a:lstStyle>
            <a:lvl1pPr algn="ctr">
              <a:defRPr sz="1200" b="0" i="0">
                <a:solidFill>
                  <a:schemeClr val="bg2">
                    <a:lumMod val="90000"/>
                  </a:schemeClr>
                </a:solidFill>
                <a:latin typeface="TheSansB W5 Plain" panose="020B0502050302020203" pitchFamily="34" charset="77"/>
              </a:defRPr>
            </a:lvl1pPr>
          </a:lstStyle>
          <a:p>
            <a:fld id="{93DC6226-395D-AF40-A305-C07AD92EDB4D}" type="slidenum">
              <a:rPr lang="de-DE" smtClean="0"/>
              <a:pPr/>
              <a:t>‹Nr.›</a:t>
            </a:fld>
            <a:endParaRPr lang="de-DE" dirty="0"/>
          </a:p>
        </p:txBody>
      </p:sp>
      <p:pic>
        <p:nvPicPr>
          <p:cNvPr id="11" name="Grafik 10">
            <a:extLst>
              <a:ext uri="{FF2B5EF4-FFF2-40B4-BE49-F238E27FC236}">
                <a16:creationId xmlns:a16="http://schemas.microsoft.com/office/drawing/2014/main" id="{5ABF1006-00DD-3124-C82A-2BE0B5A60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9804" y="448891"/>
            <a:ext cx="1597233" cy="568030"/>
          </a:xfrm>
          <a:prstGeom prst="rect">
            <a:avLst/>
          </a:prstGeom>
        </p:spPr>
      </p:pic>
      <p:pic>
        <p:nvPicPr>
          <p:cNvPr id="2" name="Grafik 1">
            <a:extLst>
              <a:ext uri="{FF2B5EF4-FFF2-40B4-BE49-F238E27FC236}">
                <a16:creationId xmlns:a16="http://schemas.microsoft.com/office/drawing/2014/main" id="{6ED7DB7A-FBFC-BF34-E90F-4313B40071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813421" y="5721183"/>
            <a:ext cx="1043616" cy="1064079"/>
          </a:xfrm>
          <a:prstGeom prst="rect">
            <a:avLst/>
          </a:prstGeom>
        </p:spPr>
      </p:pic>
      <p:pic>
        <p:nvPicPr>
          <p:cNvPr id="3" name="Grafik 2">
            <a:extLst>
              <a:ext uri="{FF2B5EF4-FFF2-40B4-BE49-F238E27FC236}">
                <a16:creationId xmlns:a16="http://schemas.microsoft.com/office/drawing/2014/main" id="{1644F40B-F65C-5747-821C-89BC8AEB314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4181" y="4490867"/>
            <a:ext cx="1043616" cy="1064079"/>
          </a:xfrm>
          <a:prstGeom prst="rect">
            <a:avLst/>
          </a:prstGeom>
        </p:spPr>
      </p:pic>
    </p:spTree>
    <p:extLst>
      <p:ext uri="{BB962C8B-B14F-4D97-AF65-F5344CB8AC3E}">
        <p14:creationId xmlns:p14="http://schemas.microsoft.com/office/powerpoint/2010/main" val="3296483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Inhaltsseite Blau 2">
    <p:bg>
      <p:bgPr>
        <a:solidFill>
          <a:srgbClr val="C4E6F6">
            <a:alpha val="25000"/>
          </a:srgbClr>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2724B1B-3B23-5A5C-9CA4-1A4A2C6960DC}"/>
              </a:ext>
            </a:extLst>
          </p:cNvPr>
          <p:cNvSpPr>
            <a:spLocks noGrp="1"/>
          </p:cNvSpPr>
          <p:nvPr>
            <p:ph type="title"/>
          </p:nvPr>
        </p:nvSpPr>
        <p:spPr>
          <a:xfrm>
            <a:off x="951058" y="509367"/>
            <a:ext cx="5932628" cy="568030"/>
          </a:xfrm>
          <a:noFill/>
        </p:spPr>
        <p:txBody>
          <a:bodyPr lIns="108000" tIns="216000" rIns="108000" bIns="216000">
            <a:normAutofit/>
          </a:bodyPr>
          <a:lstStyle>
            <a:lvl1pPr>
              <a:defRPr sz="2500" b="0" i="0">
                <a:solidFill>
                  <a:srgbClr val="008AD1"/>
                </a:solidFill>
                <a:latin typeface="TheSansB W5 Plain" panose="020B0502050302020203" pitchFamily="34" charset="77"/>
              </a:defRPr>
            </a:lvl1pPr>
          </a:lstStyle>
          <a:p>
            <a:r>
              <a:rPr lang="de-DE" dirty="0"/>
              <a:t>Mastertitelformat bearbeiten</a:t>
            </a:r>
          </a:p>
        </p:txBody>
      </p:sp>
      <p:sp>
        <p:nvSpPr>
          <p:cNvPr id="7" name="Inhaltsplatzhalter 2">
            <a:extLst>
              <a:ext uri="{FF2B5EF4-FFF2-40B4-BE49-F238E27FC236}">
                <a16:creationId xmlns:a16="http://schemas.microsoft.com/office/drawing/2014/main" id="{5579C6CC-AE49-C9DC-B619-697969417C35}"/>
              </a:ext>
            </a:extLst>
          </p:cNvPr>
          <p:cNvSpPr>
            <a:spLocks noGrp="1"/>
          </p:cNvSpPr>
          <p:nvPr>
            <p:ph idx="13" hasCustomPrompt="1"/>
          </p:nvPr>
        </p:nvSpPr>
        <p:spPr>
          <a:xfrm>
            <a:off x="964504" y="1236883"/>
            <a:ext cx="9295300" cy="5071841"/>
          </a:xfrm>
        </p:spPr>
        <p:txBody>
          <a:bodyPr/>
          <a:lstStyle>
            <a:lvl1pPr marL="142875" indent="0">
              <a:buNone/>
              <a:tabLst/>
              <a:defRPr sz="2400" b="0" i="0">
                <a:solidFill>
                  <a:srgbClr val="11316C"/>
                </a:solidFill>
                <a:latin typeface="TheSansB W5 Plain" panose="020B0502050302020203" pitchFamily="34" charset="77"/>
              </a:defRPr>
            </a:lvl1pPr>
            <a:lvl2pPr marL="6350" indent="0">
              <a:buNone/>
              <a:tabLst/>
              <a:defRPr sz="1800" b="0" i="0">
                <a:solidFill>
                  <a:srgbClr val="008AD1"/>
                </a:solidFill>
                <a:latin typeface="TheSansB W5 Plain" panose="020B0502050302020203" pitchFamily="34" charset="77"/>
              </a:defRPr>
            </a:lvl2pPr>
            <a:lvl3pPr marL="142875" indent="0">
              <a:buNone/>
              <a:tabLst/>
              <a:defRPr b="0" i="0">
                <a:solidFill>
                  <a:srgbClr val="11316C"/>
                </a:solidFill>
                <a:latin typeface="TheSansB W5 Plain" panose="020B0502050302020203" pitchFamily="34" charset="77"/>
              </a:defRPr>
            </a:lvl3pPr>
            <a:lvl4pPr marL="6350" indent="0">
              <a:lnSpc>
                <a:spcPts val="2220"/>
              </a:lnSpc>
              <a:buNone/>
              <a:tabLst/>
              <a:defRPr sz="1600" b="0" i="0">
                <a:solidFill>
                  <a:srgbClr val="11316C"/>
                </a:solidFill>
                <a:latin typeface="TheSansB W5 Plain" panose="020B0502050302020203" pitchFamily="34" charset="77"/>
              </a:defRPr>
            </a:lvl4pPr>
            <a:lvl5pPr marL="142875" indent="0">
              <a:buNone/>
              <a:tabLst/>
              <a:defRPr b="0" i="0">
                <a:solidFill>
                  <a:srgbClr val="11316C"/>
                </a:solidFill>
                <a:latin typeface="TheSansB W5 Plain" panose="020B0502050302020203" pitchFamily="34" charset="77"/>
              </a:defRPr>
            </a:lvl5pPr>
          </a:lstStyle>
          <a:p>
            <a:pPr lvl="1"/>
            <a:r>
              <a:rPr lang="de-DE" dirty="0"/>
              <a:t>Zweite Ebene</a:t>
            </a:r>
          </a:p>
          <a:p>
            <a:pPr lvl="3"/>
            <a:r>
              <a:rPr lang="de-DE" dirty="0"/>
              <a:t>Vierte Ebene</a:t>
            </a:r>
          </a:p>
        </p:txBody>
      </p:sp>
      <p:sp>
        <p:nvSpPr>
          <p:cNvPr id="8" name="Foliennummernplatzhalter 5">
            <a:extLst>
              <a:ext uri="{FF2B5EF4-FFF2-40B4-BE49-F238E27FC236}">
                <a16:creationId xmlns:a16="http://schemas.microsoft.com/office/drawing/2014/main" id="{8C28EEDA-62DF-BDDF-67E3-D239924B9271}"/>
              </a:ext>
            </a:extLst>
          </p:cNvPr>
          <p:cNvSpPr>
            <a:spLocks noGrp="1"/>
          </p:cNvSpPr>
          <p:nvPr>
            <p:ph type="sldNum" sz="quarter" idx="12"/>
          </p:nvPr>
        </p:nvSpPr>
        <p:spPr>
          <a:xfrm>
            <a:off x="152680" y="6356350"/>
            <a:ext cx="571220" cy="365125"/>
          </a:xfrm>
          <a:prstGeom prst="rect">
            <a:avLst/>
          </a:prstGeom>
        </p:spPr>
        <p:txBody>
          <a:bodyPr/>
          <a:lstStyle>
            <a:lvl1pPr algn="ctr">
              <a:defRPr sz="1200" b="0" i="0">
                <a:solidFill>
                  <a:schemeClr val="bg2">
                    <a:lumMod val="90000"/>
                  </a:schemeClr>
                </a:solidFill>
                <a:latin typeface="TheSansB W5 Plain" panose="020B0502050302020203" pitchFamily="34" charset="77"/>
              </a:defRPr>
            </a:lvl1pPr>
          </a:lstStyle>
          <a:p>
            <a:fld id="{93DC6226-395D-AF40-A305-C07AD92EDB4D}" type="slidenum">
              <a:rPr lang="de-DE" smtClean="0"/>
              <a:pPr/>
              <a:t>‹Nr.›</a:t>
            </a:fld>
            <a:endParaRPr lang="de-DE" dirty="0"/>
          </a:p>
        </p:txBody>
      </p:sp>
      <p:pic>
        <p:nvPicPr>
          <p:cNvPr id="9" name="Grafik 8">
            <a:extLst>
              <a:ext uri="{FF2B5EF4-FFF2-40B4-BE49-F238E27FC236}">
                <a16:creationId xmlns:a16="http://schemas.microsoft.com/office/drawing/2014/main" id="{47000F83-10AF-196D-42EF-C0AE6B5598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9804" y="448891"/>
            <a:ext cx="1597233" cy="568030"/>
          </a:xfrm>
          <a:prstGeom prst="rect">
            <a:avLst/>
          </a:prstGeom>
        </p:spPr>
      </p:pic>
      <p:pic>
        <p:nvPicPr>
          <p:cNvPr id="2" name="Grafik 1">
            <a:extLst>
              <a:ext uri="{FF2B5EF4-FFF2-40B4-BE49-F238E27FC236}">
                <a16:creationId xmlns:a16="http://schemas.microsoft.com/office/drawing/2014/main" id="{58EBDAF4-073D-4601-26DB-55912F62CE7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6512" y="3415846"/>
            <a:ext cx="1043616" cy="1064079"/>
          </a:xfrm>
          <a:prstGeom prst="rect">
            <a:avLst/>
          </a:prstGeom>
        </p:spPr>
      </p:pic>
      <p:pic>
        <p:nvPicPr>
          <p:cNvPr id="3" name="Grafik 2">
            <a:extLst>
              <a:ext uri="{FF2B5EF4-FFF2-40B4-BE49-F238E27FC236}">
                <a16:creationId xmlns:a16="http://schemas.microsoft.com/office/drawing/2014/main" id="{249B4F07-FA77-F090-788F-D46A6C5F037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068221" y="4355870"/>
            <a:ext cx="1043616" cy="1064079"/>
          </a:xfrm>
          <a:prstGeom prst="rect">
            <a:avLst/>
          </a:prstGeom>
        </p:spPr>
      </p:pic>
    </p:spTree>
    <p:extLst>
      <p:ext uri="{BB962C8B-B14F-4D97-AF65-F5344CB8AC3E}">
        <p14:creationId xmlns:p14="http://schemas.microsoft.com/office/powerpoint/2010/main" val="1339582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Gestaltungsseite">
    <p:bg>
      <p:bgPr>
        <a:solidFill>
          <a:schemeClr val="bg1">
            <a:alpha val="25000"/>
          </a:schemeClr>
        </a:solidFill>
        <a:effectLst/>
      </p:bgPr>
    </p:bg>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35EECE17-379A-0181-3DD8-C14F4D58C6C0}"/>
              </a:ext>
            </a:extLst>
          </p:cNvPr>
          <p:cNvSpPr>
            <a:spLocks noGrp="1"/>
          </p:cNvSpPr>
          <p:nvPr>
            <p:ph type="sldNum" sz="quarter" idx="12"/>
          </p:nvPr>
        </p:nvSpPr>
        <p:spPr>
          <a:xfrm>
            <a:off x="152680" y="6356350"/>
            <a:ext cx="571220" cy="365125"/>
          </a:xfrm>
          <a:prstGeom prst="rect">
            <a:avLst/>
          </a:prstGeom>
        </p:spPr>
        <p:txBody>
          <a:bodyPr/>
          <a:lstStyle>
            <a:lvl1pPr algn="ctr">
              <a:defRPr sz="1200" b="0" i="0">
                <a:solidFill>
                  <a:schemeClr val="bg2">
                    <a:lumMod val="90000"/>
                  </a:schemeClr>
                </a:solidFill>
                <a:latin typeface="TheSansB W5 Plain" panose="020B0502050302020203" pitchFamily="34" charset="77"/>
              </a:defRPr>
            </a:lvl1pPr>
          </a:lstStyle>
          <a:p>
            <a:fld id="{93DC6226-395D-AF40-A305-C07AD92EDB4D}" type="slidenum">
              <a:rPr lang="de-DE" smtClean="0"/>
              <a:pPr/>
              <a:t>‹Nr.›</a:t>
            </a:fld>
            <a:endParaRPr lang="de-DE" dirty="0"/>
          </a:p>
        </p:txBody>
      </p:sp>
      <p:pic>
        <p:nvPicPr>
          <p:cNvPr id="3" name="Grafik 2" descr="Ein Bild, das Pfeil enthält.&#10;&#10;Automatisch generierte Beschreibung">
            <a:extLst>
              <a:ext uri="{FF2B5EF4-FFF2-40B4-BE49-F238E27FC236}">
                <a16:creationId xmlns:a16="http://schemas.microsoft.com/office/drawing/2014/main" id="{2BA172CA-8E54-5657-5037-F91C035BA4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288093">
            <a:off x="-854909" y="4105197"/>
            <a:ext cx="1935573" cy="2486457"/>
          </a:xfrm>
          <a:prstGeom prst="rect">
            <a:avLst/>
          </a:prstGeom>
          <a:effectLst>
            <a:outerShdw blurRad="50800" dist="38100" dir="8100000" algn="tr" rotWithShape="0">
              <a:prstClr val="black">
                <a:alpha val="40000"/>
              </a:prstClr>
            </a:outerShdw>
          </a:effectLst>
        </p:spPr>
      </p:pic>
      <p:pic>
        <p:nvPicPr>
          <p:cNvPr id="4" name="Grafik 3">
            <a:extLst>
              <a:ext uri="{FF2B5EF4-FFF2-40B4-BE49-F238E27FC236}">
                <a16:creationId xmlns:a16="http://schemas.microsoft.com/office/drawing/2014/main" id="{8F181855-A2CB-B998-0455-91B3067FBF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295570">
            <a:off x="11111451" y="2111652"/>
            <a:ext cx="2161096" cy="2058987"/>
          </a:xfrm>
          <a:prstGeom prst="rect">
            <a:avLst/>
          </a:prstGeom>
        </p:spPr>
      </p:pic>
      <p:pic>
        <p:nvPicPr>
          <p:cNvPr id="5" name="Grafik 4">
            <a:extLst>
              <a:ext uri="{FF2B5EF4-FFF2-40B4-BE49-F238E27FC236}">
                <a16:creationId xmlns:a16="http://schemas.microsoft.com/office/drawing/2014/main" id="{F3FD6628-7F61-BBD5-A41C-568C175294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9804" y="448891"/>
            <a:ext cx="1597233" cy="568030"/>
          </a:xfrm>
          <a:prstGeom prst="rect">
            <a:avLst/>
          </a:prstGeom>
        </p:spPr>
      </p:pic>
      <p:sp>
        <p:nvSpPr>
          <p:cNvPr id="15" name="Titel 1">
            <a:extLst>
              <a:ext uri="{FF2B5EF4-FFF2-40B4-BE49-F238E27FC236}">
                <a16:creationId xmlns:a16="http://schemas.microsoft.com/office/drawing/2014/main" id="{111053FA-7718-6059-CE9A-E72AEAF6BBF5}"/>
              </a:ext>
            </a:extLst>
          </p:cNvPr>
          <p:cNvSpPr>
            <a:spLocks noGrp="1"/>
          </p:cNvSpPr>
          <p:nvPr>
            <p:ph type="title"/>
          </p:nvPr>
        </p:nvSpPr>
        <p:spPr>
          <a:xfrm>
            <a:off x="951058" y="509367"/>
            <a:ext cx="5932628" cy="568030"/>
          </a:xfrm>
          <a:noFill/>
        </p:spPr>
        <p:txBody>
          <a:bodyPr lIns="108000" tIns="216000" rIns="108000" bIns="216000">
            <a:normAutofit/>
          </a:bodyPr>
          <a:lstStyle>
            <a:lvl1pPr>
              <a:defRPr sz="2500" b="0" i="0">
                <a:solidFill>
                  <a:srgbClr val="008AD1"/>
                </a:solidFill>
                <a:latin typeface="TheSansB W5 Plain" panose="020B0502050302020203" pitchFamily="34" charset="77"/>
              </a:defRPr>
            </a:lvl1pPr>
          </a:lstStyle>
          <a:p>
            <a:r>
              <a:rPr lang="de-DE" dirty="0"/>
              <a:t>Mastertitelformat bearbeiten</a:t>
            </a:r>
          </a:p>
        </p:txBody>
      </p:sp>
      <p:pic>
        <p:nvPicPr>
          <p:cNvPr id="6" name="Grafik 5">
            <a:extLst>
              <a:ext uri="{FF2B5EF4-FFF2-40B4-BE49-F238E27FC236}">
                <a16:creationId xmlns:a16="http://schemas.microsoft.com/office/drawing/2014/main" id="{82A7F70D-62A2-45E1-AF13-7DA4FC51A3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89152" y="1917657"/>
            <a:ext cx="1043616" cy="1064079"/>
          </a:xfrm>
          <a:prstGeom prst="rect">
            <a:avLst/>
          </a:prstGeom>
        </p:spPr>
      </p:pic>
      <p:pic>
        <p:nvPicPr>
          <p:cNvPr id="7" name="Grafik 6">
            <a:extLst>
              <a:ext uri="{FF2B5EF4-FFF2-40B4-BE49-F238E27FC236}">
                <a16:creationId xmlns:a16="http://schemas.microsoft.com/office/drawing/2014/main" id="{46EE6D65-2A10-613A-4393-3EE1E396B36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536612" y="6047691"/>
            <a:ext cx="1043616" cy="1064079"/>
          </a:xfrm>
          <a:prstGeom prst="rect">
            <a:avLst/>
          </a:prstGeom>
        </p:spPr>
      </p:pic>
    </p:spTree>
    <p:extLst>
      <p:ext uri="{BB962C8B-B14F-4D97-AF65-F5344CB8AC3E}">
        <p14:creationId xmlns:p14="http://schemas.microsoft.com/office/powerpoint/2010/main" val="21951638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Gestaltungsseite_blanko">
    <p:bg>
      <p:bgPr>
        <a:solidFill>
          <a:schemeClr val="bg1">
            <a:alpha val="25000"/>
          </a:schemeClr>
        </a:solidFill>
        <a:effectLst/>
      </p:bgPr>
    </p:bg>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35EECE17-379A-0181-3DD8-C14F4D58C6C0}"/>
              </a:ext>
            </a:extLst>
          </p:cNvPr>
          <p:cNvSpPr>
            <a:spLocks noGrp="1"/>
          </p:cNvSpPr>
          <p:nvPr>
            <p:ph type="sldNum" sz="quarter" idx="12"/>
          </p:nvPr>
        </p:nvSpPr>
        <p:spPr>
          <a:xfrm>
            <a:off x="152680" y="6356350"/>
            <a:ext cx="571220" cy="365125"/>
          </a:xfrm>
          <a:prstGeom prst="rect">
            <a:avLst/>
          </a:prstGeom>
        </p:spPr>
        <p:txBody>
          <a:bodyPr/>
          <a:lstStyle>
            <a:lvl1pPr algn="ctr">
              <a:defRPr sz="1200" b="0" i="0">
                <a:solidFill>
                  <a:schemeClr val="bg2">
                    <a:lumMod val="90000"/>
                  </a:schemeClr>
                </a:solidFill>
                <a:latin typeface="TheSansB W5 Plain" panose="020B0502050302020203" pitchFamily="34" charset="77"/>
              </a:defRPr>
            </a:lvl1pPr>
          </a:lstStyle>
          <a:p>
            <a:fld id="{93DC6226-395D-AF40-A305-C07AD92EDB4D}" type="slidenum">
              <a:rPr lang="de-DE" smtClean="0"/>
              <a:pPr/>
              <a:t>‹Nr.›</a:t>
            </a:fld>
            <a:endParaRPr lang="de-DE" dirty="0"/>
          </a:p>
        </p:txBody>
      </p:sp>
      <p:pic>
        <p:nvPicPr>
          <p:cNvPr id="5" name="Grafik 4">
            <a:extLst>
              <a:ext uri="{FF2B5EF4-FFF2-40B4-BE49-F238E27FC236}">
                <a16:creationId xmlns:a16="http://schemas.microsoft.com/office/drawing/2014/main" id="{F3FD6628-7F61-BBD5-A41C-568C175294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9804" y="448891"/>
            <a:ext cx="1597233" cy="568030"/>
          </a:xfrm>
          <a:prstGeom prst="rect">
            <a:avLst/>
          </a:prstGeom>
        </p:spPr>
      </p:pic>
      <p:sp>
        <p:nvSpPr>
          <p:cNvPr id="15" name="Titel 1">
            <a:extLst>
              <a:ext uri="{FF2B5EF4-FFF2-40B4-BE49-F238E27FC236}">
                <a16:creationId xmlns:a16="http://schemas.microsoft.com/office/drawing/2014/main" id="{111053FA-7718-6059-CE9A-E72AEAF6BBF5}"/>
              </a:ext>
            </a:extLst>
          </p:cNvPr>
          <p:cNvSpPr>
            <a:spLocks noGrp="1"/>
          </p:cNvSpPr>
          <p:nvPr>
            <p:ph type="title"/>
          </p:nvPr>
        </p:nvSpPr>
        <p:spPr>
          <a:xfrm>
            <a:off x="951058" y="509367"/>
            <a:ext cx="5932628" cy="568030"/>
          </a:xfrm>
          <a:noFill/>
        </p:spPr>
        <p:txBody>
          <a:bodyPr lIns="108000" tIns="216000" rIns="108000" bIns="216000">
            <a:normAutofit/>
          </a:bodyPr>
          <a:lstStyle>
            <a:lvl1pPr>
              <a:defRPr sz="2500" b="0" i="0">
                <a:solidFill>
                  <a:srgbClr val="008AD1"/>
                </a:solidFill>
                <a:latin typeface="TheSansB W5 Plain" panose="020B0502050302020203" pitchFamily="34" charset="77"/>
              </a:defRPr>
            </a:lvl1pPr>
          </a:lstStyle>
          <a:p>
            <a:r>
              <a:rPr lang="de-DE" dirty="0"/>
              <a:t>Mastertitelformat bearbeiten</a:t>
            </a:r>
          </a:p>
        </p:txBody>
      </p:sp>
      <p:pic>
        <p:nvPicPr>
          <p:cNvPr id="3" name="Grafik 2">
            <a:extLst>
              <a:ext uri="{FF2B5EF4-FFF2-40B4-BE49-F238E27FC236}">
                <a16:creationId xmlns:a16="http://schemas.microsoft.com/office/drawing/2014/main" id="{4599436B-B58F-6D7E-101C-A7AE6AEEB9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8737" y="4576182"/>
            <a:ext cx="1043616" cy="1064080"/>
          </a:xfrm>
          <a:prstGeom prst="rect">
            <a:avLst/>
          </a:prstGeom>
        </p:spPr>
      </p:pic>
      <p:pic>
        <p:nvPicPr>
          <p:cNvPr id="4" name="Grafik 3">
            <a:extLst>
              <a:ext uri="{FF2B5EF4-FFF2-40B4-BE49-F238E27FC236}">
                <a16:creationId xmlns:a16="http://schemas.microsoft.com/office/drawing/2014/main" id="{7DC524B1-A953-8B7E-2763-7F6E32DC07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90790" y="2268782"/>
            <a:ext cx="1043616" cy="1064079"/>
          </a:xfrm>
          <a:prstGeom prst="rect">
            <a:avLst/>
          </a:prstGeom>
        </p:spPr>
      </p:pic>
    </p:spTree>
    <p:extLst>
      <p:ext uri="{BB962C8B-B14F-4D97-AF65-F5344CB8AC3E}">
        <p14:creationId xmlns:p14="http://schemas.microsoft.com/office/powerpoint/2010/main" val="15221412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rennerfolie-Hauptthemen">
    <p:bg>
      <p:bgPr>
        <a:solidFill>
          <a:srgbClr val="11316C"/>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5855155-6C74-E228-250D-14BD00BB0D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71" r="-2322" b="-1145"/>
          <a:stretch/>
        </p:blipFill>
        <p:spPr>
          <a:xfrm>
            <a:off x="0" y="655899"/>
            <a:ext cx="3547353" cy="4904019"/>
          </a:xfrm>
          <a:prstGeom prst="rect">
            <a:avLst/>
          </a:prstGeom>
        </p:spPr>
      </p:pic>
      <p:sp>
        <p:nvSpPr>
          <p:cNvPr id="4" name="Foliennummernplatzhalter 5">
            <a:extLst>
              <a:ext uri="{FF2B5EF4-FFF2-40B4-BE49-F238E27FC236}">
                <a16:creationId xmlns:a16="http://schemas.microsoft.com/office/drawing/2014/main" id="{6DE6ADB2-CD9B-7971-1172-61FB6EAF745C}"/>
              </a:ext>
            </a:extLst>
          </p:cNvPr>
          <p:cNvSpPr>
            <a:spLocks noGrp="1"/>
          </p:cNvSpPr>
          <p:nvPr>
            <p:ph type="sldNum" sz="quarter" idx="12"/>
          </p:nvPr>
        </p:nvSpPr>
        <p:spPr>
          <a:xfrm>
            <a:off x="152680" y="6356350"/>
            <a:ext cx="571220" cy="365125"/>
          </a:xfrm>
          <a:prstGeom prst="rect">
            <a:avLst/>
          </a:prstGeom>
        </p:spPr>
        <p:txBody>
          <a:bodyPr/>
          <a:lstStyle>
            <a:lvl1pPr algn="ctr">
              <a:defRPr sz="1200" b="0" i="0">
                <a:solidFill>
                  <a:schemeClr val="bg2">
                    <a:lumMod val="90000"/>
                  </a:schemeClr>
                </a:solidFill>
                <a:latin typeface="TheSansB W5 Plain" panose="020B0502050302020203" pitchFamily="34" charset="77"/>
              </a:defRPr>
            </a:lvl1pPr>
          </a:lstStyle>
          <a:p>
            <a:fld id="{93DC6226-395D-AF40-A305-C07AD92EDB4D}" type="slidenum">
              <a:rPr lang="de-DE" smtClean="0"/>
              <a:pPr/>
              <a:t>‹Nr.›</a:t>
            </a:fld>
            <a:endParaRPr lang="de-DE" dirty="0"/>
          </a:p>
        </p:txBody>
      </p:sp>
      <p:pic>
        <p:nvPicPr>
          <p:cNvPr id="5" name="Grafik 4">
            <a:extLst>
              <a:ext uri="{FF2B5EF4-FFF2-40B4-BE49-F238E27FC236}">
                <a16:creationId xmlns:a16="http://schemas.microsoft.com/office/drawing/2014/main" id="{32E717F9-4BBD-AE7E-7849-84D5A557AC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9804" y="463214"/>
            <a:ext cx="1597233" cy="568030"/>
          </a:xfrm>
          <a:prstGeom prst="rect">
            <a:avLst/>
          </a:prstGeom>
        </p:spPr>
      </p:pic>
      <p:sp>
        <p:nvSpPr>
          <p:cNvPr id="6" name="Titel 1">
            <a:extLst>
              <a:ext uri="{FF2B5EF4-FFF2-40B4-BE49-F238E27FC236}">
                <a16:creationId xmlns:a16="http://schemas.microsoft.com/office/drawing/2014/main" id="{38E2A606-EBE0-0814-0155-FBE532A7DCD2}"/>
              </a:ext>
            </a:extLst>
          </p:cNvPr>
          <p:cNvSpPr>
            <a:spLocks noGrp="1"/>
          </p:cNvSpPr>
          <p:nvPr>
            <p:ph type="title"/>
          </p:nvPr>
        </p:nvSpPr>
        <p:spPr>
          <a:xfrm>
            <a:off x="3715447" y="1953187"/>
            <a:ext cx="4943252" cy="1524441"/>
          </a:xfrm>
          <a:noFill/>
        </p:spPr>
        <p:txBody>
          <a:bodyPr anchor="b">
            <a:normAutofit/>
          </a:bodyPr>
          <a:lstStyle>
            <a:lvl1pPr>
              <a:defRPr sz="3500" b="0" i="0">
                <a:solidFill>
                  <a:srgbClr val="F4E250"/>
                </a:solidFill>
                <a:latin typeface="TheSansB W5 Plain" panose="020B0502050302020203" pitchFamily="34" charset="77"/>
              </a:defRPr>
            </a:lvl1pPr>
          </a:lstStyle>
          <a:p>
            <a:r>
              <a:rPr lang="de-DE" dirty="0"/>
              <a:t>Mastertitelformat bearbeiten</a:t>
            </a:r>
          </a:p>
        </p:txBody>
      </p:sp>
      <p:pic>
        <p:nvPicPr>
          <p:cNvPr id="7" name="Grafik 6">
            <a:extLst>
              <a:ext uri="{FF2B5EF4-FFF2-40B4-BE49-F238E27FC236}">
                <a16:creationId xmlns:a16="http://schemas.microsoft.com/office/drawing/2014/main" id="{3ABCBD65-0C4A-EAB4-FD0B-4F06BBBA398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46284" y="4475852"/>
            <a:ext cx="1746051" cy="1821966"/>
          </a:xfrm>
          <a:prstGeom prst="rect">
            <a:avLst/>
          </a:prstGeom>
        </p:spPr>
      </p:pic>
      <p:sp>
        <p:nvSpPr>
          <p:cNvPr id="8" name="Inhaltsplatzhalter 12">
            <a:extLst>
              <a:ext uri="{FF2B5EF4-FFF2-40B4-BE49-F238E27FC236}">
                <a16:creationId xmlns:a16="http://schemas.microsoft.com/office/drawing/2014/main" id="{36691EC5-DC15-0103-BE79-7BDCE16FD7BC}"/>
              </a:ext>
            </a:extLst>
          </p:cNvPr>
          <p:cNvSpPr>
            <a:spLocks noGrp="1"/>
          </p:cNvSpPr>
          <p:nvPr>
            <p:ph sz="quarter" idx="10"/>
          </p:nvPr>
        </p:nvSpPr>
        <p:spPr>
          <a:xfrm>
            <a:off x="3715447" y="3628778"/>
            <a:ext cx="4943475" cy="1174131"/>
          </a:xfrm>
        </p:spPr>
        <p:txBody>
          <a:bodyPr>
            <a:normAutofit/>
          </a:bodyPr>
          <a:lstStyle>
            <a:lvl1pPr marL="0" indent="0">
              <a:buNone/>
              <a:defRPr sz="2000" b="0" i="0">
                <a:solidFill>
                  <a:schemeClr val="bg1"/>
                </a:solidFill>
                <a:latin typeface="TheSansB W5 Plain" panose="020B0502050302020203" pitchFamily="34" charset="77"/>
              </a:defRPr>
            </a:lvl1pPr>
            <a:lvl2pPr>
              <a:defRPr>
                <a:solidFill>
                  <a:srgbClr val="F4E250"/>
                </a:solidFill>
              </a:defRPr>
            </a:lvl2pPr>
            <a:lvl3pPr>
              <a:defRPr>
                <a:solidFill>
                  <a:srgbClr val="F4E250"/>
                </a:solidFill>
              </a:defRPr>
            </a:lvl3pPr>
            <a:lvl4pPr>
              <a:defRPr>
                <a:solidFill>
                  <a:srgbClr val="F4E250"/>
                </a:solidFill>
              </a:defRPr>
            </a:lvl4pPr>
            <a:lvl5pPr>
              <a:defRPr>
                <a:solidFill>
                  <a:srgbClr val="F4E250"/>
                </a:solidFill>
              </a:defRPr>
            </a:lvl5pPr>
          </a:lstStyle>
          <a:p>
            <a:pPr lvl="0"/>
            <a:r>
              <a:rPr lang="de-DE" dirty="0"/>
              <a:t>Mastertextformat bearbeiten</a:t>
            </a:r>
          </a:p>
        </p:txBody>
      </p:sp>
      <p:pic>
        <p:nvPicPr>
          <p:cNvPr id="12" name="Grafik 11">
            <a:extLst>
              <a:ext uri="{FF2B5EF4-FFF2-40B4-BE49-F238E27FC236}">
                <a16:creationId xmlns:a16="http://schemas.microsoft.com/office/drawing/2014/main" id="{13C6B20F-29F0-6142-3455-2D2A0B3EDF1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057889" y="3817027"/>
            <a:ext cx="1043616" cy="1064079"/>
          </a:xfrm>
          <a:prstGeom prst="rect">
            <a:avLst/>
          </a:prstGeom>
        </p:spPr>
      </p:pic>
      <p:pic>
        <p:nvPicPr>
          <p:cNvPr id="13" name="Grafik 12">
            <a:extLst>
              <a:ext uri="{FF2B5EF4-FFF2-40B4-BE49-F238E27FC236}">
                <a16:creationId xmlns:a16="http://schemas.microsoft.com/office/drawing/2014/main" id="{BEE63EFF-175C-10DD-4A4D-9FAA354BA54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562768" y="101424"/>
            <a:ext cx="1043616" cy="1064079"/>
          </a:xfrm>
          <a:prstGeom prst="rect">
            <a:avLst/>
          </a:prstGeom>
        </p:spPr>
      </p:pic>
      <p:pic>
        <p:nvPicPr>
          <p:cNvPr id="14" name="Grafik 13">
            <a:extLst>
              <a:ext uri="{FF2B5EF4-FFF2-40B4-BE49-F238E27FC236}">
                <a16:creationId xmlns:a16="http://schemas.microsoft.com/office/drawing/2014/main" id="{028283DA-0207-CDA0-7180-3E7845773EE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40275" y="3477628"/>
            <a:ext cx="1043616" cy="1064079"/>
          </a:xfrm>
          <a:prstGeom prst="rect">
            <a:avLst/>
          </a:prstGeom>
        </p:spPr>
      </p:pic>
    </p:spTree>
    <p:extLst>
      <p:ext uri="{BB962C8B-B14F-4D97-AF65-F5344CB8AC3E}">
        <p14:creationId xmlns:p14="http://schemas.microsoft.com/office/powerpoint/2010/main" val="2273136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598929F-B1B2-E842-A910-CDDBE5E6CB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4004504A-EA40-A44F-B34A-C3954C484D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9655A2C0-AEF9-CC4A-BD83-03111DF960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heSansB W5 Plain" panose="020B0502050302020203" pitchFamily="34" charset="77"/>
              </a:defRPr>
            </a:lvl1pPr>
          </a:lstStyle>
          <a:p>
            <a:fld id="{38E7FCCE-58F0-C047-90CC-56D26F90D5BC}" type="datetime1">
              <a:rPr lang="de-DE" smtClean="0"/>
              <a:pPr/>
              <a:t>30.04.25</a:t>
            </a:fld>
            <a:endParaRPr lang="de-DE" dirty="0"/>
          </a:p>
        </p:txBody>
      </p:sp>
      <p:sp>
        <p:nvSpPr>
          <p:cNvPr id="5" name="Fußzeilenplatzhalter 4">
            <a:extLst>
              <a:ext uri="{FF2B5EF4-FFF2-40B4-BE49-F238E27FC236}">
                <a16:creationId xmlns:a16="http://schemas.microsoft.com/office/drawing/2014/main" id="{6064975C-97A3-B54D-BFC2-81818D9185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heSansB W5 Plain" panose="020B0502050302020203" pitchFamily="34" charset="77"/>
              </a:defRPr>
            </a:lvl1pPr>
          </a:lstStyle>
          <a:p>
            <a:r>
              <a:rPr lang="de-DE" dirty="0"/>
              <a:t>Musterfolientitel</a:t>
            </a:r>
          </a:p>
        </p:txBody>
      </p:sp>
      <p:sp>
        <p:nvSpPr>
          <p:cNvPr id="6" name="Foliennummernplatzhalter 5">
            <a:extLst>
              <a:ext uri="{FF2B5EF4-FFF2-40B4-BE49-F238E27FC236}">
                <a16:creationId xmlns:a16="http://schemas.microsoft.com/office/drawing/2014/main" id="{56A226AB-5451-D041-A4D7-E8B5773C1C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heSansB W5 Plain" panose="020B0502050302020203" pitchFamily="34" charset="77"/>
              </a:defRPr>
            </a:lvl1pPr>
          </a:lstStyle>
          <a:p>
            <a:fld id="{DA4BA9A4-F6AB-C04B-9DF7-A454DB0C2C33}" type="slidenum">
              <a:rPr lang="de-DE" smtClean="0"/>
              <a:pPr/>
              <a:t>‹Nr.›</a:t>
            </a:fld>
            <a:endParaRPr lang="de-DE" dirty="0"/>
          </a:p>
        </p:txBody>
      </p:sp>
    </p:spTree>
    <p:extLst>
      <p:ext uri="{BB962C8B-B14F-4D97-AF65-F5344CB8AC3E}">
        <p14:creationId xmlns:p14="http://schemas.microsoft.com/office/powerpoint/2010/main" val="290190845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5" r:id="rId4"/>
    <p:sldLayoutId id="2147483668" r:id="rId5"/>
    <p:sldLayoutId id="2147483669" r:id="rId6"/>
    <p:sldLayoutId id="2147483670" r:id="rId7"/>
    <p:sldLayoutId id="2147483671" r:id="rId8"/>
    <p:sldLayoutId id="2147483651" r:id="rId9"/>
    <p:sldLayoutId id="2147483650" r:id="rId10"/>
    <p:sldLayoutId id="2147483657" r:id="rId11"/>
  </p:sldLayoutIdLst>
  <p:hf hdr="0" dt="0"/>
  <p:txStyles>
    <p:titleStyle>
      <a:lvl1pPr algn="l" defTabSz="914400" rtl="0" eaLnBrk="1" latinLnBrk="0" hangingPunct="1">
        <a:lnSpc>
          <a:spcPct val="90000"/>
        </a:lnSpc>
        <a:spcBef>
          <a:spcPct val="0"/>
        </a:spcBef>
        <a:buNone/>
        <a:defRPr sz="3500" b="0" i="0" kern="1200">
          <a:solidFill>
            <a:schemeClr val="tx1"/>
          </a:solidFill>
          <a:latin typeface="TheSansB W5 Plain" panose="020B0502050302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chemeClr val="tx1"/>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chemeClr val="tx1"/>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chemeClr val="tx1"/>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6.png"/><Relationship Id="rId4" Type="http://schemas.openxmlformats.org/officeDocument/2006/relationships/image" Target="../media/image38.svg"/></Relationships>
</file>

<file path=ppt/slides/_rels/slide10.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hyperlink" Target="https://www.bwhm-beratung.de/strategie" TargetMode="External"/><Relationship Id="rId7" Type="http://schemas.openxmlformats.org/officeDocument/2006/relationships/image" Target="../media/image60.em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0.emf"/><Relationship Id="rId5" Type="http://schemas.openxmlformats.org/officeDocument/2006/relationships/hyperlink" Target="https://www.bwhm-beratung.de/personal" TargetMode="External"/><Relationship Id="rId4" Type="http://schemas.openxmlformats.org/officeDocument/2006/relationships/hyperlink" Target="https://www.bwhm-beratung.de/nachhaltigkeit" TargetMode="External"/><Relationship Id="rId9" Type="http://schemas.openxmlformats.org/officeDocument/2006/relationships/image" Target="../media/image51.emf"/></Relationships>
</file>

<file path=ppt/slides/_rels/slide1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1.png"/><Relationship Id="rId3" Type="http://schemas.openxmlformats.org/officeDocument/2006/relationships/image" Target="../media/image72.emf"/><Relationship Id="rId7" Type="http://schemas.openxmlformats.org/officeDocument/2006/relationships/image" Target="../media/image76.png"/><Relationship Id="rId12" Type="http://schemas.openxmlformats.org/officeDocument/2006/relationships/image" Target="../media/image80.sv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5.jpeg"/><Relationship Id="rId11" Type="http://schemas.openxmlformats.org/officeDocument/2006/relationships/image" Target="../media/image79.png"/><Relationship Id="rId5" Type="http://schemas.openxmlformats.org/officeDocument/2006/relationships/image" Target="../media/image74.jpeg"/><Relationship Id="rId15" Type="http://schemas.openxmlformats.org/officeDocument/2006/relationships/image" Target="../media/image83.jpeg"/><Relationship Id="rId10" Type="http://schemas.openxmlformats.org/officeDocument/2006/relationships/hyperlink" Target="http://www.ehrenamt-handwerk-bw.de/" TargetMode="External"/><Relationship Id="rId4" Type="http://schemas.openxmlformats.org/officeDocument/2006/relationships/image" Target="../media/image73.jpeg"/><Relationship Id="rId9" Type="http://schemas.openxmlformats.org/officeDocument/2006/relationships/image" Target="../media/image78.png"/><Relationship Id="rId14" Type="http://schemas.openxmlformats.org/officeDocument/2006/relationships/image" Target="../media/image82.sv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 Id="rId6" Type="http://schemas.openxmlformats.org/officeDocument/2006/relationships/image" Target="../media/image87.emf"/><Relationship Id="rId5" Type="http://schemas.openxmlformats.org/officeDocument/2006/relationships/image" Target="../media/image50.emf"/><Relationship Id="rId4" Type="http://schemas.openxmlformats.org/officeDocument/2006/relationships/image" Target="../media/image86.emf"/></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6" Type="http://schemas.openxmlformats.org/officeDocument/2006/relationships/image" Target="../media/image92.emf"/><Relationship Id="rId5" Type="http://schemas.openxmlformats.org/officeDocument/2006/relationships/image" Target="../media/image91.jpeg"/><Relationship Id="rId4" Type="http://schemas.openxmlformats.org/officeDocument/2006/relationships/image" Target="../media/image90.jpeg"/></Relationships>
</file>

<file path=ppt/slides/_rels/slide1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4.xml"/><Relationship Id="rId6" Type="http://schemas.openxmlformats.org/officeDocument/2006/relationships/image" Target="../media/image97.emf"/><Relationship Id="rId5" Type="http://schemas.openxmlformats.org/officeDocument/2006/relationships/image" Target="../media/image96.emf"/><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png"/></Relationships>
</file>

<file path=ppt/slides/_rels/slide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8.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emf"/><Relationship Id="rId2" Type="http://schemas.openxmlformats.org/officeDocument/2006/relationships/image" Target="../media/image120.png"/><Relationship Id="rId1" Type="http://schemas.openxmlformats.org/officeDocument/2006/relationships/slideLayout" Target="../slideLayouts/slideLayout4.xml"/><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image" Target="../media/image122.emf"/></Relationships>
</file>

<file path=ppt/slides/_rels/slide23.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92.emf"/><Relationship Id="rId2" Type="http://schemas.openxmlformats.org/officeDocument/2006/relationships/image" Target="../media/image126.png"/><Relationship Id="rId1" Type="http://schemas.openxmlformats.org/officeDocument/2006/relationships/slideLayout" Target="../slideLayouts/slideLayout5.x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50.emf"/><Relationship Id="rId1" Type="http://schemas.openxmlformats.org/officeDocument/2006/relationships/slideLayout" Target="../slideLayouts/slideLayout6.xml"/><Relationship Id="rId4" Type="http://schemas.openxmlformats.org/officeDocument/2006/relationships/image" Target="../media/image51.emf"/></Relationships>
</file>

<file path=ppt/slides/_rels/slide2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4.xml"/><Relationship Id="rId5" Type="http://schemas.openxmlformats.org/officeDocument/2006/relationships/image" Target="../media/image43.emf"/><Relationship Id="rId4" Type="http://schemas.openxmlformats.org/officeDocument/2006/relationships/image" Target="../media/image42.emf"/></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3.xml"/><Relationship Id="rId5" Type="http://schemas.openxmlformats.org/officeDocument/2006/relationships/chart" Target="../charts/chart11.xml"/><Relationship Id="rId4" Type="http://schemas.openxmlformats.org/officeDocument/2006/relationships/chart" Target="../charts/chart1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diagramLayout" Target="../diagrams/layout1.xml"/><Relationship Id="rId7" Type="http://schemas.openxmlformats.org/officeDocument/2006/relationships/image" Target="../media/image41.emf"/><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40.emf"/><Relationship Id="rId4" Type="http://schemas.openxmlformats.org/officeDocument/2006/relationships/diagramQuickStyle" Target="../diagrams/quickStyle1.xml"/><Relationship Id="rId9" Type="http://schemas.openxmlformats.org/officeDocument/2006/relationships/image" Target="../media/image42.emf"/></Relationships>
</file>

<file path=ppt/slides/_rels/slide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5.xml"/><Relationship Id="rId4" Type="http://schemas.openxmlformats.org/officeDocument/2006/relationships/image" Target="../media/image54.emf"/></Relationships>
</file>

<file path=ppt/slides/_rels/slide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5.xml"/><Relationship Id="rId5" Type="http://schemas.openxmlformats.org/officeDocument/2006/relationships/image" Target="../media/image58.emf"/><Relationship Id="rId4" Type="http://schemas.openxmlformats.org/officeDocument/2006/relationships/image" Target="../media/image57.emf"/></Relationships>
</file>

<file path=ppt/slides/_rels/slide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6.xml"/><Relationship Id="rId5" Type="http://schemas.openxmlformats.org/officeDocument/2006/relationships/image" Target="../media/image59.emf"/><Relationship Id="rId4" Type="http://schemas.openxmlformats.org/officeDocument/2006/relationships/image" Target="../media/image5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85B378-0D45-284B-AF38-10130051702C}"/>
              </a:ext>
            </a:extLst>
          </p:cNvPr>
          <p:cNvSpPr>
            <a:spLocks noGrp="1"/>
          </p:cNvSpPr>
          <p:nvPr>
            <p:ph type="title"/>
          </p:nvPr>
        </p:nvSpPr>
        <p:spPr>
          <a:xfrm>
            <a:off x="769785" y="3639840"/>
            <a:ext cx="5170618" cy="1143088"/>
          </a:xfrm>
        </p:spPr>
        <p:txBody>
          <a:bodyPr anchor="ctr">
            <a:normAutofit/>
          </a:bodyPr>
          <a:lstStyle/>
          <a:p>
            <a:pPr>
              <a:lnSpc>
                <a:spcPct val="100000"/>
              </a:lnSpc>
            </a:pPr>
            <a:r>
              <a:rPr lang="de-DE" dirty="0">
                <a:latin typeface="TheSansB W7 Bold" panose="020B0502050302020203" pitchFamily="34" charset="77"/>
              </a:rPr>
              <a:t>Horizont Handwerk</a:t>
            </a:r>
          </a:p>
        </p:txBody>
      </p:sp>
      <p:sp>
        <p:nvSpPr>
          <p:cNvPr id="9" name="Untertitel 8">
            <a:extLst>
              <a:ext uri="{FF2B5EF4-FFF2-40B4-BE49-F238E27FC236}">
                <a16:creationId xmlns:a16="http://schemas.microsoft.com/office/drawing/2014/main" id="{DC6B8774-3BD1-1845-836C-0D76473F4F73}"/>
              </a:ext>
            </a:extLst>
          </p:cNvPr>
          <p:cNvSpPr>
            <a:spLocks noGrp="1"/>
          </p:cNvSpPr>
          <p:nvPr>
            <p:ph sz="quarter" idx="10"/>
          </p:nvPr>
        </p:nvSpPr>
        <p:spPr>
          <a:xfrm>
            <a:off x="769783" y="4522683"/>
            <a:ext cx="4665679" cy="626077"/>
          </a:xfrm>
        </p:spPr>
        <p:txBody>
          <a:bodyPr>
            <a:normAutofit/>
          </a:bodyPr>
          <a:lstStyle/>
          <a:p>
            <a:pPr marL="0" indent="0">
              <a:buNone/>
            </a:pPr>
            <a:r>
              <a:rPr lang="de-DE" dirty="0"/>
              <a:t>Zielgruppe: Handwerksorganisation</a:t>
            </a:r>
          </a:p>
        </p:txBody>
      </p:sp>
      <p:sp>
        <p:nvSpPr>
          <p:cNvPr id="3" name="Textplatzhalter 2">
            <a:extLst>
              <a:ext uri="{FF2B5EF4-FFF2-40B4-BE49-F238E27FC236}">
                <a16:creationId xmlns:a16="http://schemas.microsoft.com/office/drawing/2014/main" id="{A209514A-2B7B-24CE-03D9-EC580BE8BF63}"/>
              </a:ext>
            </a:extLst>
          </p:cNvPr>
          <p:cNvSpPr>
            <a:spLocks noGrp="1"/>
          </p:cNvSpPr>
          <p:nvPr>
            <p:ph type="body" sz="quarter" idx="11"/>
          </p:nvPr>
        </p:nvSpPr>
        <p:spPr>
          <a:xfrm rot="21300000">
            <a:off x="677746" y="3033842"/>
            <a:ext cx="3067028" cy="473244"/>
          </a:xfrm>
          <a:solidFill>
            <a:srgbClr val="11316C"/>
          </a:solidFill>
        </p:spPr>
        <p:txBody>
          <a:bodyPr/>
          <a:lstStyle/>
          <a:p>
            <a:r>
              <a:rPr lang="de-DE" dirty="0"/>
              <a:t>INFORMATIONSLEITFADEN</a:t>
            </a:r>
          </a:p>
        </p:txBody>
      </p:sp>
      <p:pic>
        <p:nvPicPr>
          <p:cNvPr id="13" name="Bildplatzhalter 12">
            <a:extLst>
              <a:ext uri="{FF2B5EF4-FFF2-40B4-BE49-F238E27FC236}">
                <a16:creationId xmlns:a16="http://schemas.microsoft.com/office/drawing/2014/main" id="{20365AA2-B861-5A29-0C19-B8665306783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6096000" y="1819374"/>
            <a:ext cx="6096000" cy="4140200"/>
          </a:xfrm>
        </p:spPr>
      </p:pic>
      <p:sp>
        <p:nvSpPr>
          <p:cNvPr id="6" name="Rechteck 5">
            <a:extLst>
              <a:ext uri="{FF2B5EF4-FFF2-40B4-BE49-F238E27FC236}">
                <a16:creationId xmlns:a16="http://schemas.microsoft.com/office/drawing/2014/main" id="{CA06AB61-1D92-AF40-A4FE-97ED168D520A}"/>
              </a:ext>
            </a:extLst>
          </p:cNvPr>
          <p:cNvSpPr/>
          <p:nvPr/>
        </p:nvSpPr>
        <p:spPr>
          <a:xfrm>
            <a:off x="839854" y="5414571"/>
            <a:ext cx="2993647" cy="1157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TheSansB W5 Plain" panose="020B0502050302020203" pitchFamily="34" charset="77"/>
              </a:rPr>
              <a:t>Ihr Logo bzw.</a:t>
            </a:r>
            <a:br>
              <a:rPr lang="de-DE" dirty="0">
                <a:latin typeface="TheSansB W5 Plain" panose="020B0502050302020203" pitchFamily="34" charset="77"/>
              </a:rPr>
            </a:br>
            <a:r>
              <a:rPr lang="de-DE" dirty="0">
                <a:latin typeface="TheSansB W5 Plain" panose="020B0502050302020203" pitchFamily="34" charset="77"/>
              </a:rPr>
              <a:t>Kontaktdaten hier einfügen</a:t>
            </a:r>
          </a:p>
        </p:txBody>
      </p:sp>
      <p:pic>
        <p:nvPicPr>
          <p:cNvPr id="15" name="Grafik 14">
            <a:extLst>
              <a:ext uri="{FF2B5EF4-FFF2-40B4-BE49-F238E27FC236}">
                <a16:creationId xmlns:a16="http://schemas.microsoft.com/office/drawing/2014/main" id="{AEBEAC7A-DE7C-6811-4B83-1A9FF45B3A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8400" y="5243529"/>
            <a:ext cx="1404548" cy="1432089"/>
          </a:xfrm>
          <a:prstGeom prst="rect">
            <a:avLst/>
          </a:prstGeom>
        </p:spPr>
      </p:pic>
      <p:pic>
        <p:nvPicPr>
          <p:cNvPr id="16" name="Grafik 15">
            <a:extLst>
              <a:ext uri="{FF2B5EF4-FFF2-40B4-BE49-F238E27FC236}">
                <a16:creationId xmlns:a16="http://schemas.microsoft.com/office/drawing/2014/main" id="{EC66C32F-9132-F921-7563-7167D1B200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5543" y="1103330"/>
            <a:ext cx="1404548" cy="1432089"/>
          </a:xfrm>
          <a:prstGeom prst="rect">
            <a:avLst/>
          </a:prstGeom>
        </p:spPr>
      </p:pic>
    </p:spTree>
    <p:extLst>
      <p:ext uri="{BB962C8B-B14F-4D97-AF65-F5344CB8AC3E}">
        <p14:creationId xmlns:p14="http://schemas.microsoft.com/office/powerpoint/2010/main" val="781401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E5B9C3-7922-67B7-4F69-0110A32FC83F}"/>
              </a:ext>
            </a:extLst>
          </p:cNvPr>
          <p:cNvSpPr>
            <a:spLocks noGrp="1"/>
          </p:cNvSpPr>
          <p:nvPr>
            <p:ph type="title"/>
          </p:nvPr>
        </p:nvSpPr>
        <p:spPr/>
        <p:txBody>
          <a:bodyPr>
            <a:normAutofit fontScale="90000"/>
          </a:bodyPr>
          <a:lstStyle/>
          <a:p>
            <a:r>
              <a:rPr lang="de-DE" dirty="0"/>
              <a:t>Intensivberatung</a:t>
            </a:r>
          </a:p>
        </p:txBody>
      </p:sp>
      <p:sp>
        <p:nvSpPr>
          <p:cNvPr id="4" name="Inhaltsplatzhalter 2">
            <a:extLst>
              <a:ext uri="{FF2B5EF4-FFF2-40B4-BE49-F238E27FC236}">
                <a16:creationId xmlns:a16="http://schemas.microsoft.com/office/drawing/2014/main" id="{89517F78-3B29-104C-9BDB-4CED10C7DCC5}"/>
              </a:ext>
            </a:extLst>
          </p:cNvPr>
          <p:cNvSpPr>
            <a:spLocks noGrp="1"/>
          </p:cNvSpPr>
          <p:nvPr/>
        </p:nvSpPr>
        <p:spPr>
          <a:xfrm>
            <a:off x="1317204" y="1611616"/>
            <a:ext cx="9557591" cy="3634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2400" dirty="0">
              <a:latin typeface="TheSansB W5 Plain" panose="020B0502050302020203" pitchFamily="34" charset="77"/>
            </a:endParaRPr>
          </a:p>
        </p:txBody>
      </p:sp>
      <p:sp>
        <p:nvSpPr>
          <p:cNvPr id="7" name="Inhaltsplatzhalter 2">
            <a:extLst>
              <a:ext uri="{FF2B5EF4-FFF2-40B4-BE49-F238E27FC236}">
                <a16:creationId xmlns:a16="http://schemas.microsoft.com/office/drawing/2014/main" id="{B0B5C19E-EC70-A1ED-48AC-B0B8060A6307}"/>
              </a:ext>
            </a:extLst>
          </p:cNvPr>
          <p:cNvSpPr txBox="1">
            <a:spLocks/>
          </p:cNvSpPr>
          <p:nvPr/>
        </p:nvSpPr>
        <p:spPr>
          <a:xfrm>
            <a:off x="970068" y="1663720"/>
            <a:ext cx="10467427" cy="3058437"/>
          </a:xfrm>
          <a:prstGeom prst="rect">
            <a:avLst/>
          </a:prstGeom>
        </p:spPr>
        <p:txBody>
          <a:bodyPr vert="horz" lIns="91440" tIns="45720" rIns="91440" bIns="45720" numCol="2" spcCol="216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20"/>
              </a:lnSpc>
              <a:buFont typeface="Arial" panose="020B0604020202020204" pitchFamily="34" charset="0"/>
              <a:buNone/>
            </a:pPr>
            <a:r>
              <a:rPr lang="de-DE" sz="1600" dirty="0">
                <a:highlight>
                  <a:srgbClr val="F4E250"/>
                </a:highlight>
              </a:rPr>
              <a:t>Themengebiete: </a:t>
            </a:r>
          </a:p>
          <a:p>
            <a:pPr>
              <a:lnSpc>
                <a:spcPct val="100000"/>
              </a:lnSpc>
            </a:pPr>
            <a:r>
              <a:rPr lang="de-DE" sz="1600" dirty="0"/>
              <a:t>Strategie</a:t>
            </a:r>
          </a:p>
          <a:p>
            <a:pPr>
              <a:lnSpc>
                <a:spcPct val="100000"/>
              </a:lnSpc>
            </a:pPr>
            <a:r>
              <a:rPr lang="de-DE" sz="1600" dirty="0"/>
              <a:t>Nachhaltigkeit</a:t>
            </a:r>
          </a:p>
          <a:p>
            <a:pPr>
              <a:lnSpc>
                <a:spcPct val="100000"/>
              </a:lnSpc>
            </a:pPr>
            <a:r>
              <a:rPr lang="de-DE" sz="1600" dirty="0"/>
              <a:t>Personal</a:t>
            </a:r>
          </a:p>
          <a:p>
            <a:pPr>
              <a:lnSpc>
                <a:spcPct val="100000"/>
              </a:lnSpc>
            </a:pPr>
            <a:endParaRPr lang="de-DE" sz="1600" dirty="0"/>
          </a:p>
          <a:p>
            <a:pPr marL="0" indent="0">
              <a:lnSpc>
                <a:spcPts val="1720"/>
              </a:lnSpc>
              <a:buFont typeface="Arial" panose="020B0604020202020204" pitchFamily="34" charset="0"/>
              <a:buNone/>
            </a:pPr>
            <a:r>
              <a:rPr lang="de-DE" sz="1600" dirty="0">
                <a:highlight>
                  <a:srgbClr val="F4E250"/>
                </a:highlight>
              </a:rPr>
              <a:t>Förderung: </a:t>
            </a:r>
          </a:p>
          <a:p>
            <a:pPr>
              <a:lnSpc>
                <a:spcPct val="100000"/>
              </a:lnSpc>
            </a:pPr>
            <a:r>
              <a:rPr lang="de-DE" sz="1600" dirty="0"/>
              <a:t>Eigenanteil für Betrieb beträgt 400 €/TW, zzgl. MwSt. </a:t>
            </a:r>
          </a:p>
          <a:p>
            <a:pPr>
              <a:lnSpc>
                <a:spcPct val="100000"/>
              </a:lnSpc>
            </a:pPr>
            <a:r>
              <a:rPr lang="de-DE" sz="1600" dirty="0"/>
              <a:t>Bis zu 10 geförderte Beratungstage pro Themengebiet</a:t>
            </a:r>
            <a:endParaRPr lang="de-DE" sz="1600" dirty="0">
              <a:highlight>
                <a:srgbClr val="F4E250"/>
              </a:highlight>
            </a:endParaRPr>
          </a:p>
          <a:p>
            <a:pPr marL="0" indent="0">
              <a:lnSpc>
                <a:spcPts val="1720"/>
              </a:lnSpc>
              <a:buFont typeface="Arial" panose="020B0604020202020204" pitchFamily="34" charset="0"/>
              <a:buNone/>
            </a:pPr>
            <a:r>
              <a:rPr lang="de-DE" sz="1600" dirty="0">
                <a:highlight>
                  <a:srgbClr val="F4E250"/>
                </a:highlight>
              </a:rPr>
              <a:t>Beantragung: </a:t>
            </a:r>
          </a:p>
          <a:p>
            <a:pPr>
              <a:lnSpc>
                <a:spcPts val="1720"/>
              </a:lnSpc>
            </a:pPr>
            <a:r>
              <a:rPr lang="de-DE" sz="1600" dirty="0"/>
              <a:t>Handwerksbetriebe sind Antragsteller</a:t>
            </a:r>
          </a:p>
          <a:p>
            <a:pPr>
              <a:lnSpc>
                <a:spcPts val="1720"/>
              </a:lnSpc>
            </a:pPr>
            <a:r>
              <a:rPr lang="de-DE" sz="1600" dirty="0"/>
              <a:t>Bewilligung und Beratung durch die BWHM GmbH</a:t>
            </a:r>
          </a:p>
          <a:p>
            <a:pPr>
              <a:lnSpc>
                <a:spcPts val="1720"/>
              </a:lnSpc>
            </a:pPr>
            <a:r>
              <a:rPr lang="de-DE" sz="1600" dirty="0"/>
              <a:t>Antrag und weitere Informationen zu den Beratungsfeldern unter: </a:t>
            </a:r>
            <a:br>
              <a:rPr lang="de-DE" sz="1600" dirty="0"/>
            </a:br>
            <a:br>
              <a:rPr lang="de-DE" sz="1600" dirty="0"/>
            </a:br>
            <a:r>
              <a:rPr lang="de-DE" sz="1600" dirty="0">
                <a:hlinkClick r:id="rId3"/>
              </a:rPr>
              <a:t>www.bwhm-beratung.de/strategie</a:t>
            </a:r>
            <a:br>
              <a:rPr lang="de-DE" sz="1600" dirty="0"/>
            </a:br>
            <a:r>
              <a:rPr lang="de-DE" sz="1600" dirty="0">
                <a:hlinkClick r:id="rId4"/>
              </a:rPr>
              <a:t>www.bwhm-beratung.de/nachhaltigkeit</a:t>
            </a:r>
            <a:br>
              <a:rPr lang="de-DE" sz="1600" dirty="0"/>
            </a:br>
            <a:r>
              <a:rPr lang="de-DE" sz="1600" dirty="0">
                <a:hlinkClick r:id="rId5"/>
              </a:rPr>
              <a:t>www.bwhm-beratung.de/personal</a:t>
            </a:r>
            <a:endParaRPr lang="de-DE" sz="1600" dirty="0"/>
          </a:p>
        </p:txBody>
      </p:sp>
      <p:sp>
        <p:nvSpPr>
          <p:cNvPr id="8" name="Textfeld 7">
            <a:extLst>
              <a:ext uri="{FF2B5EF4-FFF2-40B4-BE49-F238E27FC236}">
                <a16:creationId xmlns:a16="http://schemas.microsoft.com/office/drawing/2014/main" id="{71E7BFBC-0898-A761-5626-05CA17298DE8}"/>
              </a:ext>
            </a:extLst>
          </p:cNvPr>
          <p:cNvSpPr txBox="1"/>
          <p:nvPr/>
        </p:nvSpPr>
        <p:spPr>
          <a:xfrm>
            <a:off x="951058" y="5264426"/>
            <a:ext cx="6326543" cy="880690"/>
          </a:xfrm>
          <a:prstGeom prst="rect">
            <a:avLst/>
          </a:prstGeom>
          <a:noFill/>
        </p:spPr>
        <p:txBody>
          <a:bodyPr wrap="square">
            <a:spAutoFit/>
          </a:bodyPr>
          <a:lstStyle/>
          <a:p>
            <a:pPr marL="0" marR="0" lvl="0" indent="0" algn="l" defTabSz="914400" rtl="0" eaLnBrk="1" fontAlgn="auto" latinLnBrk="0" hangingPunct="1">
              <a:lnSpc>
                <a:spcPts val="1720"/>
              </a:lnSpc>
              <a:spcBef>
                <a:spcPts val="1000"/>
              </a:spcBef>
              <a:spcAft>
                <a:spcPts val="0"/>
              </a:spcAft>
              <a:buClrTx/>
              <a:buSzTx/>
              <a:buFont typeface="Arial" panose="020B0604020202020204" pitchFamily="34" charset="0"/>
              <a:buNone/>
              <a:tabLst/>
              <a:defRPr/>
            </a:pPr>
            <a:r>
              <a:rPr kumimoji="0" lang="de-DE" sz="1600" u="none" strike="noStrike" kern="1200" cap="none" spc="0" normalizeH="0" baseline="0" noProof="0" dirty="0">
                <a:ln>
                  <a:noFill/>
                </a:ln>
                <a:solidFill>
                  <a:srgbClr val="134F87"/>
                </a:solidFill>
                <a:effectLst/>
                <a:highlight>
                  <a:srgbClr val="F4E250"/>
                </a:highlight>
                <a:uLnTx/>
                <a:uFillTx/>
                <a:latin typeface="TheSansB W5 Plain" panose="020B0502050302020203" pitchFamily="34" charset="77"/>
                <a:ea typeface="+mn-ea"/>
                <a:cs typeface="+mn-cs"/>
              </a:rPr>
              <a:t>Ziele:</a:t>
            </a:r>
          </a:p>
          <a:p>
            <a:pPr marL="285750" marR="0" lvl="0" indent="-285750" algn="l" defTabSz="914400" rtl="0" eaLnBrk="1" fontAlgn="auto" latinLnBrk="0" hangingPunct="1">
              <a:lnSpc>
                <a:spcPts val="1720"/>
              </a:lnSpc>
              <a:spcBef>
                <a:spcPts val="1000"/>
              </a:spcBef>
              <a:spcAft>
                <a:spcPts val="0"/>
              </a:spcAft>
              <a:buClrTx/>
              <a:buSzTx/>
              <a:buFont typeface="Arial" panose="020B0604020202020204" pitchFamily="34" charset="0"/>
              <a:buChar char="•"/>
              <a:tabLst/>
              <a:defRPr/>
            </a:pPr>
            <a:r>
              <a:rPr kumimoji="0" lang="de-DE" sz="1600" u="none" strike="noStrike" kern="1200" cap="none" spc="0" normalizeH="0" baseline="0" noProof="0" dirty="0">
                <a:ln>
                  <a:noFill/>
                </a:ln>
                <a:solidFill>
                  <a:srgbClr val="134F87"/>
                </a:solidFill>
                <a:effectLst/>
                <a:uLnTx/>
                <a:uFillTx/>
                <a:latin typeface="TheSansB W5 Plain" panose="020B0502050302020203" pitchFamily="34" charset="77"/>
                <a:ea typeface="+mn-ea"/>
                <a:cs typeface="+mn-cs"/>
              </a:rPr>
              <a:t>Individuelle und passgenaue Unterstützung von Handwerksbetrieben bei der Schärfung des Geschäftsmodells</a:t>
            </a:r>
          </a:p>
        </p:txBody>
      </p:sp>
      <p:sp>
        <p:nvSpPr>
          <p:cNvPr id="17" name="Inhaltsplatzhalter 22">
            <a:extLst>
              <a:ext uri="{FF2B5EF4-FFF2-40B4-BE49-F238E27FC236}">
                <a16:creationId xmlns:a16="http://schemas.microsoft.com/office/drawing/2014/main" id="{24E960B7-12B7-2B21-1255-CC8D7558D218}"/>
              </a:ext>
            </a:extLst>
          </p:cNvPr>
          <p:cNvSpPr txBox="1">
            <a:spLocks/>
          </p:cNvSpPr>
          <p:nvPr/>
        </p:nvSpPr>
        <p:spPr>
          <a:xfrm>
            <a:off x="964504" y="1236884"/>
            <a:ext cx="9295300" cy="517396"/>
          </a:xfrm>
          <a:prstGeom prst="rect">
            <a:avLst/>
          </a:prstGeom>
        </p:spPr>
        <p:txBody>
          <a:bodyPr vert="horz" lIns="91440" tIns="45720" rIns="91440" bIns="45720" rtlCol="0">
            <a:normAutofit/>
          </a:bodyPr>
          <a:lstStyle>
            <a:lvl1pPr marL="142875" indent="0" algn="l" defTabSz="914400" rtl="0" eaLnBrk="1" latinLnBrk="0" hangingPunct="1">
              <a:lnSpc>
                <a:spcPct val="90000"/>
              </a:lnSpc>
              <a:spcBef>
                <a:spcPts val="1000"/>
              </a:spcBef>
              <a:buFont typeface="Arial" panose="020B0604020202020204" pitchFamily="34" charset="0"/>
              <a:buNone/>
              <a:tabLst/>
              <a:defRPr sz="2400" b="0" i="0" kern="1200">
                <a:solidFill>
                  <a:srgbClr val="11316C"/>
                </a:solidFill>
                <a:latin typeface="TheSansB W5 Plain" panose="020B0502050302020203" pitchFamily="34" charset="77"/>
                <a:ea typeface="+mn-ea"/>
                <a:cs typeface="+mn-cs"/>
              </a:defRPr>
            </a:lvl1pPr>
            <a:lvl2pPr marL="144000" indent="0" algn="l" defTabSz="914400" rtl="0" eaLnBrk="1" latinLnBrk="0" hangingPunct="1">
              <a:lnSpc>
                <a:spcPct val="90000"/>
              </a:lnSpc>
              <a:spcBef>
                <a:spcPts val="500"/>
              </a:spcBef>
              <a:buFont typeface="Arial" panose="020B0604020202020204" pitchFamily="34" charset="0"/>
              <a:buNone/>
              <a:tabLst/>
              <a:defRPr sz="1800" b="0" i="1" kern="1200">
                <a:solidFill>
                  <a:srgbClr val="008AD1"/>
                </a:solidFill>
                <a:latin typeface="TheSansB W5 Plain" panose="020B0502050302020203" pitchFamily="34" charset="77"/>
                <a:ea typeface="+mn-ea"/>
                <a:cs typeface="+mn-cs"/>
              </a:defRPr>
            </a:lvl2pPr>
            <a:lvl3pPr marL="142875" indent="0" algn="l" defTabSz="914400" rtl="0" eaLnBrk="1" latinLnBrk="0" hangingPunct="1">
              <a:lnSpc>
                <a:spcPct val="90000"/>
              </a:lnSpc>
              <a:spcBef>
                <a:spcPts val="500"/>
              </a:spcBef>
              <a:buFont typeface="Arial" panose="020B0604020202020204" pitchFamily="34" charset="0"/>
              <a:buNone/>
              <a:tabLst/>
              <a:defRPr sz="2000" b="0" i="0" kern="1200">
                <a:solidFill>
                  <a:srgbClr val="11316C"/>
                </a:solidFill>
                <a:latin typeface="TheSansB W5 Plain" panose="020B0502050302020203" pitchFamily="34" charset="77"/>
                <a:ea typeface="+mn-ea"/>
                <a:cs typeface="+mn-cs"/>
              </a:defRPr>
            </a:lvl3pPr>
            <a:lvl4pPr marL="144000" indent="0" algn="l" defTabSz="914400" rtl="0" eaLnBrk="1" latinLnBrk="0" hangingPunct="1">
              <a:lnSpc>
                <a:spcPts val="2220"/>
              </a:lnSpc>
              <a:spcBef>
                <a:spcPts val="500"/>
              </a:spcBef>
              <a:buFont typeface="Arial" panose="020B0604020202020204" pitchFamily="34" charset="0"/>
              <a:buNone/>
              <a:tabLst/>
              <a:defRPr sz="1600" b="0" i="0" kern="1200">
                <a:solidFill>
                  <a:srgbClr val="11316C"/>
                </a:solidFill>
                <a:latin typeface="TheSansB W5 Plain" panose="020B0502050302020203" pitchFamily="34" charset="77"/>
                <a:ea typeface="+mn-ea"/>
                <a:cs typeface="+mn-cs"/>
              </a:defRPr>
            </a:lvl4pPr>
            <a:lvl5pPr marL="142875" indent="0" algn="l" defTabSz="914400" rtl="0" eaLnBrk="1" latinLnBrk="0" hangingPunct="1">
              <a:lnSpc>
                <a:spcPct val="90000"/>
              </a:lnSpc>
              <a:spcBef>
                <a:spcPts val="500"/>
              </a:spcBef>
              <a:buFont typeface="Arial" panose="020B0604020202020204" pitchFamily="34" charset="0"/>
              <a:buNone/>
              <a:tabLst/>
              <a:defRPr sz="1700" b="0" i="0" kern="1200">
                <a:solidFill>
                  <a:srgbClr val="11316C"/>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a:r>
              <a:rPr lang="de-DE" sz="1800" dirty="0">
                <a:solidFill>
                  <a:srgbClr val="008AD1"/>
                </a:solidFill>
              </a:rPr>
              <a:t>Die Rahmenbedingungen</a:t>
            </a:r>
          </a:p>
        </p:txBody>
      </p:sp>
      <p:pic>
        <p:nvPicPr>
          <p:cNvPr id="18" name="Grafik 17">
            <a:extLst>
              <a:ext uri="{FF2B5EF4-FFF2-40B4-BE49-F238E27FC236}">
                <a16:creationId xmlns:a16="http://schemas.microsoft.com/office/drawing/2014/main" id="{558044AA-4D87-2DB6-E60C-EC201F62F7F1}"/>
              </a:ext>
            </a:extLst>
          </p:cNvPr>
          <p:cNvPicPr>
            <a:picLocks noChangeAspect="1"/>
          </p:cNvPicPr>
          <p:nvPr/>
        </p:nvPicPr>
        <p:blipFill>
          <a:blip r:embed="rId6"/>
          <a:stretch>
            <a:fillRect/>
          </a:stretch>
        </p:blipFill>
        <p:spPr>
          <a:xfrm>
            <a:off x="8823332" y="5516146"/>
            <a:ext cx="787400" cy="571500"/>
          </a:xfrm>
          <a:prstGeom prst="rect">
            <a:avLst/>
          </a:prstGeom>
        </p:spPr>
      </p:pic>
      <p:pic>
        <p:nvPicPr>
          <p:cNvPr id="19" name="Grafik 18">
            <a:extLst>
              <a:ext uri="{FF2B5EF4-FFF2-40B4-BE49-F238E27FC236}">
                <a16:creationId xmlns:a16="http://schemas.microsoft.com/office/drawing/2014/main" id="{FEC051C7-C4B8-1B6F-302D-0E1E396D907F}"/>
              </a:ext>
            </a:extLst>
          </p:cNvPr>
          <p:cNvPicPr>
            <a:picLocks noChangeAspect="1"/>
          </p:cNvPicPr>
          <p:nvPr/>
        </p:nvPicPr>
        <p:blipFill>
          <a:blip r:embed="rId7"/>
          <a:stretch>
            <a:fillRect/>
          </a:stretch>
        </p:blipFill>
        <p:spPr>
          <a:xfrm>
            <a:off x="9197624" y="6153619"/>
            <a:ext cx="625610" cy="143582"/>
          </a:xfrm>
          <a:prstGeom prst="rect">
            <a:avLst/>
          </a:prstGeom>
        </p:spPr>
      </p:pic>
      <p:pic>
        <p:nvPicPr>
          <p:cNvPr id="20" name="Grafik 19">
            <a:extLst>
              <a:ext uri="{FF2B5EF4-FFF2-40B4-BE49-F238E27FC236}">
                <a16:creationId xmlns:a16="http://schemas.microsoft.com/office/drawing/2014/main" id="{4703FB1A-98D8-64EC-D540-FB46C05C22CE}"/>
              </a:ext>
            </a:extLst>
          </p:cNvPr>
          <p:cNvPicPr>
            <a:picLocks noChangeAspect="1"/>
          </p:cNvPicPr>
          <p:nvPr/>
        </p:nvPicPr>
        <p:blipFill>
          <a:blip r:embed="rId8"/>
          <a:stretch>
            <a:fillRect/>
          </a:stretch>
        </p:blipFill>
        <p:spPr>
          <a:xfrm>
            <a:off x="9981809" y="5376328"/>
            <a:ext cx="787400" cy="736600"/>
          </a:xfrm>
          <a:prstGeom prst="rect">
            <a:avLst/>
          </a:prstGeom>
        </p:spPr>
      </p:pic>
      <p:pic>
        <p:nvPicPr>
          <p:cNvPr id="22" name="Grafik 21">
            <a:extLst>
              <a:ext uri="{FF2B5EF4-FFF2-40B4-BE49-F238E27FC236}">
                <a16:creationId xmlns:a16="http://schemas.microsoft.com/office/drawing/2014/main" id="{1C06563B-30A0-D39B-1719-A29E1A2A1F5E}"/>
              </a:ext>
            </a:extLst>
          </p:cNvPr>
          <p:cNvPicPr>
            <a:picLocks noChangeAspect="1"/>
          </p:cNvPicPr>
          <p:nvPr/>
        </p:nvPicPr>
        <p:blipFill>
          <a:blip r:embed="rId9"/>
          <a:stretch>
            <a:fillRect/>
          </a:stretch>
        </p:blipFill>
        <p:spPr>
          <a:xfrm>
            <a:off x="9395807" y="4837843"/>
            <a:ext cx="787400" cy="622300"/>
          </a:xfrm>
          <a:prstGeom prst="rect">
            <a:avLst/>
          </a:prstGeom>
        </p:spPr>
      </p:pic>
    </p:spTree>
    <p:extLst>
      <p:ext uri="{BB962C8B-B14F-4D97-AF65-F5344CB8AC3E}">
        <p14:creationId xmlns:p14="http://schemas.microsoft.com/office/powerpoint/2010/main" val="2298917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E5B9C3-7922-67B7-4F69-0110A32FC83F}"/>
              </a:ext>
            </a:extLst>
          </p:cNvPr>
          <p:cNvSpPr>
            <a:spLocks noGrp="1"/>
          </p:cNvSpPr>
          <p:nvPr>
            <p:ph type="title"/>
          </p:nvPr>
        </p:nvSpPr>
        <p:spPr/>
        <p:txBody>
          <a:bodyPr>
            <a:normAutofit fontScale="90000"/>
          </a:bodyPr>
          <a:lstStyle/>
          <a:p>
            <a:r>
              <a:rPr lang="de-DE" dirty="0"/>
              <a:t>Personalberatung</a:t>
            </a:r>
          </a:p>
        </p:txBody>
      </p:sp>
      <p:sp>
        <p:nvSpPr>
          <p:cNvPr id="4" name="Inhaltsplatzhalter 2">
            <a:extLst>
              <a:ext uri="{FF2B5EF4-FFF2-40B4-BE49-F238E27FC236}">
                <a16:creationId xmlns:a16="http://schemas.microsoft.com/office/drawing/2014/main" id="{89517F78-3B29-104C-9BDB-4CED10C7DCC5}"/>
              </a:ext>
            </a:extLst>
          </p:cNvPr>
          <p:cNvSpPr>
            <a:spLocks noGrp="1"/>
          </p:cNvSpPr>
          <p:nvPr/>
        </p:nvSpPr>
        <p:spPr>
          <a:xfrm>
            <a:off x="1317204" y="1611616"/>
            <a:ext cx="9557591" cy="3634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2400" dirty="0">
              <a:latin typeface="TheSansB W5 Plain" panose="020B0502050302020203" pitchFamily="34" charset="77"/>
            </a:endParaRPr>
          </a:p>
        </p:txBody>
      </p:sp>
      <p:sp>
        <p:nvSpPr>
          <p:cNvPr id="6" name="Inhaltsplatzhalter 2">
            <a:extLst>
              <a:ext uri="{FF2B5EF4-FFF2-40B4-BE49-F238E27FC236}">
                <a16:creationId xmlns:a16="http://schemas.microsoft.com/office/drawing/2014/main" id="{9027FA54-2319-BA0B-C456-388CC08D0B0F}"/>
              </a:ext>
            </a:extLst>
          </p:cNvPr>
          <p:cNvSpPr txBox="1">
            <a:spLocks/>
          </p:cNvSpPr>
          <p:nvPr/>
        </p:nvSpPr>
        <p:spPr>
          <a:xfrm>
            <a:off x="970069" y="1663720"/>
            <a:ext cx="8798045" cy="3167514"/>
          </a:xfrm>
          <a:prstGeom prst="rect">
            <a:avLst/>
          </a:prstGeom>
        </p:spPr>
        <p:txBody>
          <a:bodyPr vert="horz" lIns="91440" tIns="45720" rIns="91440" bIns="45720" numCol="2" spcCol="216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20"/>
              </a:lnSpc>
              <a:buFont typeface="Arial" panose="020B0604020202020204" pitchFamily="34" charset="0"/>
              <a:buNone/>
            </a:pPr>
            <a:r>
              <a:rPr lang="de-DE" sz="1600" dirty="0">
                <a:highlight>
                  <a:srgbClr val="F4E250"/>
                </a:highlight>
              </a:rPr>
              <a:t>Themengebiete: </a:t>
            </a:r>
          </a:p>
          <a:p>
            <a:pPr>
              <a:lnSpc>
                <a:spcPct val="100000"/>
              </a:lnSpc>
            </a:pPr>
            <a:r>
              <a:rPr lang="de-DE" sz="1600" dirty="0"/>
              <a:t>Personalführung</a:t>
            </a:r>
          </a:p>
          <a:p>
            <a:pPr>
              <a:lnSpc>
                <a:spcPct val="100000"/>
              </a:lnSpc>
            </a:pPr>
            <a:r>
              <a:rPr lang="de-DE" sz="1600" dirty="0"/>
              <a:t>Personalgewinnung und -entwicklung</a:t>
            </a:r>
          </a:p>
          <a:p>
            <a:pPr>
              <a:lnSpc>
                <a:spcPct val="100000"/>
              </a:lnSpc>
            </a:pPr>
            <a:r>
              <a:rPr lang="de-DE" sz="1600" dirty="0"/>
              <a:t>Mitarbeiterbindung</a:t>
            </a:r>
          </a:p>
          <a:p>
            <a:pPr>
              <a:lnSpc>
                <a:spcPct val="100000"/>
              </a:lnSpc>
            </a:pPr>
            <a:r>
              <a:rPr lang="de-DE" sz="1600" dirty="0"/>
              <a:t>Und weitere</a:t>
            </a:r>
          </a:p>
          <a:p>
            <a:pPr>
              <a:lnSpc>
                <a:spcPct val="100000"/>
              </a:lnSpc>
            </a:pPr>
            <a:endParaRPr lang="de-DE" sz="1600" dirty="0"/>
          </a:p>
          <a:p>
            <a:pPr marL="0" indent="0">
              <a:lnSpc>
                <a:spcPts val="1720"/>
              </a:lnSpc>
              <a:buFont typeface="Arial" panose="020B0604020202020204" pitchFamily="34" charset="0"/>
              <a:buNone/>
            </a:pPr>
            <a:r>
              <a:rPr lang="de-DE" sz="1600" dirty="0">
                <a:highlight>
                  <a:srgbClr val="F4E250"/>
                </a:highlight>
              </a:rPr>
              <a:t>Förderung: </a:t>
            </a:r>
          </a:p>
          <a:p>
            <a:pPr>
              <a:lnSpc>
                <a:spcPct val="100000"/>
              </a:lnSpc>
            </a:pPr>
            <a:r>
              <a:rPr lang="de-DE" sz="1600" dirty="0"/>
              <a:t>Bis zu 8 kostenfreie Beratungstage </a:t>
            </a:r>
            <a:br>
              <a:rPr lang="de-DE" sz="1600" dirty="0"/>
            </a:br>
            <a:r>
              <a:rPr lang="de-DE" sz="1600" dirty="0"/>
              <a:t>pro Betrieb und Jahr</a:t>
            </a:r>
          </a:p>
          <a:p>
            <a:pPr marL="0" indent="0">
              <a:lnSpc>
                <a:spcPct val="100000"/>
              </a:lnSpc>
              <a:buNone/>
            </a:pPr>
            <a:r>
              <a:rPr lang="de-DE" sz="1600" dirty="0">
                <a:highlight>
                  <a:srgbClr val="F4E250"/>
                </a:highlight>
              </a:rPr>
              <a:t>Ansprechpartner für die Betriebe : </a:t>
            </a:r>
          </a:p>
          <a:p>
            <a:pPr>
              <a:lnSpc>
                <a:spcPts val="1720"/>
              </a:lnSpc>
            </a:pPr>
            <a:r>
              <a:rPr lang="de-DE" sz="1600" dirty="0"/>
              <a:t>Personalberatungsstelle in der </a:t>
            </a:r>
            <a:br>
              <a:rPr lang="de-DE" sz="1600" dirty="0"/>
            </a:br>
            <a:r>
              <a:rPr lang="de-DE" sz="1600" dirty="0"/>
              <a:t>zuständigen Handwerkskammer</a:t>
            </a:r>
          </a:p>
          <a:p>
            <a:pPr>
              <a:lnSpc>
                <a:spcPts val="1720"/>
              </a:lnSpc>
            </a:pPr>
            <a:endParaRPr lang="de-DE" sz="1600" dirty="0"/>
          </a:p>
          <a:p>
            <a:pPr marL="0" indent="0">
              <a:lnSpc>
                <a:spcPct val="100000"/>
              </a:lnSpc>
              <a:buNone/>
            </a:pPr>
            <a:r>
              <a:rPr lang="de-DE" sz="1600" dirty="0">
                <a:highlight>
                  <a:srgbClr val="F4E250"/>
                </a:highlight>
              </a:rPr>
              <a:t>Ziel: </a:t>
            </a:r>
          </a:p>
          <a:p>
            <a:pPr>
              <a:lnSpc>
                <a:spcPts val="1720"/>
              </a:lnSpc>
            </a:pPr>
            <a:r>
              <a:rPr lang="de-DE" sz="1600" dirty="0"/>
              <a:t>Individuelle Beratung für Personal- und Organisationsentwicklung mit Blick für </a:t>
            </a:r>
            <a:br>
              <a:rPr lang="de-DE" sz="1600" dirty="0"/>
            </a:br>
            <a:r>
              <a:rPr lang="de-DE" sz="1600" dirty="0"/>
              <a:t>das Ganze</a:t>
            </a:r>
          </a:p>
        </p:txBody>
      </p:sp>
      <p:sp>
        <p:nvSpPr>
          <p:cNvPr id="8" name="Inhaltsplatzhalter 22">
            <a:extLst>
              <a:ext uri="{FF2B5EF4-FFF2-40B4-BE49-F238E27FC236}">
                <a16:creationId xmlns:a16="http://schemas.microsoft.com/office/drawing/2014/main" id="{6AB8BC91-DB33-BBDF-F372-9915FCBAD3C1}"/>
              </a:ext>
            </a:extLst>
          </p:cNvPr>
          <p:cNvSpPr txBox="1">
            <a:spLocks/>
          </p:cNvSpPr>
          <p:nvPr/>
        </p:nvSpPr>
        <p:spPr>
          <a:xfrm>
            <a:off x="964504" y="1236884"/>
            <a:ext cx="9295300" cy="517396"/>
          </a:xfrm>
          <a:prstGeom prst="rect">
            <a:avLst/>
          </a:prstGeom>
        </p:spPr>
        <p:txBody>
          <a:bodyPr vert="horz" lIns="91440" tIns="45720" rIns="91440" bIns="45720" rtlCol="0">
            <a:normAutofit/>
          </a:bodyPr>
          <a:lstStyle>
            <a:lvl1pPr marL="142875" indent="0" algn="l" defTabSz="914400" rtl="0" eaLnBrk="1" latinLnBrk="0" hangingPunct="1">
              <a:lnSpc>
                <a:spcPct val="90000"/>
              </a:lnSpc>
              <a:spcBef>
                <a:spcPts val="1000"/>
              </a:spcBef>
              <a:buFont typeface="Arial" panose="020B0604020202020204" pitchFamily="34" charset="0"/>
              <a:buNone/>
              <a:tabLst/>
              <a:defRPr sz="2400" b="0" i="0" kern="1200">
                <a:solidFill>
                  <a:srgbClr val="11316C"/>
                </a:solidFill>
                <a:latin typeface="TheSansB W5 Plain" panose="020B0502050302020203" pitchFamily="34" charset="77"/>
                <a:ea typeface="+mn-ea"/>
                <a:cs typeface="+mn-cs"/>
              </a:defRPr>
            </a:lvl1pPr>
            <a:lvl2pPr marL="144000" indent="0" algn="l" defTabSz="914400" rtl="0" eaLnBrk="1" latinLnBrk="0" hangingPunct="1">
              <a:lnSpc>
                <a:spcPct val="90000"/>
              </a:lnSpc>
              <a:spcBef>
                <a:spcPts val="500"/>
              </a:spcBef>
              <a:buFont typeface="Arial" panose="020B0604020202020204" pitchFamily="34" charset="0"/>
              <a:buNone/>
              <a:tabLst/>
              <a:defRPr sz="1800" b="0" i="1" kern="1200">
                <a:solidFill>
                  <a:srgbClr val="008AD1"/>
                </a:solidFill>
                <a:latin typeface="TheSansB W5 Plain" panose="020B0502050302020203" pitchFamily="34" charset="77"/>
                <a:ea typeface="+mn-ea"/>
                <a:cs typeface="+mn-cs"/>
              </a:defRPr>
            </a:lvl2pPr>
            <a:lvl3pPr marL="142875" indent="0" algn="l" defTabSz="914400" rtl="0" eaLnBrk="1" latinLnBrk="0" hangingPunct="1">
              <a:lnSpc>
                <a:spcPct val="90000"/>
              </a:lnSpc>
              <a:spcBef>
                <a:spcPts val="500"/>
              </a:spcBef>
              <a:buFont typeface="Arial" panose="020B0604020202020204" pitchFamily="34" charset="0"/>
              <a:buNone/>
              <a:tabLst/>
              <a:defRPr sz="2000" b="0" i="0" kern="1200">
                <a:solidFill>
                  <a:srgbClr val="11316C"/>
                </a:solidFill>
                <a:latin typeface="TheSansB W5 Plain" panose="020B0502050302020203" pitchFamily="34" charset="77"/>
                <a:ea typeface="+mn-ea"/>
                <a:cs typeface="+mn-cs"/>
              </a:defRPr>
            </a:lvl3pPr>
            <a:lvl4pPr marL="144000" indent="0" algn="l" defTabSz="914400" rtl="0" eaLnBrk="1" latinLnBrk="0" hangingPunct="1">
              <a:lnSpc>
                <a:spcPts val="2220"/>
              </a:lnSpc>
              <a:spcBef>
                <a:spcPts val="500"/>
              </a:spcBef>
              <a:buFont typeface="Arial" panose="020B0604020202020204" pitchFamily="34" charset="0"/>
              <a:buNone/>
              <a:tabLst/>
              <a:defRPr sz="1600" b="0" i="0" kern="1200">
                <a:solidFill>
                  <a:srgbClr val="11316C"/>
                </a:solidFill>
                <a:latin typeface="TheSansB W5 Plain" panose="020B0502050302020203" pitchFamily="34" charset="77"/>
                <a:ea typeface="+mn-ea"/>
                <a:cs typeface="+mn-cs"/>
              </a:defRPr>
            </a:lvl4pPr>
            <a:lvl5pPr marL="142875" indent="0" algn="l" defTabSz="914400" rtl="0" eaLnBrk="1" latinLnBrk="0" hangingPunct="1">
              <a:lnSpc>
                <a:spcPct val="90000"/>
              </a:lnSpc>
              <a:spcBef>
                <a:spcPts val="500"/>
              </a:spcBef>
              <a:buFont typeface="Arial" panose="020B0604020202020204" pitchFamily="34" charset="0"/>
              <a:buNone/>
              <a:tabLst/>
              <a:defRPr sz="1700" b="0" i="0" kern="1200">
                <a:solidFill>
                  <a:srgbClr val="11316C"/>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a:r>
              <a:rPr lang="de-DE" sz="1800" dirty="0">
                <a:solidFill>
                  <a:srgbClr val="008AD1"/>
                </a:solidFill>
              </a:rPr>
              <a:t>Die Rahmenbedingungen</a:t>
            </a:r>
          </a:p>
        </p:txBody>
      </p:sp>
      <p:pic>
        <p:nvPicPr>
          <p:cNvPr id="3" name="Grafik 2">
            <a:extLst>
              <a:ext uri="{FF2B5EF4-FFF2-40B4-BE49-F238E27FC236}">
                <a16:creationId xmlns:a16="http://schemas.microsoft.com/office/drawing/2014/main" id="{8E692D66-E03C-105A-D5AA-DC6755722EFC}"/>
              </a:ext>
            </a:extLst>
          </p:cNvPr>
          <p:cNvPicPr>
            <a:picLocks noChangeAspect="1"/>
          </p:cNvPicPr>
          <p:nvPr/>
        </p:nvPicPr>
        <p:blipFill>
          <a:blip r:embed="rId2"/>
          <a:stretch>
            <a:fillRect/>
          </a:stretch>
        </p:blipFill>
        <p:spPr>
          <a:xfrm>
            <a:off x="9180522" y="5298488"/>
            <a:ext cx="749300" cy="711200"/>
          </a:xfrm>
          <a:prstGeom prst="rect">
            <a:avLst/>
          </a:prstGeom>
        </p:spPr>
      </p:pic>
      <p:pic>
        <p:nvPicPr>
          <p:cNvPr id="5" name="Grafik 4">
            <a:extLst>
              <a:ext uri="{FF2B5EF4-FFF2-40B4-BE49-F238E27FC236}">
                <a16:creationId xmlns:a16="http://schemas.microsoft.com/office/drawing/2014/main" id="{89F3CD62-1A3A-A0F8-A11C-3602210B72D8}"/>
              </a:ext>
            </a:extLst>
          </p:cNvPr>
          <p:cNvPicPr>
            <a:picLocks noChangeAspect="1"/>
          </p:cNvPicPr>
          <p:nvPr/>
        </p:nvPicPr>
        <p:blipFill>
          <a:blip r:embed="rId3"/>
          <a:stretch>
            <a:fillRect/>
          </a:stretch>
        </p:blipFill>
        <p:spPr>
          <a:xfrm>
            <a:off x="9561764" y="4606462"/>
            <a:ext cx="787400" cy="546100"/>
          </a:xfrm>
          <a:prstGeom prst="rect">
            <a:avLst/>
          </a:prstGeom>
        </p:spPr>
      </p:pic>
      <p:pic>
        <p:nvPicPr>
          <p:cNvPr id="7" name="Grafik 6">
            <a:extLst>
              <a:ext uri="{FF2B5EF4-FFF2-40B4-BE49-F238E27FC236}">
                <a16:creationId xmlns:a16="http://schemas.microsoft.com/office/drawing/2014/main" id="{73844241-F2F1-6C65-8D6D-2B4109F2640F}"/>
              </a:ext>
            </a:extLst>
          </p:cNvPr>
          <p:cNvPicPr>
            <a:picLocks noChangeAspect="1"/>
          </p:cNvPicPr>
          <p:nvPr/>
        </p:nvPicPr>
        <p:blipFill>
          <a:blip r:embed="rId4"/>
          <a:stretch>
            <a:fillRect/>
          </a:stretch>
        </p:blipFill>
        <p:spPr>
          <a:xfrm>
            <a:off x="8508486" y="4654239"/>
            <a:ext cx="884929" cy="770745"/>
          </a:xfrm>
          <a:prstGeom prst="rect">
            <a:avLst/>
          </a:prstGeom>
        </p:spPr>
      </p:pic>
      <p:pic>
        <p:nvPicPr>
          <p:cNvPr id="10" name="Grafik 9">
            <a:extLst>
              <a:ext uri="{FF2B5EF4-FFF2-40B4-BE49-F238E27FC236}">
                <a16:creationId xmlns:a16="http://schemas.microsoft.com/office/drawing/2014/main" id="{A345A6DB-98A3-7ABA-A2CD-C5725B8C459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35" t="-3591" r="-6577"/>
          <a:stretch/>
        </p:blipFill>
        <p:spPr>
          <a:xfrm>
            <a:off x="6095999" y="5206142"/>
            <a:ext cx="2647334" cy="1651858"/>
          </a:xfrm>
          <a:prstGeom prst="rect">
            <a:avLst/>
          </a:prstGeom>
        </p:spPr>
      </p:pic>
    </p:spTree>
    <p:extLst>
      <p:ext uri="{BB962C8B-B14F-4D97-AF65-F5344CB8AC3E}">
        <p14:creationId xmlns:p14="http://schemas.microsoft.com/office/powerpoint/2010/main" val="166181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1EC6417-CC2E-C547-91EE-2F5A3079E57A}"/>
              </a:ext>
            </a:extLst>
          </p:cNvPr>
          <p:cNvSpPr>
            <a:spLocks noGrp="1"/>
          </p:cNvSpPr>
          <p:nvPr>
            <p:ph type="sldNum" sz="quarter" idx="12"/>
          </p:nvPr>
        </p:nvSpPr>
        <p:spPr/>
        <p:txBody>
          <a:bodyPr/>
          <a:lstStyle/>
          <a:p>
            <a:fld id="{93DC6226-395D-AF40-A305-C07AD92EDB4D}" type="slidenum">
              <a:rPr lang="de-DE" smtClean="0"/>
              <a:pPr/>
              <a:t>12</a:t>
            </a:fld>
            <a:endParaRPr lang="de-DE" dirty="0"/>
          </a:p>
        </p:txBody>
      </p:sp>
      <p:sp>
        <p:nvSpPr>
          <p:cNvPr id="3" name="Titel 2">
            <a:extLst>
              <a:ext uri="{FF2B5EF4-FFF2-40B4-BE49-F238E27FC236}">
                <a16:creationId xmlns:a16="http://schemas.microsoft.com/office/drawing/2014/main" id="{061098A7-E982-656B-A334-7FCF04DC1783}"/>
              </a:ext>
            </a:extLst>
          </p:cNvPr>
          <p:cNvSpPr>
            <a:spLocks noGrp="1"/>
          </p:cNvSpPr>
          <p:nvPr>
            <p:ph type="title"/>
          </p:nvPr>
        </p:nvSpPr>
        <p:spPr/>
        <p:txBody>
          <a:bodyPr>
            <a:normAutofit fontScale="90000"/>
          </a:bodyPr>
          <a:lstStyle/>
          <a:p>
            <a:r>
              <a:rPr lang="de-DE" dirty="0"/>
              <a:t>Modellprojekte und Studien</a:t>
            </a:r>
          </a:p>
        </p:txBody>
      </p:sp>
      <p:sp>
        <p:nvSpPr>
          <p:cNvPr id="7" name="Inhaltsplatzhalter 2">
            <a:extLst>
              <a:ext uri="{FF2B5EF4-FFF2-40B4-BE49-F238E27FC236}">
                <a16:creationId xmlns:a16="http://schemas.microsoft.com/office/drawing/2014/main" id="{2B914F31-B2D5-6AD9-4452-94B89086D776}"/>
              </a:ext>
            </a:extLst>
          </p:cNvPr>
          <p:cNvSpPr txBox="1">
            <a:spLocks/>
          </p:cNvSpPr>
          <p:nvPr/>
        </p:nvSpPr>
        <p:spPr>
          <a:xfrm>
            <a:off x="970069" y="1663721"/>
            <a:ext cx="9013380" cy="247850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20"/>
              </a:lnSpc>
              <a:buFont typeface="Arial" panose="020B0604020202020204" pitchFamily="34" charset="0"/>
              <a:buNone/>
            </a:pPr>
            <a:r>
              <a:rPr lang="de-DE" sz="1600" dirty="0"/>
              <a:t>Die geförderten Modellprojekte dienen der Erprobung und Entwicklung von innovativen Lösungen. Das kann die Entwicklung digitaler Lösungen sein, Best Practice Beispiele aus den Betrieben zeigen oder Themen wie Baurobotik, alternative Baustoffe, Recycling, Virtual Reality und Künstlicher Intelligenz sowie vieles mehr beinhalten. </a:t>
            </a:r>
          </a:p>
          <a:p>
            <a:pPr marL="0" indent="0">
              <a:lnSpc>
                <a:spcPts val="1720"/>
              </a:lnSpc>
              <a:buFont typeface="Arial" panose="020B0604020202020204" pitchFamily="34" charset="0"/>
              <a:buNone/>
            </a:pPr>
            <a:r>
              <a:rPr lang="de-DE" sz="1600" dirty="0"/>
              <a:t>Bei Fragen oder ersten Ideen – auch wenn sie noch unausgereift sind – zögern Sie nicht, Kontakt aufzunehmen. </a:t>
            </a:r>
          </a:p>
          <a:p>
            <a:pPr marL="0" indent="0">
              <a:lnSpc>
                <a:spcPts val="1720"/>
              </a:lnSpc>
              <a:buFont typeface="Arial" panose="020B0604020202020204" pitchFamily="34" charset="0"/>
              <a:buNone/>
            </a:pPr>
            <a:r>
              <a:rPr lang="de-DE" sz="1600" i="1" dirty="0"/>
              <a:t>Ihr Ansprechpartner ist Dr. Andreas Rebholz.</a:t>
            </a:r>
          </a:p>
        </p:txBody>
      </p:sp>
      <p:sp>
        <p:nvSpPr>
          <p:cNvPr id="8" name="Inhaltsplatzhalter 22">
            <a:extLst>
              <a:ext uri="{FF2B5EF4-FFF2-40B4-BE49-F238E27FC236}">
                <a16:creationId xmlns:a16="http://schemas.microsoft.com/office/drawing/2014/main" id="{DAA1EBF1-8834-D1F3-A82B-870CC0C7EBB0}"/>
              </a:ext>
            </a:extLst>
          </p:cNvPr>
          <p:cNvSpPr txBox="1">
            <a:spLocks/>
          </p:cNvSpPr>
          <p:nvPr/>
        </p:nvSpPr>
        <p:spPr>
          <a:xfrm>
            <a:off x="964504" y="1236884"/>
            <a:ext cx="9295300" cy="517396"/>
          </a:xfrm>
          <a:prstGeom prst="rect">
            <a:avLst/>
          </a:prstGeom>
        </p:spPr>
        <p:txBody>
          <a:bodyPr vert="horz" lIns="91440" tIns="45720" rIns="91440" bIns="45720" rtlCol="0">
            <a:normAutofit/>
          </a:bodyPr>
          <a:lstStyle>
            <a:lvl1pPr marL="142875" indent="0" algn="l" defTabSz="914400" rtl="0" eaLnBrk="1" latinLnBrk="0" hangingPunct="1">
              <a:lnSpc>
                <a:spcPct val="90000"/>
              </a:lnSpc>
              <a:spcBef>
                <a:spcPts val="1000"/>
              </a:spcBef>
              <a:buFont typeface="Arial" panose="020B0604020202020204" pitchFamily="34" charset="0"/>
              <a:buNone/>
              <a:tabLst/>
              <a:defRPr sz="2400" b="0" i="0" kern="1200">
                <a:solidFill>
                  <a:srgbClr val="11316C"/>
                </a:solidFill>
                <a:latin typeface="TheSansB W5 Plain" panose="020B0502050302020203" pitchFamily="34" charset="77"/>
                <a:ea typeface="+mn-ea"/>
                <a:cs typeface="+mn-cs"/>
              </a:defRPr>
            </a:lvl1pPr>
            <a:lvl2pPr marL="144000" indent="0" algn="l" defTabSz="914400" rtl="0" eaLnBrk="1" latinLnBrk="0" hangingPunct="1">
              <a:lnSpc>
                <a:spcPct val="90000"/>
              </a:lnSpc>
              <a:spcBef>
                <a:spcPts val="500"/>
              </a:spcBef>
              <a:buFont typeface="Arial" panose="020B0604020202020204" pitchFamily="34" charset="0"/>
              <a:buNone/>
              <a:tabLst/>
              <a:defRPr sz="1800" b="0" i="1" kern="1200">
                <a:solidFill>
                  <a:srgbClr val="008AD1"/>
                </a:solidFill>
                <a:latin typeface="TheSansB W5 Plain" panose="020B0502050302020203" pitchFamily="34" charset="77"/>
                <a:ea typeface="+mn-ea"/>
                <a:cs typeface="+mn-cs"/>
              </a:defRPr>
            </a:lvl2pPr>
            <a:lvl3pPr marL="142875" indent="0" algn="l" defTabSz="914400" rtl="0" eaLnBrk="1" latinLnBrk="0" hangingPunct="1">
              <a:lnSpc>
                <a:spcPct val="90000"/>
              </a:lnSpc>
              <a:spcBef>
                <a:spcPts val="500"/>
              </a:spcBef>
              <a:buFont typeface="Arial" panose="020B0604020202020204" pitchFamily="34" charset="0"/>
              <a:buNone/>
              <a:tabLst/>
              <a:defRPr sz="2000" b="0" i="0" kern="1200">
                <a:solidFill>
                  <a:srgbClr val="11316C"/>
                </a:solidFill>
                <a:latin typeface="TheSansB W5 Plain" panose="020B0502050302020203" pitchFamily="34" charset="77"/>
                <a:ea typeface="+mn-ea"/>
                <a:cs typeface="+mn-cs"/>
              </a:defRPr>
            </a:lvl3pPr>
            <a:lvl4pPr marL="144000" indent="0" algn="l" defTabSz="914400" rtl="0" eaLnBrk="1" latinLnBrk="0" hangingPunct="1">
              <a:lnSpc>
                <a:spcPts val="2220"/>
              </a:lnSpc>
              <a:spcBef>
                <a:spcPts val="500"/>
              </a:spcBef>
              <a:buFont typeface="Arial" panose="020B0604020202020204" pitchFamily="34" charset="0"/>
              <a:buNone/>
              <a:tabLst/>
              <a:defRPr sz="1600" b="0" i="0" kern="1200">
                <a:solidFill>
                  <a:srgbClr val="11316C"/>
                </a:solidFill>
                <a:latin typeface="TheSansB W5 Plain" panose="020B0502050302020203" pitchFamily="34" charset="77"/>
                <a:ea typeface="+mn-ea"/>
                <a:cs typeface="+mn-cs"/>
              </a:defRPr>
            </a:lvl4pPr>
            <a:lvl5pPr marL="142875" indent="0" algn="l" defTabSz="914400" rtl="0" eaLnBrk="1" latinLnBrk="0" hangingPunct="1">
              <a:lnSpc>
                <a:spcPct val="90000"/>
              </a:lnSpc>
              <a:spcBef>
                <a:spcPts val="500"/>
              </a:spcBef>
              <a:buFont typeface="Arial" panose="020B0604020202020204" pitchFamily="34" charset="0"/>
              <a:buNone/>
              <a:tabLst/>
              <a:defRPr sz="1700" b="0" i="0" kern="1200">
                <a:solidFill>
                  <a:srgbClr val="11316C"/>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a:r>
              <a:rPr lang="de-DE" sz="1800" dirty="0">
                <a:solidFill>
                  <a:srgbClr val="008AD1"/>
                </a:solidFill>
              </a:rPr>
              <a:t>Modellprojekte</a:t>
            </a:r>
          </a:p>
        </p:txBody>
      </p:sp>
      <p:sp>
        <p:nvSpPr>
          <p:cNvPr id="9" name="Inhaltsplatzhalter 2">
            <a:extLst>
              <a:ext uri="{FF2B5EF4-FFF2-40B4-BE49-F238E27FC236}">
                <a16:creationId xmlns:a16="http://schemas.microsoft.com/office/drawing/2014/main" id="{84B97A55-9F4A-2329-582C-75767F80CB7A}"/>
              </a:ext>
            </a:extLst>
          </p:cNvPr>
          <p:cNvSpPr txBox="1">
            <a:spLocks/>
          </p:cNvSpPr>
          <p:nvPr/>
        </p:nvSpPr>
        <p:spPr>
          <a:xfrm>
            <a:off x="970069" y="4569066"/>
            <a:ext cx="8609360" cy="1765279"/>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20"/>
              </a:lnSpc>
              <a:buFont typeface="Arial" panose="020B0604020202020204" pitchFamily="34" charset="0"/>
              <a:buNone/>
            </a:pPr>
            <a:r>
              <a:rPr lang="de-DE" sz="1600" dirty="0"/>
              <a:t>Studien haben das Ziel, eine Situation zu erfassen, zu analysieren und durch konkrete Empfehlungen zu verändertem Handeln zu befähigen, um damit zu einer Stärkung des Handwerks beizutragen. Die neuen Erkenntnisse und Ansätze werden über Transferprojekte allen Interessierten zugänglich gemacht.</a:t>
            </a:r>
            <a:endParaRPr lang="de-DE" sz="1600" i="1" dirty="0"/>
          </a:p>
        </p:txBody>
      </p:sp>
      <p:sp>
        <p:nvSpPr>
          <p:cNvPr id="10" name="Inhaltsplatzhalter 22">
            <a:extLst>
              <a:ext uri="{FF2B5EF4-FFF2-40B4-BE49-F238E27FC236}">
                <a16:creationId xmlns:a16="http://schemas.microsoft.com/office/drawing/2014/main" id="{B9B9A604-6D0C-D904-084A-C8950BD3F749}"/>
              </a:ext>
            </a:extLst>
          </p:cNvPr>
          <p:cNvSpPr txBox="1">
            <a:spLocks/>
          </p:cNvSpPr>
          <p:nvPr/>
        </p:nvSpPr>
        <p:spPr>
          <a:xfrm>
            <a:off x="964504" y="4142229"/>
            <a:ext cx="9295300" cy="517396"/>
          </a:xfrm>
          <a:prstGeom prst="rect">
            <a:avLst/>
          </a:prstGeom>
        </p:spPr>
        <p:txBody>
          <a:bodyPr vert="horz" lIns="91440" tIns="45720" rIns="91440" bIns="45720" rtlCol="0">
            <a:normAutofit/>
          </a:bodyPr>
          <a:lstStyle>
            <a:lvl1pPr marL="142875" indent="0" algn="l" defTabSz="914400" rtl="0" eaLnBrk="1" latinLnBrk="0" hangingPunct="1">
              <a:lnSpc>
                <a:spcPct val="90000"/>
              </a:lnSpc>
              <a:spcBef>
                <a:spcPts val="1000"/>
              </a:spcBef>
              <a:buFont typeface="Arial" panose="020B0604020202020204" pitchFamily="34" charset="0"/>
              <a:buNone/>
              <a:tabLst/>
              <a:defRPr sz="2400" b="0" i="0" kern="1200">
                <a:solidFill>
                  <a:srgbClr val="11316C"/>
                </a:solidFill>
                <a:latin typeface="TheSansB W5 Plain" panose="020B0502050302020203" pitchFamily="34" charset="77"/>
                <a:ea typeface="+mn-ea"/>
                <a:cs typeface="+mn-cs"/>
              </a:defRPr>
            </a:lvl1pPr>
            <a:lvl2pPr marL="144000" indent="0" algn="l" defTabSz="914400" rtl="0" eaLnBrk="1" latinLnBrk="0" hangingPunct="1">
              <a:lnSpc>
                <a:spcPct val="90000"/>
              </a:lnSpc>
              <a:spcBef>
                <a:spcPts val="500"/>
              </a:spcBef>
              <a:buFont typeface="Arial" panose="020B0604020202020204" pitchFamily="34" charset="0"/>
              <a:buNone/>
              <a:tabLst/>
              <a:defRPr sz="1800" b="0" i="1" kern="1200">
                <a:solidFill>
                  <a:srgbClr val="008AD1"/>
                </a:solidFill>
                <a:latin typeface="TheSansB W5 Plain" panose="020B0502050302020203" pitchFamily="34" charset="77"/>
                <a:ea typeface="+mn-ea"/>
                <a:cs typeface="+mn-cs"/>
              </a:defRPr>
            </a:lvl2pPr>
            <a:lvl3pPr marL="142875" indent="0" algn="l" defTabSz="914400" rtl="0" eaLnBrk="1" latinLnBrk="0" hangingPunct="1">
              <a:lnSpc>
                <a:spcPct val="90000"/>
              </a:lnSpc>
              <a:spcBef>
                <a:spcPts val="500"/>
              </a:spcBef>
              <a:buFont typeface="Arial" panose="020B0604020202020204" pitchFamily="34" charset="0"/>
              <a:buNone/>
              <a:tabLst/>
              <a:defRPr sz="2000" b="0" i="0" kern="1200">
                <a:solidFill>
                  <a:srgbClr val="11316C"/>
                </a:solidFill>
                <a:latin typeface="TheSansB W5 Plain" panose="020B0502050302020203" pitchFamily="34" charset="77"/>
                <a:ea typeface="+mn-ea"/>
                <a:cs typeface="+mn-cs"/>
              </a:defRPr>
            </a:lvl3pPr>
            <a:lvl4pPr marL="144000" indent="0" algn="l" defTabSz="914400" rtl="0" eaLnBrk="1" latinLnBrk="0" hangingPunct="1">
              <a:lnSpc>
                <a:spcPts val="2220"/>
              </a:lnSpc>
              <a:spcBef>
                <a:spcPts val="500"/>
              </a:spcBef>
              <a:buFont typeface="Arial" panose="020B0604020202020204" pitchFamily="34" charset="0"/>
              <a:buNone/>
              <a:tabLst/>
              <a:defRPr sz="1600" b="0" i="0" kern="1200">
                <a:solidFill>
                  <a:srgbClr val="11316C"/>
                </a:solidFill>
                <a:latin typeface="TheSansB W5 Plain" panose="020B0502050302020203" pitchFamily="34" charset="77"/>
                <a:ea typeface="+mn-ea"/>
                <a:cs typeface="+mn-cs"/>
              </a:defRPr>
            </a:lvl4pPr>
            <a:lvl5pPr marL="142875" indent="0" algn="l" defTabSz="914400" rtl="0" eaLnBrk="1" latinLnBrk="0" hangingPunct="1">
              <a:lnSpc>
                <a:spcPct val="90000"/>
              </a:lnSpc>
              <a:spcBef>
                <a:spcPts val="500"/>
              </a:spcBef>
              <a:buFont typeface="Arial" panose="020B0604020202020204" pitchFamily="34" charset="0"/>
              <a:buNone/>
              <a:tabLst/>
              <a:defRPr sz="1700" b="0" i="0" kern="1200">
                <a:solidFill>
                  <a:srgbClr val="11316C"/>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a:r>
              <a:rPr lang="de-DE" sz="1800" dirty="0">
                <a:solidFill>
                  <a:srgbClr val="008AD1"/>
                </a:solidFill>
              </a:rPr>
              <a:t>Studien</a:t>
            </a:r>
          </a:p>
        </p:txBody>
      </p:sp>
    </p:spTree>
    <p:extLst>
      <p:ext uri="{BB962C8B-B14F-4D97-AF65-F5344CB8AC3E}">
        <p14:creationId xmlns:p14="http://schemas.microsoft.com/office/powerpoint/2010/main" val="3329522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CF74C2F-DAE4-5396-4AAD-95FC916D541D}"/>
              </a:ext>
            </a:extLst>
          </p:cNvPr>
          <p:cNvPicPr>
            <a:picLocks noChangeAspect="1"/>
          </p:cNvPicPr>
          <p:nvPr/>
        </p:nvPicPr>
        <p:blipFill>
          <a:blip r:embed="rId2" cstate="screen">
            <a:alphaModFix amt="15000"/>
            <a:extLst>
              <a:ext uri="{28A0092B-C50C-407E-A947-70E740481C1C}">
                <a14:useLocalDpi xmlns:a14="http://schemas.microsoft.com/office/drawing/2010/main"/>
              </a:ext>
            </a:extLst>
          </a:blip>
          <a:stretch>
            <a:fillRect/>
          </a:stretch>
        </p:blipFill>
        <p:spPr>
          <a:xfrm>
            <a:off x="1142645" y="865765"/>
            <a:ext cx="8065137" cy="8065137"/>
          </a:xfrm>
          <a:prstGeom prst="rect">
            <a:avLst/>
          </a:prstGeom>
        </p:spPr>
      </p:pic>
      <p:sp>
        <p:nvSpPr>
          <p:cNvPr id="2" name="Foliennummernplatzhalter 1">
            <a:extLst>
              <a:ext uri="{FF2B5EF4-FFF2-40B4-BE49-F238E27FC236}">
                <a16:creationId xmlns:a16="http://schemas.microsoft.com/office/drawing/2014/main" id="{782C6F8D-9EE7-1028-5271-E5A397050734}"/>
              </a:ext>
            </a:extLst>
          </p:cNvPr>
          <p:cNvSpPr>
            <a:spLocks noGrp="1"/>
          </p:cNvSpPr>
          <p:nvPr>
            <p:ph type="sldNum" sz="quarter" idx="12"/>
          </p:nvPr>
        </p:nvSpPr>
        <p:spPr/>
        <p:txBody>
          <a:bodyPr/>
          <a:lstStyle/>
          <a:p>
            <a:fld id="{93DC6226-395D-AF40-A305-C07AD92EDB4D}" type="slidenum">
              <a:rPr lang="de-DE" smtClean="0"/>
              <a:pPr/>
              <a:t>13</a:t>
            </a:fld>
            <a:endParaRPr lang="de-DE" dirty="0"/>
          </a:p>
        </p:txBody>
      </p:sp>
      <p:sp>
        <p:nvSpPr>
          <p:cNvPr id="3" name="Titel 2">
            <a:extLst>
              <a:ext uri="{FF2B5EF4-FFF2-40B4-BE49-F238E27FC236}">
                <a16:creationId xmlns:a16="http://schemas.microsoft.com/office/drawing/2014/main" id="{73F0A095-D97B-78C4-85A1-E7C4A262D843}"/>
              </a:ext>
            </a:extLst>
          </p:cNvPr>
          <p:cNvSpPr>
            <a:spLocks noGrp="1"/>
          </p:cNvSpPr>
          <p:nvPr>
            <p:ph type="title"/>
          </p:nvPr>
        </p:nvSpPr>
        <p:spPr/>
        <p:txBody>
          <a:bodyPr>
            <a:normAutofit fontScale="90000"/>
          </a:bodyPr>
          <a:lstStyle/>
          <a:p>
            <a:r>
              <a:rPr lang="de-DE" dirty="0"/>
              <a:t>Frauen im Handwerk</a:t>
            </a:r>
          </a:p>
        </p:txBody>
      </p:sp>
      <p:sp>
        <p:nvSpPr>
          <p:cNvPr id="4" name="Inhaltsplatzhalter 2">
            <a:extLst>
              <a:ext uri="{FF2B5EF4-FFF2-40B4-BE49-F238E27FC236}">
                <a16:creationId xmlns:a16="http://schemas.microsoft.com/office/drawing/2014/main" id="{BC616851-6D2D-4183-18BA-D89D9345EB6A}"/>
              </a:ext>
            </a:extLst>
          </p:cNvPr>
          <p:cNvSpPr txBox="1">
            <a:spLocks/>
          </p:cNvSpPr>
          <p:nvPr/>
        </p:nvSpPr>
        <p:spPr>
          <a:xfrm>
            <a:off x="951057" y="1236663"/>
            <a:ext cx="8448315" cy="37279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chemeClr val="tx1"/>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chemeClr val="tx1"/>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chemeClr val="tx1"/>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dirty="0">
                <a:solidFill>
                  <a:srgbClr val="008AD1"/>
                </a:solidFill>
              </a:rPr>
              <a:t>Angebote und Maßnahmen, damit Frauen den Weg ins Handwerk finden</a:t>
            </a:r>
          </a:p>
        </p:txBody>
      </p:sp>
      <p:sp>
        <p:nvSpPr>
          <p:cNvPr id="5" name="Inhaltsplatzhalter 2">
            <a:extLst>
              <a:ext uri="{FF2B5EF4-FFF2-40B4-BE49-F238E27FC236}">
                <a16:creationId xmlns:a16="http://schemas.microsoft.com/office/drawing/2014/main" id="{67B9AA58-3F4B-4709-FB21-3BD234592BFE}"/>
              </a:ext>
            </a:extLst>
          </p:cNvPr>
          <p:cNvSpPr txBox="1">
            <a:spLocks/>
          </p:cNvSpPr>
          <p:nvPr/>
        </p:nvSpPr>
        <p:spPr>
          <a:xfrm>
            <a:off x="936063" y="1625292"/>
            <a:ext cx="7426059" cy="1290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200" dirty="0"/>
              <a:t>Die Steigerung der Erwerbsbeteiligung von Frauen im gewerblich-technischen Handwerk ist ein zentrales Anliegen von HANDWERK BW – und ein entscheidender Faktor bei der Fachkräftesicherung. </a:t>
            </a:r>
          </a:p>
          <a:p>
            <a:pPr marL="0" indent="0">
              <a:lnSpc>
                <a:spcPct val="100000"/>
              </a:lnSpc>
              <a:buNone/>
            </a:pPr>
            <a:r>
              <a:rPr lang="de-DE" sz="1200" dirty="0"/>
              <a:t>HANDWERK BW engagiert sich mit dem vom Land geförderten Projekt „Frauen im Handwerk“. Ziel ist es, Betriebe und Handwerksorganisationen zu unterstützen sowie in der Öffentlichkeit sichtbar zu sein, damit (junge) Frauen als Fachkräfte im Handwerk ankommen, bleiben und willkommen sind – und letztlich auch, um ein Umdenken in der Gesellschaft zu fördern.</a:t>
            </a:r>
            <a:endParaRPr lang="de-DE" sz="1800" dirty="0">
              <a:solidFill>
                <a:srgbClr val="008AD1"/>
              </a:solidFill>
              <a:highlight>
                <a:srgbClr val="F4E250"/>
              </a:highlight>
            </a:endParaRPr>
          </a:p>
        </p:txBody>
      </p:sp>
      <p:grpSp>
        <p:nvGrpSpPr>
          <p:cNvPr id="9" name="Gruppieren 8">
            <a:extLst>
              <a:ext uri="{FF2B5EF4-FFF2-40B4-BE49-F238E27FC236}">
                <a16:creationId xmlns:a16="http://schemas.microsoft.com/office/drawing/2014/main" id="{FB76DFAF-B445-AB16-96F3-3AD88E709A62}"/>
              </a:ext>
            </a:extLst>
          </p:cNvPr>
          <p:cNvGrpSpPr/>
          <p:nvPr/>
        </p:nvGrpSpPr>
        <p:grpSpPr>
          <a:xfrm>
            <a:off x="822537" y="3396496"/>
            <a:ext cx="4424223" cy="3672424"/>
            <a:chOff x="1255926" y="2843177"/>
            <a:chExt cx="5273463" cy="4377354"/>
          </a:xfrm>
        </p:grpSpPr>
        <p:pic>
          <p:nvPicPr>
            <p:cNvPr id="7" name="Grafik 6">
              <a:extLst>
                <a:ext uri="{FF2B5EF4-FFF2-40B4-BE49-F238E27FC236}">
                  <a16:creationId xmlns:a16="http://schemas.microsoft.com/office/drawing/2014/main" id="{241D7830-939D-76D6-7D91-A13CBBB0D7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62" r="-107"/>
            <a:stretch/>
          </p:blipFill>
          <p:spPr>
            <a:xfrm>
              <a:off x="1621151" y="3009660"/>
              <a:ext cx="4548989" cy="2778511"/>
            </a:xfrm>
            <a:prstGeom prst="rect">
              <a:avLst/>
            </a:prstGeom>
          </p:spPr>
        </p:pic>
        <p:pic>
          <p:nvPicPr>
            <p:cNvPr id="8" name="Grafik 7">
              <a:extLst>
                <a:ext uri="{FF2B5EF4-FFF2-40B4-BE49-F238E27FC236}">
                  <a16:creationId xmlns:a16="http://schemas.microsoft.com/office/drawing/2014/main" id="{53895813-84AB-2676-CFB9-D945CAC88E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5926" y="2843177"/>
              <a:ext cx="5273463" cy="4377354"/>
            </a:xfrm>
            <a:prstGeom prst="rect">
              <a:avLst/>
            </a:prstGeom>
          </p:spPr>
        </p:pic>
      </p:grpSp>
      <p:pic>
        <p:nvPicPr>
          <p:cNvPr id="13" name="Grafik 12">
            <a:extLst>
              <a:ext uri="{FF2B5EF4-FFF2-40B4-BE49-F238E27FC236}">
                <a16:creationId xmlns:a16="http://schemas.microsoft.com/office/drawing/2014/main" id="{BDDDAE9B-B719-9EC4-1525-36D99DD57D18}"/>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258898" y="3521613"/>
            <a:ext cx="3905111" cy="2196624"/>
          </a:xfrm>
          <a:prstGeom prst="rect">
            <a:avLst/>
          </a:prstGeom>
        </p:spPr>
      </p:pic>
      <p:grpSp>
        <p:nvGrpSpPr>
          <p:cNvPr id="16" name="Gruppieren 15">
            <a:extLst>
              <a:ext uri="{FF2B5EF4-FFF2-40B4-BE49-F238E27FC236}">
                <a16:creationId xmlns:a16="http://schemas.microsoft.com/office/drawing/2014/main" id="{7C0EFE5A-030E-4935-1DB9-9E7F1E556650}"/>
              </a:ext>
            </a:extLst>
          </p:cNvPr>
          <p:cNvGrpSpPr/>
          <p:nvPr/>
        </p:nvGrpSpPr>
        <p:grpSpPr>
          <a:xfrm>
            <a:off x="6940402" y="4362874"/>
            <a:ext cx="535459" cy="535459"/>
            <a:chOff x="7578810" y="4697498"/>
            <a:chExt cx="535459" cy="535459"/>
          </a:xfrm>
        </p:grpSpPr>
        <p:sp>
          <p:nvSpPr>
            <p:cNvPr id="14" name="Dreieck 13">
              <a:extLst>
                <a:ext uri="{FF2B5EF4-FFF2-40B4-BE49-F238E27FC236}">
                  <a16:creationId xmlns:a16="http://schemas.microsoft.com/office/drawing/2014/main" id="{B8010612-249B-3C1C-DCD9-DE26134DF620}"/>
                </a:ext>
              </a:extLst>
            </p:cNvPr>
            <p:cNvSpPr/>
            <p:nvPr/>
          </p:nvSpPr>
          <p:spPr>
            <a:xfrm rot="5400000">
              <a:off x="7742233" y="4846901"/>
              <a:ext cx="274516" cy="23665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TheSansB W5 Plain" panose="020B0502050302020203" pitchFamily="34" charset="77"/>
              </a:endParaRPr>
            </a:p>
          </p:txBody>
        </p:sp>
        <p:sp>
          <p:nvSpPr>
            <p:cNvPr id="15" name="Oval 14">
              <a:extLst>
                <a:ext uri="{FF2B5EF4-FFF2-40B4-BE49-F238E27FC236}">
                  <a16:creationId xmlns:a16="http://schemas.microsoft.com/office/drawing/2014/main" id="{96F26CAD-8AAB-7CA4-EBEA-802992B98597}"/>
                </a:ext>
              </a:extLst>
            </p:cNvPr>
            <p:cNvSpPr/>
            <p:nvPr/>
          </p:nvSpPr>
          <p:spPr>
            <a:xfrm>
              <a:off x="7578810" y="4697498"/>
              <a:ext cx="535459" cy="535459"/>
            </a:xfrm>
            <a:prstGeom prst="ellipse">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TheSansB W5 Plain" panose="020B0502050302020203" pitchFamily="34" charset="77"/>
              </a:endParaRPr>
            </a:p>
          </p:txBody>
        </p:sp>
      </p:grpSp>
      <p:sp>
        <p:nvSpPr>
          <p:cNvPr id="17" name="Inhaltsplatzhalter 2">
            <a:extLst>
              <a:ext uri="{FF2B5EF4-FFF2-40B4-BE49-F238E27FC236}">
                <a16:creationId xmlns:a16="http://schemas.microsoft.com/office/drawing/2014/main" id="{07A91179-043A-EE53-44E3-701EC31EE65D}"/>
              </a:ext>
            </a:extLst>
          </p:cNvPr>
          <p:cNvSpPr txBox="1">
            <a:spLocks/>
          </p:cNvSpPr>
          <p:nvPr/>
        </p:nvSpPr>
        <p:spPr>
          <a:xfrm>
            <a:off x="5258898" y="5988925"/>
            <a:ext cx="2177840" cy="271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000" dirty="0"/>
              <a:t>Imagefilm „Frauen im Handwerk“</a:t>
            </a:r>
            <a:endParaRPr lang="de-DE" sz="1000" dirty="0">
              <a:solidFill>
                <a:srgbClr val="008AD1"/>
              </a:solidFill>
              <a:highlight>
                <a:srgbClr val="F4E250"/>
              </a:highlight>
            </a:endParaRPr>
          </a:p>
        </p:txBody>
      </p:sp>
      <p:pic>
        <p:nvPicPr>
          <p:cNvPr id="10" name="Grafik 9">
            <a:extLst>
              <a:ext uri="{FF2B5EF4-FFF2-40B4-BE49-F238E27FC236}">
                <a16:creationId xmlns:a16="http://schemas.microsoft.com/office/drawing/2014/main" id="{ED461BBB-0DDA-8880-3CB6-CF6EB43484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46364" y="3513145"/>
            <a:ext cx="3937002" cy="2205092"/>
          </a:xfrm>
          <a:prstGeom prst="rect">
            <a:avLst/>
          </a:prstGeom>
        </p:spPr>
      </p:pic>
      <p:sp>
        <p:nvSpPr>
          <p:cNvPr id="12" name="Inhaltsplatzhalter 2">
            <a:extLst>
              <a:ext uri="{FF2B5EF4-FFF2-40B4-BE49-F238E27FC236}">
                <a16:creationId xmlns:a16="http://schemas.microsoft.com/office/drawing/2014/main" id="{CF5B9C83-662C-9B1D-EB23-41D35C9BFE5B}"/>
              </a:ext>
            </a:extLst>
          </p:cNvPr>
          <p:cNvSpPr txBox="1">
            <a:spLocks/>
          </p:cNvSpPr>
          <p:nvPr/>
        </p:nvSpPr>
        <p:spPr>
          <a:xfrm>
            <a:off x="9386055" y="5988925"/>
            <a:ext cx="2414648" cy="2710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000" dirty="0"/>
              <a:t>Imagefilm „Ausbildung im Handwerk“</a:t>
            </a:r>
            <a:endParaRPr lang="de-DE" sz="1000" dirty="0">
              <a:solidFill>
                <a:srgbClr val="008AD1"/>
              </a:solidFill>
              <a:highlight>
                <a:srgbClr val="F4E250"/>
              </a:highlight>
            </a:endParaRPr>
          </a:p>
        </p:txBody>
      </p:sp>
      <p:pic>
        <p:nvPicPr>
          <p:cNvPr id="18" name="Grafik 17">
            <a:extLst>
              <a:ext uri="{FF2B5EF4-FFF2-40B4-BE49-F238E27FC236}">
                <a16:creationId xmlns:a16="http://schemas.microsoft.com/office/drawing/2014/main" id="{360CBA96-BC00-7D1B-D917-C0241101BD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02849" y="1452487"/>
            <a:ext cx="2346506" cy="632481"/>
          </a:xfrm>
          <a:prstGeom prst="rect">
            <a:avLst/>
          </a:prstGeom>
        </p:spPr>
      </p:pic>
      <p:grpSp>
        <p:nvGrpSpPr>
          <p:cNvPr id="6" name="Gruppieren 5">
            <a:extLst>
              <a:ext uri="{FF2B5EF4-FFF2-40B4-BE49-F238E27FC236}">
                <a16:creationId xmlns:a16="http://schemas.microsoft.com/office/drawing/2014/main" id="{2BCB106F-32A5-D05B-21BC-9B3AB67A4E21}"/>
              </a:ext>
            </a:extLst>
          </p:cNvPr>
          <p:cNvGrpSpPr/>
          <p:nvPr/>
        </p:nvGrpSpPr>
        <p:grpSpPr>
          <a:xfrm>
            <a:off x="11047135" y="4362874"/>
            <a:ext cx="535459" cy="535459"/>
            <a:chOff x="7578810" y="4697498"/>
            <a:chExt cx="535459" cy="535459"/>
          </a:xfrm>
        </p:grpSpPr>
        <p:sp>
          <p:nvSpPr>
            <p:cNvPr id="19" name="Dreieck 18">
              <a:extLst>
                <a:ext uri="{FF2B5EF4-FFF2-40B4-BE49-F238E27FC236}">
                  <a16:creationId xmlns:a16="http://schemas.microsoft.com/office/drawing/2014/main" id="{B153E05D-8C48-81F2-F40D-ABF06578283B}"/>
                </a:ext>
              </a:extLst>
            </p:cNvPr>
            <p:cNvSpPr/>
            <p:nvPr/>
          </p:nvSpPr>
          <p:spPr>
            <a:xfrm rot="5400000">
              <a:off x="7742233" y="4846901"/>
              <a:ext cx="274516" cy="23665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TheSansB W5 Plain" panose="020B0502050302020203" pitchFamily="34" charset="77"/>
              </a:endParaRPr>
            </a:p>
          </p:txBody>
        </p:sp>
        <p:sp>
          <p:nvSpPr>
            <p:cNvPr id="20" name="Oval 19">
              <a:extLst>
                <a:ext uri="{FF2B5EF4-FFF2-40B4-BE49-F238E27FC236}">
                  <a16:creationId xmlns:a16="http://schemas.microsoft.com/office/drawing/2014/main" id="{FC3721C6-58EA-8B98-D5AD-6D2082F257E3}"/>
                </a:ext>
              </a:extLst>
            </p:cNvPr>
            <p:cNvSpPr/>
            <p:nvPr/>
          </p:nvSpPr>
          <p:spPr>
            <a:xfrm>
              <a:off x="7578810" y="4697498"/>
              <a:ext cx="535459" cy="535459"/>
            </a:xfrm>
            <a:prstGeom prst="ellipse">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TheSansB W5 Plain" panose="020B0502050302020203" pitchFamily="34" charset="77"/>
              </a:endParaRPr>
            </a:p>
          </p:txBody>
        </p:sp>
      </p:grpSp>
    </p:spTree>
    <p:extLst>
      <p:ext uri="{BB962C8B-B14F-4D97-AF65-F5344CB8AC3E}">
        <p14:creationId xmlns:p14="http://schemas.microsoft.com/office/powerpoint/2010/main" val="3790208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ECD3BCC6-960A-BCC0-E195-0A6B38CBB37D}"/>
              </a:ext>
            </a:extLst>
          </p:cNvPr>
          <p:cNvPicPr>
            <a:picLocks noChangeAspect="1"/>
          </p:cNvPicPr>
          <p:nvPr/>
        </p:nvPicPr>
        <p:blipFill>
          <a:blip r:embed="rId3"/>
          <a:stretch>
            <a:fillRect/>
          </a:stretch>
        </p:blipFill>
        <p:spPr>
          <a:xfrm rot="853083">
            <a:off x="10154112" y="3333866"/>
            <a:ext cx="1857528" cy="2620937"/>
          </a:xfrm>
          <a:prstGeom prst="rect">
            <a:avLst/>
          </a:prstGeom>
          <a:effectLst>
            <a:outerShdw blurRad="254000" dist="101600" dir="2700000" algn="ctr" rotWithShape="0">
              <a:srgbClr val="000000">
                <a:alpha val="40000"/>
              </a:srgbClr>
            </a:outerShdw>
          </a:effectLst>
        </p:spPr>
      </p:pic>
      <p:pic>
        <p:nvPicPr>
          <p:cNvPr id="21" name="Grafik 20">
            <a:extLst>
              <a:ext uri="{FF2B5EF4-FFF2-40B4-BE49-F238E27FC236}">
                <a16:creationId xmlns:a16="http://schemas.microsoft.com/office/drawing/2014/main" id="{AE3040C7-035D-DCDB-8DB1-8954258A03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370646">
            <a:off x="7030767" y="1476000"/>
            <a:ext cx="1205116" cy="2649706"/>
          </a:xfrm>
          <a:prstGeom prst="rect">
            <a:avLst/>
          </a:prstGeom>
          <a:effectLst>
            <a:outerShdw blurRad="254000" dist="101600" dir="2700000" algn="ctr" rotWithShape="0">
              <a:srgbClr val="000000">
                <a:alpha val="40000"/>
              </a:srgbClr>
            </a:outerShdw>
          </a:effectLst>
        </p:spPr>
      </p:pic>
      <p:pic>
        <p:nvPicPr>
          <p:cNvPr id="20" name="Grafik 19">
            <a:extLst>
              <a:ext uri="{FF2B5EF4-FFF2-40B4-BE49-F238E27FC236}">
                <a16:creationId xmlns:a16="http://schemas.microsoft.com/office/drawing/2014/main" id="{4618FBB4-803C-929B-B607-C0CC1275B9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656021">
            <a:off x="8040642" y="1452244"/>
            <a:ext cx="2511653" cy="2649706"/>
          </a:xfrm>
          <a:prstGeom prst="rect">
            <a:avLst/>
          </a:prstGeom>
          <a:effectLst>
            <a:outerShdw blurRad="254000" dist="101600" dir="2700000" algn="ctr" rotWithShape="0">
              <a:srgbClr val="000000">
                <a:alpha val="40000"/>
              </a:srgbClr>
            </a:outerShdw>
          </a:effectLst>
        </p:spPr>
      </p:pic>
      <p:pic>
        <p:nvPicPr>
          <p:cNvPr id="18" name="Grafik 17">
            <a:extLst>
              <a:ext uri="{FF2B5EF4-FFF2-40B4-BE49-F238E27FC236}">
                <a16:creationId xmlns:a16="http://schemas.microsoft.com/office/drawing/2014/main" id="{EBC62273-DB43-35F4-4E84-8B83B172B0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1388916">
            <a:off x="10062997" y="1345105"/>
            <a:ext cx="1241842" cy="2649707"/>
          </a:xfrm>
          <a:prstGeom prst="rect">
            <a:avLst/>
          </a:prstGeom>
          <a:effectLst>
            <a:outerShdw blurRad="254000" dist="101600" dir="2700000" algn="ctr" rotWithShape="0">
              <a:srgbClr val="000000">
                <a:alpha val="40000"/>
              </a:srgbClr>
            </a:outerShdw>
          </a:effectLst>
        </p:spPr>
      </p:pic>
      <p:grpSp>
        <p:nvGrpSpPr>
          <p:cNvPr id="30" name="Gruppieren 29">
            <a:extLst>
              <a:ext uri="{FF2B5EF4-FFF2-40B4-BE49-F238E27FC236}">
                <a16:creationId xmlns:a16="http://schemas.microsoft.com/office/drawing/2014/main" id="{5D95B961-C815-2799-08D1-99C5EB1C5F9E}"/>
              </a:ext>
            </a:extLst>
          </p:cNvPr>
          <p:cNvGrpSpPr/>
          <p:nvPr/>
        </p:nvGrpSpPr>
        <p:grpSpPr>
          <a:xfrm>
            <a:off x="5691294" y="2712780"/>
            <a:ext cx="4829334" cy="4008695"/>
            <a:chOff x="5627497" y="2801987"/>
            <a:chExt cx="5273463" cy="4377354"/>
          </a:xfrm>
        </p:grpSpPr>
        <p:pic>
          <p:nvPicPr>
            <p:cNvPr id="23" name="Grafik 22">
              <a:extLst>
                <a:ext uri="{FF2B5EF4-FFF2-40B4-BE49-F238E27FC236}">
                  <a16:creationId xmlns:a16="http://schemas.microsoft.com/office/drawing/2014/main" id="{C0028008-9C73-0ACB-FA6F-98F228B7320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32"/>
            <a:stretch/>
          </p:blipFill>
          <p:spPr>
            <a:xfrm>
              <a:off x="6003999" y="2977467"/>
              <a:ext cx="4526535" cy="2679567"/>
            </a:xfrm>
            <a:prstGeom prst="rect">
              <a:avLst/>
            </a:prstGeom>
          </p:spPr>
        </p:pic>
        <p:pic>
          <p:nvPicPr>
            <p:cNvPr id="24" name="Grafik 23">
              <a:extLst>
                <a:ext uri="{FF2B5EF4-FFF2-40B4-BE49-F238E27FC236}">
                  <a16:creationId xmlns:a16="http://schemas.microsoft.com/office/drawing/2014/main" id="{D4645DEC-A570-051F-198D-6BD0A8C321B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27497" y="2801987"/>
              <a:ext cx="5273463" cy="4377354"/>
            </a:xfrm>
            <a:prstGeom prst="rect">
              <a:avLst/>
            </a:prstGeom>
          </p:spPr>
        </p:pic>
      </p:grpSp>
      <p:sp>
        <p:nvSpPr>
          <p:cNvPr id="2" name="Foliennummernplatzhalter 1">
            <a:extLst>
              <a:ext uri="{FF2B5EF4-FFF2-40B4-BE49-F238E27FC236}">
                <a16:creationId xmlns:a16="http://schemas.microsoft.com/office/drawing/2014/main" id="{C61C9AC5-E5F4-CFE2-A5AA-320A24BF31C5}"/>
              </a:ext>
            </a:extLst>
          </p:cNvPr>
          <p:cNvSpPr>
            <a:spLocks noGrp="1"/>
          </p:cNvSpPr>
          <p:nvPr>
            <p:ph type="sldNum" sz="quarter" idx="12"/>
          </p:nvPr>
        </p:nvSpPr>
        <p:spPr/>
        <p:txBody>
          <a:bodyPr/>
          <a:lstStyle/>
          <a:p>
            <a:fld id="{93DC6226-395D-AF40-A305-C07AD92EDB4D}" type="slidenum">
              <a:rPr lang="de-DE" smtClean="0"/>
              <a:pPr/>
              <a:t>14</a:t>
            </a:fld>
            <a:endParaRPr lang="de-DE" dirty="0"/>
          </a:p>
        </p:txBody>
      </p:sp>
      <p:sp>
        <p:nvSpPr>
          <p:cNvPr id="3" name="Titel 2">
            <a:extLst>
              <a:ext uri="{FF2B5EF4-FFF2-40B4-BE49-F238E27FC236}">
                <a16:creationId xmlns:a16="http://schemas.microsoft.com/office/drawing/2014/main" id="{CFB2E81E-2755-1984-0FA5-31D56718B398}"/>
              </a:ext>
            </a:extLst>
          </p:cNvPr>
          <p:cNvSpPr>
            <a:spLocks noGrp="1"/>
          </p:cNvSpPr>
          <p:nvPr>
            <p:ph type="title"/>
          </p:nvPr>
        </p:nvSpPr>
        <p:spPr>
          <a:xfrm>
            <a:off x="951057" y="509367"/>
            <a:ext cx="8715233" cy="568030"/>
          </a:xfrm>
        </p:spPr>
        <p:txBody>
          <a:bodyPr>
            <a:normAutofit fontScale="90000"/>
          </a:bodyPr>
          <a:lstStyle/>
          <a:p>
            <a:r>
              <a:rPr lang="de-DE" dirty="0"/>
              <a:t>Die Ehrenamtsakademie für das Handwerk in Baden-Württemberg</a:t>
            </a:r>
          </a:p>
        </p:txBody>
      </p:sp>
      <p:pic>
        <p:nvPicPr>
          <p:cNvPr id="10" name="Grafik 9">
            <a:extLst>
              <a:ext uri="{FF2B5EF4-FFF2-40B4-BE49-F238E27FC236}">
                <a16:creationId xmlns:a16="http://schemas.microsoft.com/office/drawing/2014/main" id="{6457879F-3A00-BEEA-71C9-7CC185D411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43783" y="6190315"/>
            <a:ext cx="793586" cy="275421"/>
          </a:xfrm>
          <a:prstGeom prst="rect">
            <a:avLst/>
          </a:prstGeom>
        </p:spPr>
      </p:pic>
      <p:sp>
        <p:nvSpPr>
          <p:cNvPr id="13" name="Inhaltsplatzhalter 2">
            <a:extLst>
              <a:ext uri="{FF2B5EF4-FFF2-40B4-BE49-F238E27FC236}">
                <a16:creationId xmlns:a16="http://schemas.microsoft.com/office/drawing/2014/main" id="{E95CE4DA-FA41-1FA8-7E97-5F24181EE4DA}"/>
              </a:ext>
            </a:extLst>
          </p:cNvPr>
          <p:cNvSpPr txBox="1">
            <a:spLocks/>
          </p:cNvSpPr>
          <p:nvPr/>
        </p:nvSpPr>
        <p:spPr>
          <a:xfrm>
            <a:off x="936062" y="1272450"/>
            <a:ext cx="5452408" cy="2177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200" dirty="0"/>
              <a:t>Seminare für alle, die in der handwerklichen Selbstverwaltung ehrenamtlich tätig sind oder sich vorstellen können, dort ein Ehrenamt zu übernehmen. </a:t>
            </a:r>
          </a:p>
          <a:p>
            <a:pPr marL="0" indent="0">
              <a:lnSpc>
                <a:spcPct val="100000"/>
              </a:lnSpc>
              <a:buNone/>
            </a:pPr>
            <a:r>
              <a:rPr lang="de-DE" sz="1200" b="1" dirty="0"/>
              <a:t>Folgende Seminarthemen werden angeboten:</a:t>
            </a:r>
          </a:p>
          <a:p>
            <a:pPr>
              <a:lnSpc>
                <a:spcPts val="940"/>
              </a:lnSpc>
            </a:pPr>
            <a:r>
              <a:rPr lang="de-DE" sz="1200" dirty="0"/>
              <a:t>Fit fürs Ehrenamt: Einführung ins Ehrenamt im Handwerk</a:t>
            </a:r>
          </a:p>
          <a:p>
            <a:pPr>
              <a:lnSpc>
                <a:spcPts val="940"/>
              </a:lnSpc>
            </a:pPr>
            <a:r>
              <a:rPr lang="de-DE" sz="1200" dirty="0"/>
              <a:t>Rhetorik – Souverän auftreten und reden</a:t>
            </a:r>
          </a:p>
          <a:p>
            <a:pPr>
              <a:lnSpc>
                <a:spcPct val="100000"/>
              </a:lnSpc>
            </a:pPr>
            <a:r>
              <a:rPr lang="de-DE" sz="1200" dirty="0"/>
              <a:t>„ Wie sag' ich's?“ Gekonnte Kommunikation in Besprechungen, </a:t>
            </a:r>
            <a:br>
              <a:rPr lang="de-DE" sz="1200" dirty="0"/>
            </a:br>
            <a:r>
              <a:rPr lang="de-DE" sz="1200" dirty="0"/>
              <a:t>Diskussionsrunden und Konflikten</a:t>
            </a:r>
          </a:p>
          <a:p>
            <a:pPr>
              <a:lnSpc>
                <a:spcPts val="940"/>
              </a:lnSpc>
            </a:pPr>
            <a:r>
              <a:rPr lang="de-DE" sz="1200" dirty="0"/>
              <a:t>Akquise und Onboarding neuer Ehrenamtlicher</a:t>
            </a:r>
          </a:p>
        </p:txBody>
      </p:sp>
      <p:sp>
        <p:nvSpPr>
          <p:cNvPr id="4" name="Inhaltsplatzhalter 2">
            <a:extLst>
              <a:ext uri="{FF2B5EF4-FFF2-40B4-BE49-F238E27FC236}">
                <a16:creationId xmlns:a16="http://schemas.microsoft.com/office/drawing/2014/main" id="{378EFB85-1F5C-413E-1BA8-2183BDF5BAB6}"/>
              </a:ext>
            </a:extLst>
          </p:cNvPr>
          <p:cNvSpPr txBox="1">
            <a:spLocks/>
          </p:cNvSpPr>
          <p:nvPr/>
        </p:nvSpPr>
        <p:spPr>
          <a:xfrm>
            <a:off x="949713" y="3389805"/>
            <a:ext cx="2747115" cy="344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200" dirty="0" err="1">
                <a:solidFill>
                  <a:srgbClr val="EEA425"/>
                </a:solidFill>
                <a:hlinkClick r:id="rId10">
                  <a:extLst>
                    <a:ext uri="{A12FA001-AC4F-418D-AE19-62706E023703}">
                      <ahyp:hlinkClr xmlns:ahyp="http://schemas.microsoft.com/office/drawing/2018/hyperlinkcolor" val="tx"/>
                    </a:ext>
                  </a:extLst>
                </a:hlinkClick>
              </a:rPr>
              <a:t>www.ehrenamt</a:t>
            </a:r>
            <a:r>
              <a:rPr lang="de-DE" sz="1200" dirty="0">
                <a:solidFill>
                  <a:srgbClr val="EEA425"/>
                </a:solidFill>
                <a:hlinkClick r:id="rId10">
                  <a:extLst>
                    <a:ext uri="{A12FA001-AC4F-418D-AE19-62706E023703}">
                      <ahyp:hlinkClr xmlns:ahyp="http://schemas.microsoft.com/office/drawing/2018/hyperlinkcolor" val="tx"/>
                    </a:ext>
                  </a:extLst>
                </a:hlinkClick>
              </a:rPr>
              <a:t>-handwerk-</a:t>
            </a:r>
            <a:r>
              <a:rPr lang="de-DE" sz="1200" dirty="0" err="1">
                <a:solidFill>
                  <a:srgbClr val="EEA425"/>
                </a:solidFill>
                <a:hlinkClick r:id="rId10">
                  <a:extLst>
                    <a:ext uri="{A12FA001-AC4F-418D-AE19-62706E023703}">
                      <ahyp:hlinkClr xmlns:ahyp="http://schemas.microsoft.com/office/drawing/2018/hyperlinkcolor" val="tx"/>
                    </a:ext>
                  </a:extLst>
                </a:hlinkClick>
              </a:rPr>
              <a:t>bw.de</a:t>
            </a:r>
            <a:endParaRPr lang="de-DE" sz="1200" dirty="0">
              <a:solidFill>
                <a:srgbClr val="EEA425"/>
              </a:solidFill>
            </a:endParaRPr>
          </a:p>
        </p:txBody>
      </p:sp>
      <p:pic>
        <p:nvPicPr>
          <p:cNvPr id="7" name="Grafik 6">
            <a:extLst>
              <a:ext uri="{FF2B5EF4-FFF2-40B4-BE49-F238E27FC236}">
                <a16:creationId xmlns:a16="http://schemas.microsoft.com/office/drawing/2014/main" id="{3F7D326C-A1A4-C44D-37DB-DADC286FA17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12150" y="5941293"/>
            <a:ext cx="2170720" cy="715997"/>
          </a:xfrm>
          <a:prstGeom prst="rect">
            <a:avLst/>
          </a:prstGeom>
        </p:spPr>
      </p:pic>
      <p:pic>
        <p:nvPicPr>
          <p:cNvPr id="8" name="Grafik 7">
            <a:extLst>
              <a:ext uri="{FF2B5EF4-FFF2-40B4-BE49-F238E27FC236}">
                <a16:creationId xmlns:a16="http://schemas.microsoft.com/office/drawing/2014/main" id="{05C10B6E-1C3C-EBCF-D109-471FCF320E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132432" y="6227144"/>
            <a:ext cx="1486882" cy="218773"/>
          </a:xfrm>
          <a:prstGeom prst="rect">
            <a:avLst/>
          </a:prstGeom>
        </p:spPr>
      </p:pic>
      <p:pic>
        <p:nvPicPr>
          <p:cNvPr id="9" name="Grafik 8">
            <a:extLst>
              <a:ext uri="{FF2B5EF4-FFF2-40B4-BE49-F238E27FC236}">
                <a16:creationId xmlns:a16="http://schemas.microsoft.com/office/drawing/2014/main" id="{D3BFC385-5FA7-DD04-1ECC-FE557165838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574" y="4031399"/>
            <a:ext cx="3907020" cy="2195745"/>
          </a:xfrm>
          <a:prstGeom prst="rect">
            <a:avLst/>
          </a:prstGeom>
        </p:spPr>
      </p:pic>
      <p:grpSp>
        <p:nvGrpSpPr>
          <p:cNvPr id="11" name="Gruppieren 10">
            <a:extLst>
              <a:ext uri="{FF2B5EF4-FFF2-40B4-BE49-F238E27FC236}">
                <a16:creationId xmlns:a16="http://schemas.microsoft.com/office/drawing/2014/main" id="{FDA4079E-4A4B-C437-D9AE-DFD0CFCFA45A}"/>
              </a:ext>
            </a:extLst>
          </p:cNvPr>
          <p:cNvGrpSpPr/>
          <p:nvPr/>
        </p:nvGrpSpPr>
        <p:grpSpPr>
          <a:xfrm>
            <a:off x="2707354" y="4829611"/>
            <a:ext cx="535459" cy="535459"/>
            <a:chOff x="7578810" y="4697498"/>
            <a:chExt cx="535459" cy="535459"/>
          </a:xfrm>
        </p:grpSpPr>
        <p:sp>
          <p:nvSpPr>
            <p:cNvPr id="12" name="Dreieck 11">
              <a:extLst>
                <a:ext uri="{FF2B5EF4-FFF2-40B4-BE49-F238E27FC236}">
                  <a16:creationId xmlns:a16="http://schemas.microsoft.com/office/drawing/2014/main" id="{22A81AEA-F663-DBA6-0569-19617F1E250A}"/>
                </a:ext>
              </a:extLst>
            </p:cNvPr>
            <p:cNvSpPr/>
            <p:nvPr/>
          </p:nvSpPr>
          <p:spPr>
            <a:xfrm rot="5400000">
              <a:off x="7742233" y="4846901"/>
              <a:ext cx="274516" cy="23665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TheSansB W5 Plain" panose="020B0502050302020203" pitchFamily="34" charset="77"/>
              </a:endParaRPr>
            </a:p>
          </p:txBody>
        </p:sp>
        <p:sp>
          <p:nvSpPr>
            <p:cNvPr id="15" name="Oval 14">
              <a:extLst>
                <a:ext uri="{FF2B5EF4-FFF2-40B4-BE49-F238E27FC236}">
                  <a16:creationId xmlns:a16="http://schemas.microsoft.com/office/drawing/2014/main" id="{5F692B79-4DBB-8309-8EE8-E7F6A303BCDD}"/>
                </a:ext>
              </a:extLst>
            </p:cNvPr>
            <p:cNvSpPr/>
            <p:nvPr/>
          </p:nvSpPr>
          <p:spPr>
            <a:xfrm>
              <a:off x="7578810" y="4697498"/>
              <a:ext cx="535459" cy="535459"/>
            </a:xfrm>
            <a:prstGeom prst="ellipse">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TheSansB W5 Plain" panose="020B0502050302020203" pitchFamily="34" charset="77"/>
              </a:endParaRPr>
            </a:p>
          </p:txBody>
        </p:sp>
      </p:grpSp>
      <p:sp>
        <p:nvSpPr>
          <p:cNvPr id="16" name="Inhaltsplatzhalter 2">
            <a:extLst>
              <a:ext uri="{FF2B5EF4-FFF2-40B4-BE49-F238E27FC236}">
                <a16:creationId xmlns:a16="http://schemas.microsoft.com/office/drawing/2014/main" id="{404E9167-9701-E718-52BF-F6F311F2727F}"/>
              </a:ext>
            </a:extLst>
          </p:cNvPr>
          <p:cNvSpPr txBox="1">
            <a:spLocks/>
          </p:cNvSpPr>
          <p:nvPr/>
        </p:nvSpPr>
        <p:spPr>
          <a:xfrm>
            <a:off x="1021573" y="6301289"/>
            <a:ext cx="2882211" cy="2232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000" dirty="0"/>
              <a:t>Imagefilm „Ehrenamt im Handwerk“</a:t>
            </a:r>
            <a:endParaRPr lang="de-DE" sz="1000" dirty="0">
              <a:solidFill>
                <a:srgbClr val="008AD1"/>
              </a:solidFill>
              <a:highlight>
                <a:srgbClr val="F4E250"/>
              </a:highlight>
            </a:endParaRPr>
          </a:p>
        </p:txBody>
      </p:sp>
      <p:sp>
        <p:nvSpPr>
          <p:cNvPr id="14" name="Inhaltsplatzhalter 2">
            <a:extLst>
              <a:ext uri="{FF2B5EF4-FFF2-40B4-BE49-F238E27FC236}">
                <a16:creationId xmlns:a16="http://schemas.microsoft.com/office/drawing/2014/main" id="{44950043-0715-7FCC-FE0E-70EF0E087109}"/>
              </a:ext>
            </a:extLst>
          </p:cNvPr>
          <p:cNvSpPr txBox="1">
            <a:spLocks/>
          </p:cNvSpPr>
          <p:nvPr/>
        </p:nvSpPr>
        <p:spPr>
          <a:xfrm>
            <a:off x="4107513" y="4835205"/>
            <a:ext cx="2693603" cy="988657"/>
          </a:xfrm>
          <a:prstGeom prst="rect">
            <a:avLst/>
          </a:prstGeom>
          <a:solidFill>
            <a:srgbClr val="EEA425"/>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400" dirty="0">
                <a:solidFill>
                  <a:schemeClr val="bg1"/>
                </a:solidFill>
              </a:rPr>
              <a:t>Ehrenamt ist Wissen. </a:t>
            </a:r>
            <a:br>
              <a:rPr lang="de-DE" sz="1400" dirty="0">
                <a:solidFill>
                  <a:schemeClr val="bg1"/>
                </a:solidFill>
              </a:rPr>
            </a:br>
            <a:r>
              <a:rPr lang="de-DE" sz="1400" dirty="0">
                <a:solidFill>
                  <a:schemeClr val="bg1"/>
                </a:solidFill>
              </a:rPr>
              <a:t>Ehrenamt schafft Gemeinschaft.</a:t>
            </a:r>
            <a:br>
              <a:rPr lang="de-DE" sz="1400" dirty="0">
                <a:solidFill>
                  <a:schemeClr val="bg1"/>
                </a:solidFill>
              </a:rPr>
            </a:br>
            <a:r>
              <a:rPr lang="de-DE" sz="1400" dirty="0">
                <a:solidFill>
                  <a:schemeClr val="bg1"/>
                </a:solidFill>
              </a:rPr>
              <a:t>Ehrenamt erhält die Zukunft. </a:t>
            </a:r>
            <a:br>
              <a:rPr lang="de-DE" sz="1400" dirty="0">
                <a:solidFill>
                  <a:schemeClr val="bg1"/>
                </a:solidFill>
              </a:rPr>
            </a:br>
            <a:r>
              <a:rPr lang="de-DE" sz="1400" dirty="0">
                <a:solidFill>
                  <a:schemeClr val="bg1"/>
                </a:solidFill>
              </a:rPr>
              <a:t>Ehrenamt hat Qualität.</a:t>
            </a:r>
            <a:endParaRPr lang="de-DE" sz="1400" dirty="0">
              <a:solidFill>
                <a:schemeClr val="bg1"/>
              </a:solidFill>
              <a:highlight>
                <a:srgbClr val="F4E250"/>
              </a:highlight>
            </a:endParaRPr>
          </a:p>
        </p:txBody>
      </p:sp>
    </p:spTree>
    <p:extLst>
      <p:ext uri="{BB962C8B-B14F-4D97-AF65-F5344CB8AC3E}">
        <p14:creationId xmlns:p14="http://schemas.microsoft.com/office/powerpoint/2010/main" val="2136453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D849074-008F-B0BC-5EE2-CCF8199510C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42539" y="2015841"/>
            <a:ext cx="5065860" cy="3800676"/>
          </a:xfrm>
          <a:prstGeom prst="rect">
            <a:avLst/>
          </a:prstGeom>
          <a:solidFill>
            <a:schemeClr val="bg2">
              <a:alpha val="58068"/>
            </a:schemeClr>
          </a:solidFill>
        </p:spPr>
      </p:pic>
      <p:sp>
        <p:nvSpPr>
          <p:cNvPr id="2" name="Titel 1">
            <a:extLst>
              <a:ext uri="{FF2B5EF4-FFF2-40B4-BE49-F238E27FC236}">
                <a16:creationId xmlns:a16="http://schemas.microsoft.com/office/drawing/2014/main" id="{7A0EB99D-5689-8633-9074-E04267283AC4}"/>
              </a:ext>
            </a:extLst>
          </p:cNvPr>
          <p:cNvSpPr>
            <a:spLocks noGrp="1"/>
          </p:cNvSpPr>
          <p:nvPr>
            <p:ph type="title"/>
          </p:nvPr>
        </p:nvSpPr>
        <p:spPr/>
        <p:txBody>
          <a:bodyPr>
            <a:normAutofit fontScale="90000"/>
          </a:bodyPr>
          <a:lstStyle/>
          <a:p>
            <a:r>
              <a:rPr lang="de-DE" dirty="0"/>
              <a:t>Erfolge – Praxisbeispiel Personalberatung</a:t>
            </a:r>
          </a:p>
        </p:txBody>
      </p:sp>
      <p:sp>
        <p:nvSpPr>
          <p:cNvPr id="3" name="Inhaltsplatzhalter 2">
            <a:extLst>
              <a:ext uri="{FF2B5EF4-FFF2-40B4-BE49-F238E27FC236}">
                <a16:creationId xmlns:a16="http://schemas.microsoft.com/office/drawing/2014/main" id="{433DC47A-F264-75DE-9241-03792860DB15}"/>
              </a:ext>
            </a:extLst>
          </p:cNvPr>
          <p:cNvSpPr>
            <a:spLocks noGrp="1"/>
          </p:cNvSpPr>
          <p:nvPr>
            <p:ph idx="4294967295"/>
          </p:nvPr>
        </p:nvSpPr>
        <p:spPr>
          <a:xfrm>
            <a:off x="951058" y="1236663"/>
            <a:ext cx="9129713" cy="599323"/>
          </a:xfrm>
          <a:ln>
            <a:noFill/>
          </a:ln>
        </p:spPr>
        <p:txBody>
          <a:bodyPr>
            <a:normAutofit/>
          </a:bodyPr>
          <a:lstStyle/>
          <a:p>
            <a:pPr marL="0" indent="0">
              <a:buNone/>
            </a:pPr>
            <a:r>
              <a:rPr lang="de-DE" sz="1800" dirty="0">
                <a:solidFill>
                  <a:srgbClr val="008AD1"/>
                </a:solidFill>
                <a:highlight>
                  <a:srgbClr val="F4E250"/>
                </a:highlight>
              </a:rPr>
              <a:t>VisMa - Mit dem Visuellen Mitarbeitergespräch steigern Sie schnell die Zufriedenheit </a:t>
            </a:r>
            <a:br>
              <a:rPr lang="de-DE" sz="1800" dirty="0">
                <a:solidFill>
                  <a:srgbClr val="008AD1"/>
                </a:solidFill>
                <a:highlight>
                  <a:srgbClr val="F4E250"/>
                </a:highlight>
              </a:rPr>
            </a:br>
            <a:r>
              <a:rPr lang="de-DE" sz="1800" dirty="0">
                <a:solidFill>
                  <a:srgbClr val="008AD1"/>
                </a:solidFill>
                <a:highlight>
                  <a:srgbClr val="F4E250"/>
                </a:highlight>
              </a:rPr>
              <a:t>und das Engagement Ihrer Beschäftigten, indem Sie ihre Bedürfnisse in den Fokus stellen.</a:t>
            </a:r>
          </a:p>
        </p:txBody>
      </p:sp>
      <p:sp>
        <p:nvSpPr>
          <p:cNvPr id="4" name="Textfeld 3">
            <a:extLst>
              <a:ext uri="{FF2B5EF4-FFF2-40B4-BE49-F238E27FC236}">
                <a16:creationId xmlns:a16="http://schemas.microsoft.com/office/drawing/2014/main" id="{377EB56C-E3D2-8CF5-F7A4-B790A6934F10}"/>
              </a:ext>
            </a:extLst>
          </p:cNvPr>
          <p:cNvSpPr txBox="1"/>
          <p:nvPr/>
        </p:nvSpPr>
        <p:spPr>
          <a:xfrm>
            <a:off x="951058" y="1920181"/>
            <a:ext cx="4332975" cy="2877024"/>
          </a:xfrm>
          <a:prstGeom prst="rect">
            <a:avLst/>
          </a:prstGeom>
          <a:noFill/>
        </p:spPr>
        <p:txBody>
          <a:bodyPr wrap="square" lIns="180000" tIns="180000" rIns="180000" bIns="180000">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e-DE" sz="1600" dirty="0">
                <a:solidFill>
                  <a:srgbClr val="134F87"/>
                </a:solidFill>
                <a:latin typeface="TheSansB W5 Plain" panose="020B0502050302020203" pitchFamily="34" charset="77"/>
              </a:rPr>
              <a:t>Wir geben Ihnen die Mittel für ein erfolgreiches Mitarbeitergespräch:</a:t>
            </a:r>
            <a:endParaRPr lang="de-DE" sz="1600" dirty="0">
              <a:solidFill>
                <a:srgbClr val="073070"/>
              </a:solidFill>
              <a:latin typeface="TheSansB W5 Plain" panose="020B0502050302020203" pitchFamily="34" charset="77"/>
            </a:endParaRPr>
          </a:p>
          <a:p>
            <a:pPr marL="228600" marR="0" lvl="0" indent="-228600" fontAlgn="auto">
              <a:spcBef>
                <a:spcPts val="1000"/>
              </a:spcBef>
              <a:spcAft>
                <a:spcPts val="0"/>
              </a:spcAft>
              <a:buClrTx/>
              <a:buSzTx/>
              <a:buFont typeface="Arial" panose="020B0604020202020204" pitchFamily="34" charset="0"/>
              <a:buChar char="•"/>
              <a:tabLst/>
              <a:defRPr/>
            </a:pPr>
            <a:r>
              <a:rPr lang="de-DE" sz="1400" dirty="0">
                <a:solidFill>
                  <a:srgbClr val="073070"/>
                </a:solidFill>
                <a:latin typeface="TheSansB W5 Plain" panose="020B0502050302020203" pitchFamily="34" charset="77"/>
              </a:rPr>
              <a:t>10 Karten zu verschiedenen Themenfeldern</a:t>
            </a:r>
          </a:p>
          <a:p>
            <a:pPr marL="228600" marR="0" lvl="0" indent="-228600" fontAlgn="auto">
              <a:spcBef>
                <a:spcPts val="1000"/>
              </a:spcBef>
              <a:spcAft>
                <a:spcPts val="0"/>
              </a:spcAft>
              <a:buClrTx/>
              <a:buSzTx/>
              <a:buFont typeface="Arial" panose="020B0604020202020204" pitchFamily="34" charset="0"/>
              <a:buChar char="•"/>
              <a:tabLst/>
              <a:defRPr/>
            </a:pPr>
            <a:r>
              <a:rPr lang="de-DE" sz="1400" dirty="0">
                <a:solidFill>
                  <a:srgbClr val="073070"/>
                </a:solidFill>
                <a:latin typeface="TheSansB W5 Plain" panose="020B0502050302020203" pitchFamily="34" charset="77"/>
              </a:rPr>
              <a:t>Skala zur Einordnung der Karten nach Bedeutung und nach Bewertung</a:t>
            </a:r>
          </a:p>
          <a:p>
            <a:pPr marL="228600" marR="0" lvl="0" indent="-228600" fontAlgn="auto">
              <a:spcBef>
                <a:spcPts val="1000"/>
              </a:spcBef>
              <a:spcAft>
                <a:spcPts val="0"/>
              </a:spcAft>
              <a:buClrTx/>
              <a:buSzTx/>
              <a:buFont typeface="Arial" panose="020B0604020202020204" pitchFamily="34" charset="0"/>
              <a:buChar char="•"/>
              <a:tabLst/>
              <a:defRPr/>
            </a:pPr>
            <a:r>
              <a:rPr lang="de-DE" sz="1400" dirty="0">
                <a:solidFill>
                  <a:srgbClr val="073070"/>
                </a:solidFill>
                <a:latin typeface="TheSansB W5 Plain" panose="020B0502050302020203" pitchFamily="34" charset="77"/>
              </a:rPr>
              <a:t>Maßnahmenplan für vereinbarten Maßnahmen zwischen Mitarbeitenden und Führungskraft</a:t>
            </a:r>
          </a:p>
          <a:p>
            <a:pPr marL="228600" marR="0" lvl="0" indent="-228600" fontAlgn="auto">
              <a:spcBef>
                <a:spcPts val="1000"/>
              </a:spcBef>
              <a:spcAft>
                <a:spcPts val="0"/>
              </a:spcAft>
              <a:buClrTx/>
              <a:buSzTx/>
              <a:buFont typeface="Arial" panose="020B0604020202020204" pitchFamily="34" charset="0"/>
              <a:buChar char="•"/>
              <a:tabLst/>
              <a:defRPr/>
            </a:pPr>
            <a:r>
              <a:rPr lang="de-DE" sz="1400" dirty="0">
                <a:solidFill>
                  <a:srgbClr val="073070"/>
                </a:solidFill>
                <a:latin typeface="TheSansB W5 Plain" panose="020B0502050302020203" pitchFamily="34" charset="77"/>
              </a:rPr>
              <a:t>Auswertungstabelle, um Ergebnisse und Vergleiche festzuhalten</a:t>
            </a:r>
          </a:p>
        </p:txBody>
      </p:sp>
      <p:pic>
        <p:nvPicPr>
          <p:cNvPr id="5" name="Grafik 4" descr="Ein Bild, das Text, Bildschirm, dunkel enthält.&#10;&#10;Automatisch generierte Beschreibung">
            <a:extLst>
              <a:ext uri="{FF2B5EF4-FFF2-40B4-BE49-F238E27FC236}">
                <a16:creationId xmlns:a16="http://schemas.microsoft.com/office/drawing/2014/main" id="{FE39303F-912E-69A2-94D3-DA57EBB017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62190" y="3013439"/>
            <a:ext cx="3145779" cy="3711688"/>
          </a:xfrm>
          <a:prstGeom prst="rect">
            <a:avLst/>
          </a:prstGeom>
          <a:ln>
            <a:noFill/>
          </a:ln>
          <a:effectLst>
            <a:outerShdw blurRad="212628" dist="68215" algn="tl" rotWithShape="0">
              <a:srgbClr val="000000">
                <a:alpha val="53131"/>
              </a:srgbClr>
            </a:outerShdw>
          </a:effectLst>
        </p:spPr>
      </p:pic>
      <p:pic>
        <p:nvPicPr>
          <p:cNvPr id="6" name="Grafik 5">
            <a:extLst>
              <a:ext uri="{FF2B5EF4-FFF2-40B4-BE49-F238E27FC236}">
                <a16:creationId xmlns:a16="http://schemas.microsoft.com/office/drawing/2014/main" id="{14B6F4A2-C63D-1DC5-12B9-46BDAF2277E0}"/>
              </a:ext>
            </a:extLst>
          </p:cNvPr>
          <p:cNvPicPr>
            <a:picLocks noChangeAspect="1"/>
          </p:cNvPicPr>
          <p:nvPr/>
        </p:nvPicPr>
        <p:blipFill>
          <a:blip r:embed="rId4"/>
          <a:stretch>
            <a:fillRect/>
          </a:stretch>
        </p:blipFill>
        <p:spPr>
          <a:xfrm>
            <a:off x="1700459" y="5512861"/>
            <a:ext cx="787400" cy="774700"/>
          </a:xfrm>
          <a:prstGeom prst="rect">
            <a:avLst/>
          </a:prstGeom>
        </p:spPr>
      </p:pic>
      <p:pic>
        <p:nvPicPr>
          <p:cNvPr id="7" name="Grafik 6">
            <a:extLst>
              <a:ext uri="{FF2B5EF4-FFF2-40B4-BE49-F238E27FC236}">
                <a16:creationId xmlns:a16="http://schemas.microsoft.com/office/drawing/2014/main" id="{D653F479-D85D-D7DE-2BCC-3A8899FE8083}"/>
              </a:ext>
            </a:extLst>
          </p:cNvPr>
          <p:cNvPicPr>
            <a:picLocks noChangeAspect="1"/>
          </p:cNvPicPr>
          <p:nvPr/>
        </p:nvPicPr>
        <p:blipFill>
          <a:blip r:embed="rId5"/>
          <a:stretch>
            <a:fillRect/>
          </a:stretch>
        </p:blipFill>
        <p:spPr>
          <a:xfrm>
            <a:off x="2187390" y="4941361"/>
            <a:ext cx="787400" cy="571500"/>
          </a:xfrm>
          <a:prstGeom prst="rect">
            <a:avLst/>
          </a:prstGeom>
        </p:spPr>
      </p:pic>
      <p:pic>
        <p:nvPicPr>
          <p:cNvPr id="8" name="Grafik 7">
            <a:extLst>
              <a:ext uri="{FF2B5EF4-FFF2-40B4-BE49-F238E27FC236}">
                <a16:creationId xmlns:a16="http://schemas.microsoft.com/office/drawing/2014/main" id="{BCA8D1AF-7FD8-1BC3-E67F-C874D4AB7E97}"/>
              </a:ext>
            </a:extLst>
          </p:cNvPr>
          <p:cNvPicPr>
            <a:picLocks noChangeAspect="1"/>
          </p:cNvPicPr>
          <p:nvPr/>
        </p:nvPicPr>
        <p:blipFill>
          <a:blip r:embed="rId6"/>
          <a:stretch>
            <a:fillRect/>
          </a:stretch>
        </p:blipFill>
        <p:spPr>
          <a:xfrm>
            <a:off x="2673045" y="5614461"/>
            <a:ext cx="444500" cy="571500"/>
          </a:xfrm>
          <a:prstGeom prst="rect">
            <a:avLst/>
          </a:prstGeom>
        </p:spPr>
      </p:pic>
    </p:spTree>
    <p:extLst>
      <p:ext uri="{BB962C8B-B14F-4D97-AF65-F5344CB8AC3E}">
        <p14:creationId xmlns:p14="http://schemas.microsoft.com/office/powerpoint/2010/main" val="3183873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EB99D-5689-8633-9074-E04267283AC4}"/>
              </a:ext>
            </a:extLst>
          </p:cNvPr>
          <p:cNvSpPr>
            <a:spLocks noGrp="1"/>
          </p:cNvSpPr>
          <p:nvPr>
            <p:ph type="title"/>
          </p:nvPr>
        </p:nvSpPr>
        <p:spPr/>
        <p:txBody>
          <a:bodyPr>
            <a:normAutofit fontScale="90000"/>
          </a:bodyPr>
          <a:lstStyle/>
          <a:p>
            <a:r>
              <a:rPr lang="de-DE" dirty="0"/>
              <a:t>Erfolge – Praxisbeispiel „Erfa-Gruppe“</a:t>
            </a:r>
          </a:p>
        </p:txBody>
      </p:sp>
      <p:pic>
        <p:nvPicPr>
          <p:cNvPr id="4" name="Grafik 3">
            <a:extLst>
              <a:ext uri="{FF2B5EF4-FFF2-40B4-BE49-F238E27FC236}">
                <a16:creationId xmlns:a16="http://schemas.microsoft.com/office/drawing/2014/main" id="{9FC8033C-B9CC-7551-94E0-2F98B6A26DD5}"/>
              </a:ext>
            </a:extLst>
          </p:cNvPr>
          <p:cNvPicPr>
            <a:picLocks noChangeAspect="1"/>
          </p:cNvPicPr>
          <p:nvPr/>
        </p:nvPicPr>
        <p:blipFill>
          <a:blip r:embed="rId2"/>
          <a:stretch>
            <a:fillRect/>
          </a:stretch>
        </p:blipFill>
        <p:spPr>
          <a:xfrm>
            <a:off x="999259" y="1847234"/>
            <a:ext cx="5376141" cy="3072081"/>
          </a:xfrm>
          <a:prstGeom prst="rect">
            <a:avLst/>
          </a:prstGeom>
          <a:effectLst>
            <a:outerShdw blurRad="254000" dist="190500" dir="2700000" algn="ctr" rotWithShape="0">
              <a:srgbClr val="000000">
                <a:alpha val="40000"/>
              </a:srgbClr>
            </a:outerShdw>
          </a:effectLst>
        </p:spPr>
      </p:pic>
      <p:sp>
        <p:nvSpPr>
          <p:cNvPr id="5" name="Inhaltsplatzhalter 4">
            <a:extLst>
              <a:ext uri="{FF2B5EF4-FFF2-40B4-BE49-F238E27FC236}">
                <a16:creationId xmlns:a16="http://schemas.microsoft.com/office/drawing/2014/main" id="{D9221B95-79AA-F14B-4328-B94C4D1559F9}"/>
              </a:ext>
            </a:extLst>
          </p:cNvPr>
          <p:cNvSpPr>
            <a:spLocks noGrp="1"/>
          </p:cNvSpPr>
          <p:nvPr>
            <p:ph idx="13"/>
          </p:nvPr>
        </p:nvSpPr>
        <p:spPr>
          <a:xfrm>
            <a:off x="964503" y="1236884"/>
            <a:ext cx="9416185" cy="387979"/>
          </a:xfrm>
        </p:spPr>
        <p:txBody>
          <a:bodyPr>
            <a:normAutofit/>
          </a:bodyPr>
          <a:lstStyle/>
          <a:p>
            <a:pPr marL="6350"/>
            <a:r>
              <a:rPr lang="de-DE" sz="1800" dirty="0">
                <a:solidFill>
                  <a:srgbClr val="008AD1"/>
                </a:solidFill>
                <a:highlight>
                  <a:srgbClr val="F4E250"/>
                </a:highlight>
              </a:rPr>
              <a:t>Erfahrungsaustausch zur Personalführung und Digitalisierung in Zimmereien</a:t>
            </a:r>
          </a:p>
        </p:txBody>
      </p:sp>
      <p:pic>
        <p:nvPicPr>
          <p:cNvPr id="14" name="Grafik 13">
            <a:extLst>
              <a:ext uri="{FF2B5EF4-FFF2-40B4-BE49-F238E27FC236}">
                <a16:creationId xmlns:a16="http://schemas.microsoft.com/office/drawing/2014/main" id="{28442882-AD46-D3C9-ABC9-CEB25A37136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636481">
            <a:off x="5362527" y="3926132"/>
            <a:ext cx="3979196" cy="3090556"/>
          </a:xfrm>
          <a:prstGeom prst="rect">
            <a:avLst/>
          </a:prstGeom>
          <a:effectLst>
            <a:outerShdw blurRad="239271" dist="205655" dir="2700000" algn="tl" rotWithShape="0">
              <a:prstClr val="black">
                <a:alpha val="40000"/>
              </a:prstClr>
            </a:outerShdw>
          </a:effectLst>
        </p:spPr>
      </p:pic>
      <p:pic>
        <p:nvPicPr>
          <p:cNvPr id="16" name="Grafik 15">
            <a:extLst>
              <a:ext uri="{FF2B5EF4-FFF2-40B4-BE49-F238E27FC236}">
                <a16:creationId xmlns:a16="http://schemas.microsoft.com/office/drawing/2014/main" id="{C7BAB33D-4D9D-92CF-E3E4-474DD1ACE91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14413" y="1847233"/>
            <a:ext cx="4478328" cy="2701189"/>
          </a:xfrm>
          <a:prstGeom prst="rect">
            <a:avLst/>
          </a:prstGeom>
          <a:effectLst>
            <a:outerShdw blurRad="239271" dist="205655" dir="2700000" algn="tl" rotWithShape="0">
              <a:prstClr val="black">
                <a:alpha val="40000"/>
              </a:prstClr>
            </a:outerShdw>
          </a:effectLst>
        </p:spPr>
      </p:pic>
      <p:pic>
        <p:nvPicPr>
          <p:cNvPr id="8" name="Grafik 7">
            <a:extLst>
              <a:ext uri="{FF2B5EF4-FFF2-40B4-BE49-F238E27FC236}">
                <a16:creationId xmlns:a16="http://schemas.microsoft.com/office/drawing/2014/main" id="{7E49DEE4-070F-B99B-46ED-9C2CBD2BF8B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5400000">
            <a:off x="9173658" y="3705297"/>
            <a:ext cx="2594481" cy="2593336"/>
          </a:xfrm>
          <a:prstGeom prst="ellipse">
            <a:avLst/>
          </a:prstGeom>
          <a:effectLst>
            <a:outerShdw blurRad="254000" dist="190500" dir="2700000" algn="tl" rotWithShape="0">
              <a:prstClr val="black">
                <a:alpha val="40000"/>
              </a:prstClr>
            </a:outerShdw>
          </a:effectLst>
        </p:spPr>
      </p:pic>
      <p:pic>
        <p:nvPicPr>
          <p:cNvPr id="9" name="Grafik 8">
            <a:extLst>
              <a:ext uri="{FF2B5EF4-FFF2-40B4-BE49-F238E27FC236}">
                <a16:creationId xmlns:a16="http://schemas.microsoft.com/office/drawing/2014/main" id="{C66C4100-02B8-7890-27A9-4E82863CDC80}"/>
              </a:ext>
            </a:extLst>
          </p:cNvPr>
          <p:cNvPicPr>
            <a:picLocks noChangeAspect="1"/>
          </p:cNvPicPr>
          <p:nvPr/>
        </p:nvPicPr>
        <p:blipFill>
          <a:blip r:embed="rId6"/>
          <a:stretch>
            <a:fillRect/>
          </a:stretch>
        </p:blipFill>
        <p:spPr>
          <a:xfrm>
            <a:off x="8567095" y="200444"/>
            <a:ext cx="787400" cy="444500"/>
          </a:xfrm>
          <a:prstGeom prst="rect">
            <a:avLst/>
          </a:prstGeom>
        </p:spPr>
      </p:pic>
      <p:grpSp>
        <p:nvGrpSpPr>
          <p:cNvPr id="12" name="Gruppieren 11">
            <a:extLst>
              <a:ext uri="{FF2B5EF4-FFF2-40B4-BE49-F238E27FC236}">
                <a16:creationId xmlns:a16="http://schemas.microsoft.com/office/drawing/2014/main" id="{705324F0-4544-3B54-478C-01024B12F001}"/>
              </a:ext>
            </a:extLst>
          </p:cNvPr>
          <p:cNvGrpSpPr/>
          <p:nvPr/>
        </p:nvGrpSpPr>
        <p:grpSpPr>
          <a:xfrm>
            <a:off x="1229665" y="4254275"/>
            <a:ext cx="4632516" cy="1941402"/>
            <a:chOff x="1229665" y="4655130"/>
            <a:chExt cx="4632516" cy="1941402"/>
          </a:xfrm>
        </p:grpSpPr>
        <p:sp>
          <p:nvSpPr>
            <p:cNvPr id="17" name="Titel 3">
              <a:extLst>
                <a:ext uri="{FF2B5EF4-FFF2-40B4-BE49-F238E27FC236}">
                  <a16:creationId xmlns:a16="http://schemas.microsoft.com/office/drawing/2014/main" id="{5BA878F8-CD7C-6040-1D20-6AC7901E6FFF}"/>
                </a:ext>
              </a:extLst>
            </p:cNvPr>
            <p:cNvSpPr txBox="1">
              <a:spLocks/>
            </p:cNvSpPr>
            <p:nvPr/>
          </p:nvSpPr>
          <p:spPr>
            <a:xfrm>
              <a:off x="1229665" y="4655130"/>
              <a:ext cx="3642960" cy="446447"/>
            </a:xfrm>
            <a:prstGeom prst="rect">
              <a:avLst/>
            </a:prstGeom>
            <a:solidFill>
              <a:srgbClr val="F4E250"/>
            </a:solidFill>
          </p:spPr>
          <p:txBody>
            <a:bodyPr vert="horz" lIns="91440" tIns="0" rIns="91440" bIns="108000" rtlCol="0" anchor="t" anchorCtr="0">
              <a:noAutofit/>
            </a:bodyPr>
            <a:lstStyle>
              <a:lvl1pPr algn="ctr" defTabSz="1371600" rtl="0" eaLnBrk="1" latinLnBrk="0" hangingPunct="1">
                <a:lnSpc>
                  <a:spcPct val="90000"/>
                </a:lnSpc>
                <a:spcBef>
                  <a:spcPct val="0"/>
                </a:spcBef>
                <a:buNone/>
                <a:defRPr sz="9000" b="0" i="0" kern="1200">
                  <a:solidFill>
                    <a:srgbClr val="FFF038"/>
                  </a:solidFill>
                  <a:latin typeface="TheSansB W5 Plain" panose="020B0502050302020203" pitchFamily="34" charset="77"/>
                  <a:ea typeface="+mj-ea"/>
                  <a:cs typeface="+mj-cs"/>
                </a:defRPr>
              </a:lvl1pPr>
            </a:lstStyle>
            <a:p>
              <a:pPr algn="l">
                <a:lnSpc>
                  <a:spcPts val="14000"/>
                </a:lnSpc>
              </a:pPr>
              <a:endParaRPr lang="de-DE" sz="2000" dirty="0">
                <a:solidFill>
                  <a:srgbClr val="0C5389"/>
                </a:solidFill>
              </a:endParaRPr>
            </a:p>
          </p:txBody>
        </p:sp>
        <p:sp>
          <p:nvSpPr>
            <p:cNvPr id="21" name="Titel 1">
              <a:extLst>
                <a:ext uri="{FF2B5EF4-FFF2-40B4-BE49-F238E27FC236}">
                  <a16:creationId xmlns:a16="http://schemas.microsoft.com/office/drawing/2014/main" id="{F959463F-993D-A654-80C6-E6B20E435A81}"/>
                </a:ext>
              </a:extLst>
            </p:cNvPr>
            <p:cNvSpPr txBox="1">
              <a:spLocks/>
            </p:cNvSpPr>
            <p:nvPr/>
          </p:nvSpPr>
          <p:spPr>
            <a:xfrm>
              <a:off x="1229665" y="4704062"/>
              <a:ext cx="3906006" cy="397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0" i="0" kern="1200">
                  <a:solidFill>
                    <a:srgbClr val="134F87"/>
                  </a:solidFill>
                  <a:latin typeface="TheSansB W5 Plain" panose="020B0502050302020203" pitchFamily="34" charset="77"/>
                  <a:ea typeface="+mj-ea"/>
                  <a:cs typeface="+mj-cs"/>
                </a:defRPr>
              </a:lvl1pPr>
            </a:lstStyle>
            <a:p>
              <a:r>
                <a:rPr lang="de-DE" sz="2000" dirty="0">
                  <a:solidFill>
                    <a:srgbClr val="073070"/>
                  </a:solidFill>
                </a:rPr>
                <a:t>„Durch den Austausch von Best</a:t>
              </a:r>
            </a:p>
          </p:txBody>
        </p:sp>
        <p:sp>
          <p:nvSpPr>
            <p:cNvPr id="22" name="Titel 3">
              <a:extLst>
                <a:ext uri="{FF2B5EF4-FFF2-40B4-BE49-F238E27FC236}">
                  <a16:creationId xmlns:a16="http://schemas.microsoft.com/office/drawing/2014/main" id="{4318E52A-3799-6429-A8A6-9A4AF646E1ED}"/>
                </a:ext>
              </a:extLst>
            </p:cNvPr>
            <p:cNvSpPr txBox="1">
              <a:spLocks/>
            </p:cNvSpPr>
            <p:nvPr/>
          </p:nvSpPr>
          <p:spPr>
            <a:xfrm>
              <a:off x="1229665" y="5152087"/>
              <a:ext cx="4068844" cy="446447"/>
            </a:xfrm>
            <a:prstGeom prst="rect">
              <a:avLst/>
            </a:prstGeom>
            <a:solidFill>
              <a:srgbClr val="F4E250"/>
            </a:solidFill>
          </p:spPr>
          <p:txBody>
            <a:bodyPr vert="horz" lIns="91440" tIns="0" rIns="91440" bIns="108000" rtlCol="0" anchor="t" anchorCtr="0">
              <a:noAutofit/>
            </a:bodyPr>
            <a:lstStyle>
              <a:lvl1pPr algn="ctr" defTabSz="1371600" rtl="0" eaLnBrk="1" latinLnBrk="0" hangingPunct="1">
                <a:lnSpc>
                  <a:spcPct val="90000"/>
                </a:lnSpc>
                <a:spcBef>
                  <a:spcPct val="0"/>
                </a:spcBef>
                <a:buNone/>
                <a:defRPr sz="9000" b="0" i="0" kern="1200">
                  <a:solidFill>
                    <a:srgbClr val="FFF038"/>
                  </a:solidFill>
                  <a:latin typeface="TheSansB W5 Plain" panose="020B0502050302020203" pitchFamily="34" charset="77"/>
                  <a:ea typeface="+mj-ea"/>
                  <a:cs typeface="+mj-cs"/>
                </a:defRPr>
              </a:lvl1pPr>
            </a:lstStyle>
            <a:p>
              <a:pPr algn="l">
                <a:lnSpc>
                  <a:spcPts val="14000"/>
                </a:lnSpc>
              </a:pPr>
              <a:endParaRPr lang="de-DE" sz="2000" dirty="0">
                <a:solidFill>
                  <a:srgbClr val="0C5389"/>
                </a:solidFill>
              </a:endParaRPr>
            </a:p>
          </p:txBody>
        </p:sp>
        <p:sp>
          <p:nvSpPr>
            <p:cNvPr id="23" name="Titel 1">
              <a:extLst>
                <a:ext uri="{FF2B5EF4-FFF2-40B4-BE49-F238E27FC236}">
                  <a16:creationId xmlns:a16="http://schemas.microsoft.com/office/drawing/2014/main" id="{BB64EB97-CBF7-694E-E452-762D33FAF8CE}"/>
                </a:ext>
              </a:extLst>
            </p:cNvPr>
            <p:cNvSpPr txBox="1">
              <a:spLocks/>
            </p:cNvSpPr>
            <p:nvPr/>
          </p:nvSpPr>
          <p:spPr>
            <a:xfrm>
              <a:off x="1229666" y="5201019"/>
              <a:ext cx="4068844" cy="397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0" i="0" kern="1200">
                  <a:solidFill>
                    <a:srgbClr val="134F87"/>
                  </a:solidFill>
                  <a:latin typeface="TheSansB W5 Plain" panose="020B0502050302020203" pitchFamily="34" charset="77"/>
                  <a:ea typeface="+mj-ea"/>
                  <a:cs typeface="+mj-cs"/>
                </a:defRPr>
              </a:lvl1pPr>
            </a:lstStyle>
            <a:p>
              <a:r>
                <a:rPr lang="de-DE" sz="2000" dirty="0">
                  <a:solidFill>
                    <a:srgbClr val="073070"/>
                  </a:solidFill>
                </a:rPr>
                <a:t>Practices können die Unternehmen</a:t>
              </a:r>
            </a:p>
          </p:txBody>
        </p:sp>
        <p:sp>
          <p:nvSpPr>
            <p:cNvPr id="24" name="Titel 3">
              <a:extLst>
                <a:ext uri="{FF2B5EF4-FFF2-40B4-BE49-F238E27FC236}">
                  <a16:creationId xmlns:a16="http://schemas.microsoft.com/office/drawing/2014/main" id="{363A3E29-9600-F540-FAA7-F813704A9A60}"/>
                </a:ext>
              </a:extLst>
            </p:cNvPr>
            <p:cNvSpPr txBox="1">
              <a:spLocks/>
            </p:cNvSpPr>
            <p:nvPr/>
          </p:nvSpPr>
          <p:spPr>
            <a:xfrm>
              <a:off x="1229665" y="5649043"/>
              <a:ext cx="4231683" cy="446447"/>
            </a:xfrm>
            <a:prstGeom prst="rect">
              <a:avLst/>
            </a:prstGeom>
            <a:solidFill>
              <a:srgbClr val="F4E250"/>
            </a:solidFill>
          </p:spPr>
          <p:txBody>
            <a:bodyPr vert="horz" lIns="91440" tIns="0" rIns="91440" bIns="108000" rtlCol="0" anchor="t" anchorCtr="0">
              <a:noAutofit/>
            </a:bodyPr>
            <a:lstStyle>
              <a:lvl1pPr algn="ctr" defTabSz="1371600" rtl="0" eaLnBrk="1" latinLnBrk="0" hangingPunct="1">
                <a:lnSpc>
                  <a:spcPct val="90000"/>
                </a:lnSpc>
                <a:spcBef>
                  <a:spcPct val="0"/>
                </a:spcBef>
                <a:buNone/>
                <a:defRPr sz="9000" b="0" i="0" kern="1200">
                  <a:solidFill>
                    <a:srgbClr val="FFF038"/>
                  </a:solidFill>
                  <a:latin typeface="TheSansB W5 Plain" panose="020B0502050302020203" pitchFamily="34" charset="77"/>
                  <a:ea typeface="+mj-ea"/>
                  <a:cs typeface="+mj-cs"/>
                </a:defRPr>
              </a:lvl1pPr>
            </a:lstStyle>
            <a:p>
              <a:pPr algn="l">
                <a:lnSpc>
                  <a:spcPts val="14000"/>
                </a:lnSpc>
              </a:pPr>
              <a:endParaRPr lang="de-DE" sz="2000" dirty="0">
                <a:solidFill>
                  <a:srgbClr val="0C5389"/>
                </a:solidFill>
              </a:endParaRPr>
            </a:p>
          </p:txBody>
        </p:sp>
        <p:sp>
          <p:nvSpPr>
            <p:cNvPr id="25" name="Titel 1">
              <a:extLst>
                <a:ext uri="{FF2B5EF4-FFF2-40B4-BE49-F238E27FC236}">
                  <a16:creationId xmlns:a16="http://schemas.microsoft.com/office/drawing/2014/main" id="{E1ED745C-A66B-9B86-FCAB-E063790E5FAD}"/>
                </a:ext>
              </a:extLst>
            </p:cNvPr>
            <p:cNvSpPr txBox="1">
              <a:spLocks/>
            </p:cNvSpPr>
            <p:nvPr/>
          </p:nvSpPr>
          <p:spPr>
            <a:xfrm>
              <a:off x="1229665" y="5697975"/>
              <a:ext cx="4632516" cy="397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0" i="0" kern="1200">
                  <a:solidFill>
                    <a:srgbClr val="134F87"/>
                  </a:solidFill>
                  <a:latin typeface="TheSansB W5 Plain" panose="020B0502050302020203" pitchFamily="34" charset="77"/>
                  <a:ea typeface="+mj-ea"/>
                  <a:cs typeface="+mj-cs"/>
                </a:defRPr>
              </a:lvl1pPr>
            </a:lstStyle>
            <a:p>
              <a:r>
                <a:rPr lang="de-DE" sz="2000" dirty="0">
                  <a:solidFill>
                    <a:srgbClr val="073070"/>
                  </a:solidFill>
                </a:rPr>
                <a:t>voneinander lernen und ihre eigenen</a:t>
              </a:r>
            </a:p>
          </p:txBody>
        </p:sp>
        <p:sp>
          <p:nvSpPr>
            <p:cNvPr id="10" name="Titel 3">
              <a:extLst>
                <a:ext uri="{FF2B5EF4-FFF2-40B4-BE49-F238E27FC236}">
                  <a16:creationId xmlns:a16="http://schemas.microsoft.com/office/drawing/2014/main" id="{BAC42A65-51A3-A2DD-3174-E429E537C72B}"/>
                </a:ext>
              </a:extLst>
            </p:cNvPr>
            <p:cNvSpPr txBox="1">
              <a:spLocks/>
            </p:cNvSpPr>
            <p:nvPr/>
          </p:nvSpPr>
          <p:spPr>
            <a:xfrm>
              <a:off x="1229665" y="6150085"/>
              <a:ext cx="3030561" cy="446447"/>
            </a:xfrm>
            <a:prstGeom prst="rect">
              <a:avLst/>
            </a:prstGeom>
            <a:solidFill>
              <a:srgbClr val="F4E250"/>
            </a:solidFill>
          </p:spPr>
          <p:txBody>
            <a:bodyPr vert="horz" lIns="91440" tIns="0" rIns="91440" bIns="108000" rtlCol="0" anchor="t" anchorCtr="0">
              <a:noAutofit/>
            </a:bodyPr>
            <a:lstStyle>
              <a:lvl1pPr algn="ctr" defTabSz="1371600" rtl="0" eaLnBrk="1" latinLnBrk="0" hangingPunct="1">
                <a:lnSpc>
                  <a:spcPct val="90000"/>
                </a:lnSpc>
                <a:spcBef>
                  <a:spcPct val="0"/>
                </a:spcBef>
                <a:buNone/>
                <a:defRPr sz="9000" b="0" i="0" kern="1200">
                  <a:solidFill>
                    <a:srgbClr val="FFF038"/>
                  </a:solidFill>
                  <a:latin typeface="TheSansB W5 Plain" panose="020B0502050302020203" pitchFamily="34" charset="77"/>
                  <a:ea typeface="+mj-ea"/>
                  <a:cs typeface="+mj-cs"/>
                </a:defRPr>
              </a:lvl1pPr>
            </a:lstStyle>
            <a:p>
              <a:pPr algn="l">
                <a:lnSpc>
                  <a:spcPts val="14000"/>
                </a:lnSpc>
              </a:pPr>
              <a:endParaRPr lang="de-DE" sz="2000" dirty="0">
                <a:solidFill>
                  <a:srgbClr val="0C5389"/>
                </a:solidFill>
              </a:endParaRPr>
            </a:p>
          </p:txBody>
        </p:sp>
        <p:sp>
          <p:nvSpPr>
            <p:cNvPr id="11" name="Titel 1">
              <a:extLst>
                <a:ext uri="{FF2B5EF4-FFF2-40B4-BE49-F238E27FC236}">
                  <a16:creationId xmlns:a16="http://schemas.microsoft.com/office/drawing/2014/main" id="{7AAAF718-6C6A-6059-A709-4FB560B03530}"/>
                </a:ext>
              </a:extLst>
            </p:cNvPr>
            <p:cNvSpPr txBox="1">
              <a:spLocks/>
            </p:cNvSpPr>
            <p:nvPr/>
          </p:nvSpPr>
          <p:spPr>
            <a:xfrm>
              <a:off x="1229665" y="6199017"/>
              <a:ext cx="4319365" cy="397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0" i="0" kern="1200">
                  <a:solidFill>
                    <a:srgbClr val="134F87"/>
                  </a:solidFill>
                  <a:latin typeface="TheSansB W5 Plain" panose="020B0502050302020203" pitchFamily="34" charset="77"/>
                  <a:ea typeface="+mj-ea"/>
                  <a:cs typeface="+mj-cs"/>
                </a:defRPr>
              </a:lvl1pPr>
            </a:lstStyle>
            <a:p>
              <a:r>
                <a:rPr lang="de-DE" sz="2000" dirty="0">
                  <a:solidFill>
                    <a:srgbClr val="073070"/>
                  </a:solidFill>
                </a:rPr>
                <a:t>Maßnahmen optimieren“</a:t>
              </a:r>
            </a:p>
          </p:txBody>
        </p:sp>
      </p:grpSp>
      <p:sp>
        <p:nvSpPr>
          <p:cNvPr id="13" name="Inhaltsplatzhalter 2">
            <a:extLst>
              <a:ext uri="{FF2B5EF4-FFF2-40B4-BE49-F238E27FC236}">
                <a16:creationId xmlns:a16="http://schemas.microsoft.com/office/drawing/2014/main" id="{0FAAABF3-53C1-F3C7-3E0D-252C358F8B5B}"/>
              </a:ext>
            </a:extLst>
          </p:cNvPr>
          <p:cNvSpPr txBox="1">
            <a:spLocks/>
          </p:cNvSpPr>
          <p:nvPr/>
        </p:nvSpPr>
        <p:spPr>
          <a:xfrm>
            <a:off x="1229665" y="6299205"/>
            <a:ext cx="2885136" cy="2920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000" i="1" dirty="0"/>
              <a:t>Torsten Rothfuss vom Verband Holzbau BW</a:t>
            </a:r>
            <a:endParaRPr lang="de-DE" sz="1000" i="1" dirty="0">
              <a:solidFill>
                <a:srgbClr val="008AD1"/>
              </a:solidFill>
              <a:highlight>
                <a:srgbClr val="F4E250"/>
              </a:highlight>
            </a:endParaRPr>
          </a:p>
        </p:txBody>
      </p:sp>
    </p:spTree>
    <p:extLst>
      <p:ext uri="{BB962C8B-B14F-4D97-AF65-F5344CB8AC3E}">
        <p14:creationId xmlns:p14="http://schemas.microsoft.com/office/powerpoint/2010/main" val="2689632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1C5E21EA-6CD0-02F1-0E11-87A3D015C3BD}"/>
              </a:ext>
            </a:extLst>
          </p:cNvPr>
          <p:cNvPicPr>
            <a:picLocks noChangeAspect="1"/>
          </p:cNvPicPr>
          <p:nvPr/>
        </p:nvPicPr>
        <p:blipFill>
          <a:blip r:embed="rId2"/>
          <a:stretch>
            <a:fillRect/>
          </a:stretch>
        </p:blipFill>
        <p:spPr>
          <a:xfrm rot="20453897">
            <a:off x="7167630" y="1025447"/>
            <a:ext cx="2921400" cy="3788690"/>
          </a:xfrm>
          <a:prstGeom prst="rect">
            <a:avLst/>
          </a:prstGeom>
          <a:effectLst>
            <a:outerShdw blurRad="254000" dist="101600" dir="2700000" algn="ctr" rotWithShape="0">
              <a:srgbClr val="000000">
                <a:alpha val="40000"/>
              </a:srgbClr>
            </a:outerShdw>
          </a:effectLst>
        </p:spPr>
      </p:pic>
      <p:grpSp>
        <p:nvGrpSpPr>
          <p:cNvPr id="15" name="Gruppieren 14">
            <a:extLst>
              <a:ext uri="{FF2B5EF4-FFF2-40B4-BE49-F238E27FC236}">
                <a16:creationId xmlns:a16="http://schemas.microsoft.com/office/drawing/2014/main" id="{6A5E5698-EDEB-85E8-E5FE-6AA2D7F08A71}"/>
              </a:ext>
            </a:extLst>
          </p:cNvPr>
          <p:cNvGrpSpPr/>
          <p:nvPr/>
        </p:nvGrpSpPr>
        <p:grpSpPr>
          <a:xfrm>
            <a:off x="804175" y="3311014"/>
            <a:ext cx="4630186" cy="3843387"/>
            <a:chOff x="833911" y="2539018"/>
            <a:chExt cx="5210845" cy="4325376"/>
          </a:xfrm>
        </p:grpSpPr>
        <p:pic>
          <p:nvPicPr>
            <p:cNvPr id="12" name="Grafik 11">
              <a:extLst>
                <a:ext uri="{FF2B5EF4-FFF2-40B4-BE49-F238E27FC236}">
                  <a16:creationId xmlns:a16="http://schemas.microsoft.com/office/drawing/2014/main" id="{53E72D6D-B7BA-1CC1-033C-0F5C130D39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7938" y="2715211"/>
              <a:ext cx="4482793" cy="2639057"/>
            </a:xfrm>
            <a:prstGeom prst="rect">
              <a:avLst/>
            </a:prstGeom>
          </p:spPr>
        </p:pic>
        <p:pic>
          <p:nvPicPr>
            <p:cNvPr id="40" name="Grafik 39">
              <a:extLst>
                <a:ext uri="{FF2B5EF4-FFF2-40B4-BE49-F238E27FC236}">
                  <a16:creationId xmlns:a16="http://schemas.microsoft.com/office/drawing/2014/main" id="{B9B3D587-7C44-48F4-D010-0725B0F3DC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3911" y="2539018"/>
              <a:ext cx="5210845" cy="4325376"/>
            </a:xfrm>
            <a:prstGeom prst="rect">
              <a:avLst/>
            </a:prstGeom>
          </p:spPr>
        </p:pic>
      </p:grpSp>
      <p:sp>
        <p:nvSpPr>
          <p:cNvPr id="2" name="Titel 1">
            <a:extLst>
              <a:ext uri="{FF2B5EF4-FFF2-40B4-BE49-F238E27FC236}">
                <a16:creationId xmlns:a16="http://schemas.microsoft.com/office/drawing/2014/main" id="{7A0EB99D-5689-8633-9074-E04267283AC4}"/>
              </a:ext>
            </a:extLst>
          </p:cNvPr>
          <p:cNvSpPr>
            <a:spLocks noGrp="1"/>
          </p:cNvSpPr>
          <p:nvPr>
            <p:ph type="title"/>
          </p:nvPr>
        </p:nvSpPr>
        <p:spPr>
          <a:xfrm>
            <a:off x="951058" y="509367"/>
            <a:ext cx="5932628" cy="568030"/>
          </a:xfrm>
        </p:spPr>
        <p:txBody>
          <a:bodyPr>
            <a:normAutofit fontScale="90000"/>
          </a:bodyPr>
          <a:lstStyle/>
          <a:p>
            <a:r>
              <a:rPr lang="de-DE" dirty="0"/>
              <a:t>Erfolge – Praxisbeispiel „Klima-Ampel“</a:t>
            </a:r>
          </a:p>
        </p:txBody>
      </p:sp>
      <p:sp>
        <p:nvSpPr>
          <p:cNvPr id="4" name="Inhaltsplatzhalter 2">
            <a:extLst>
              <a:ext uri="{FF2B5EF4-FFF2-40B4-BE49-F238E27FC236}">
                <a16:creationId xmlns:a16="http://schemas.microsoft.com/office/drawing/2014/main" id="{20FB04D8-4985-7964-8829-0DFE6FD5251C}"/>
              </a:ext>
            </a:extLst>
          </p:cNvPr>
          <p:cNvSpPr txBox="1">
            <a:spLocks/>
          </p:cNvSpPr>
          <p:nvPr/>
        </p:nvSpPr>
        <p:spPr>
          <a:xfrm>
            <a:off x="936065" y="1625292"/>
            <a:ext cx="5684732" cy="12945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200" dirty="0"/>
              <a:t>Mit der kostenfreien Nutzung der Klima-Ampel können Sie Ihre CO</a:t>
            </a:r>
            <a:r>
              <a:rPr lang="de-DE" sz="1200" baseline="-25000" dirty="0"/>
              <a:t>2</a:t>
            </a:r>
            <a:r>
              <a:rPr lang="de-DE" sz="1200" dirty="0"/>
              <a:t>-Emissionen detaillierter erheben und mit Unterstützung durch die Umweltberater der Handwerkskammern oder Fachverbände Ihre CO</a:t>
            </a:r>
            <a:r>
              <a:rPr lang="de-DE" sz="1200" baseline="-25000" dirty="0"/>
              <a:t>2</a:t>
            </a:r>
            <a:r>
              <a:rPr lang="de-DE" sz="1200" dirty="0"/>
              <a:t>-Bilanzierung erhalten. Ebenfalls erhalten Sie die Möglichkeit, durch die Angabe von Reduktions-, Minderungs- und Kompensationsmaßnahmen, Ihren Weg zur Klimaneutralität darzustellen und sich mit Betrieben des jeweiligen Gewerks zu vergleichen. </a:t>
            </a:r>
            <a:endParaRPr lang="de-DE" sz="1800" dirty="0">
              <a:solidFill>
                <a:srgbClr val="008AD1"/>
              </a:solidFill>
              <a:highlight>
                <a:srgbClr val="F4E250"/>
              </a:highlight>
            </a:endParaRPr>
          </a:p>
        </p:txBody>
      </p:sp>
      <p:pic>
        <p:nvPicPr>
          <p:cNvPr id="43" name="Grafik 42">
            <a:extLst>
              <a:ext uri="{FF2B5EF4-FFF2-40B4-BE49-F238E27FC236}">
                <a16:creationId xmlns:a16="http://schemas.microsoft.com/office/drawing/2014/main" id="{D7C1226B-5EFE-3A9F-94C7-E9E67D3BD057}"/>
              </a:ext>
            </a:extLst>
          </p:cNvPr>
          <p:cNvPicPr>
            <a:picLocks noChangeAspect="1"/>
          </p:cNvPicPr>
          <p:nvPr/>
        </p:nvPicPr>
        <p:blipFill>
          <a:blip r:embed="rId5"/>
          <a:stretch>
            <a:fillRect/>
          </a:stretch>
        </p:blipFill>
        <p:spPr>
          <a:xfrm>
            <a:off x="5908246" y="3506674"/>
            <a:ext cx="760207" cy="746510"/>
          </a:xfrm>
          <a:prstGeom prst="rect">
            <a:avLst/>
          </a:prstGeom>
        </p:spPr>
      </p:pic>
      <p:pic>
        <p:nvPicPr>
          <p:cNvPr id="44" name="Grafik 43">
            <a:extLst>
              <a:ext uri="{FF2B5EF4-FFF2-40B4-BE49-F238E27FC236}">
                <a16:creationId xmlns:a16="http://schemas.microsoft.com/office/drawing/2014/main" id="{09F5B27F-4AFD-EB16-6AB3-F68B5F893A62}"/>
              </a:ext>
            </a:extLst>
          </p:cNvPr>
          <p:cNvPicPr>
            <a:picLocks noChangeAspect="1"/>
          </p:cNvPicPr>
          <p:nvPr/>
        </p:nvPicPr>
        <p:blipFill>
          <a:blip r:embed="rId6"/>
          <a:stretch>
            <a:fillRect/>
          </a:stretch>
        </p:blipFill>
        <p:spPr>
          <a:xfrm>
            <a:off x="9913443" y="1157827"/>
            <a:ext cx="787400" cy="787400"/>
          </a:xfrm>
          <a:prstGeom prst="rect">
            <a:avLst/>
          </a:prstGeom>
        </p:spPr>
      </p:pic>
      <p:pic>
        <p:nvPicPr>
          <p:cNvPr id="10" name="Grafik 9">
            <a:extLst>
              <a:ext uri="{FF2B5EF4-FFF2-40B4-BE49-F238E27FC236}">
                <a16:creationId xmlns:a16="http://schemas.microsoft.com/office/drawing/2014/main" id="{277327D2-F7D4-C304-50E6-429996E28FE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94110" y="2919792"/>
            <a:ext cx="1157041" cy="1157041"/>
          </a:xfrm>
          <a:prstGeom prst="rect">
            <a:avLst/>
          </a:prstGeom>
          <a:effectLst>
            <a:outerShdw blurRad="254000" dist="101600" dir="2700000" algn="ctr" rotWithShape="0">
              <a:srgbClr val="000000">
                <a:alpha val="40000"/>
              </a:srgbClr>
            </a:outerShdw>
          </a:effectLst>
        </p:spPr>
      </p:pic>
      <p:sp>
        <p:nvSpPr>
          <p:cNvPr id="14" name="Inhaltsplatzhalter 2">
            <a:extLst>
              <a:ext uri="{FF2B5EF4-FFF2-40B4-BE49-F238E27FC236}">
                <a16:creationId xmlns:a16="http://schemas.microsoft.com/office/drawing/2014/main" id="{B5508F34-0276-5D5B-82E2-B7514CDE158B}"/>
              </a:ext>
            </a:extLst>
          </p:cNvPr>
          <p:cNvSpPr txBox="1">
            <a:spLocks/>
          </p:cNvSpPr>
          <p:nvPr/>
        </p:nvSpPr>
        <p:spPr>
          <a:xfrm>
            <a:off x="936064" y="1236520"/>
            <a:ext cx="7788211" cy="6041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dirty="0">
                <a:highlight>
                  <a:srgbClr val="A8D198"/>
                </a:highlight>
              </a:rPr>
              <a:t>Das handwerksspezifische CO</a:t>
            </a:r>
            <a:r>
              <a:rPr lang="de-DE" sz="1800" baseline="-25000" dirty="0">
                <a:highlight>
                  <a:srgbClr val="A8D198"/>
                </a:highlight>
              </a:rPr>
              <a:t>2</a:t>
            </a:r>
            <a:r>
              <a:rPr lang="de-DE" sz="1800" dirty="0">
                <a:highlight>
                  <a:srgbClr val="A8D198"/>
                </a:highlight>
              </a:rPr>
              <a:t>-Bilanzierungstool</a:t>
            </a:r>
          </a:p>
        </p:txBody>
      </p:sp>
      <p:pic>
        <p:nvPicPr>
          <p:cNvPr id="21" name="Grafik 20">
            <a:extLst>
              <a:ext uri="{FF2B5EF4-FFF2-40B4-BE49-F238E27FC236}">
                <a16:creationId xmlns:a16="http://schemas.microsoft.com/office/drawing/2014/main" id="{A752AC5B-85F6-4161-D92C-A810ECB53B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069243">
            <a:off x="8699977" y="2149391"/>
            <a:ext cx="4841294" cy="4286410"/>
          </a:xfrm>
          <a:prstGeom prst="rect">
            <a:avLst/>
          </a:prstGeom>
          <a:ln w="19050">
            <a:noFill/>
          </a:ln>
          <a:effectLst>
            <a:outerShdw blurRad="254000" dist="101600" dir="2700000" algn="ctr" rotWithShape="0">
              <a:srgbClr val="000000">
                <a:alpha val="40000"/>
              </a:srgbClr>
            </a:outerShdw>
          </a:effectLst>
        </p:spPr>
      </p:pic>
      <p:sp>
        <p:nvSpPr>
          <p:cNvPr id="24" name="Titel 3">
            <a:extLst>
              <a:ext uri="{FF2B5EF4-FFF2-40B4-BE49-F238E27FC236}">
                <a16:creationId xmlns:a16="http://schemas.microsoft.com/office/drawing/2014/main" id="{A857E29F-D5CA-47C8-4CC0-E669C1606FE4}"/>
              </a:ext>
            </a:extLst>
          </p:cNvPr>
          <p:cNvSpPr txBox="1">
            <a:spLocks/>
          </p:cNvSpPr>
          <p:nvPr/>
        </p:nvSpPr>
        <p:spPr>
          <a:xfrm>
            <a:off x="5594275" y="4429534"/>
            <a:ext cx="3421837" cy="1540086"/>
          </a:xfrm>
          <a:prstGeom prst="rect">
            <a:avLst/>
          </a:prstGeom>
          <a:solidFill>
            <a:srgbClr val="11316C"/>
          </a:solidFill>
        </p:spPr>
        <p:txBody>
          <a:bodyPr vert="horz" lIns="91440" tIns="0" rIns="91440" bIns="108000" rtlCol="0" anchor="t" anchorCtr="0">
            <a:noAutofit/>
          </a:bodyPr>
          <a:lstStyle>
            <a:lvl1pPr algn="ctr" defTabSz="1371600" rtl="0" eaLnBrk="1" latinLnBrk="0" hangingPunct="1">
              <a:lnSpc>
                <a:spcPct val="90000"/>
              </a:lnSpc>
              <a:spcBef>
                <a:spcPct val="0"/>
              </a:spcBef>
              <a:buNone/>
              <a:defRPr sz="9000" b="0" i="0" kern="1200">
                <a:solidFill>
                  <a:srgbClr val="FFF038"/>
                </a:solidFill>
                <a:latin typeface="TheSansB W5 Plain" panose="020B0502050302020203" pitchFamily="34" charset="77"/>
                <a:ea typeface="+mj-ea"/>
                <a:cs typeface="+mj-cs"/>
              </a:defRPr>
            </a:lvl1pPr>
          </a:lstStyle>
          <a:p>
            <a:pPr algn="l">
              <a:lnSpc>
                <a:spcPts val="14000"/>
              </a:lnSpc>
            </a:pPr>
            <a:endParaRPr lang="de-DE" sz="8000" dirty="0">
              <a:solidFill>
                <a:srgbClr val="134F87"/>
              </a:solidFill>
            </a:endParaRPr>
          </a:p>
        </p:txBody>
      </p:sp>
      <p:sp>
        <p:nvSpPr>
          <p:cNvPr id="26" name="Titel 1">
            <a:extLst>
              <a:ext uri="{FF2B5EF4-FFF2-40B4-BE49-F238E27FC236}">
                <a16:creationId xmlns:a16="http://schemas.microsoft.com/office/drawing/2014/main" id="{22E95026-C382-8E24-F181-D1BB411C539B}"/>
              </a:ext>
            </a:extLst>
          </p:cNvPr>
          <p:cNvSpPr txBox="1">
            <a:spLocks/>
          </p:cNvSpPr>
          <p:nvPr/>
        </p:nvSpPr>
        <p:spPr>
          <a:xfrm>
            <a:off x="5689583" y="4489783"/>
            <a:ext cx="3356444" cy="14258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b="0" i="0" kern="1200">
                <a:solidFill>
                  <a:srgbClr val="134F87"/>
                </a:solidFill>
                <a:latin typeface="TheSansB W5 Plain" panose="020B0502050302020203" pitchFamily="34" charset="77"/>
                <a:ea typeface="+mj-ea"/>
                <a:cs typeface="+mj-cs"/>
              </a:defRPr>
            </a:lvl1pPr>
          </a:lstStyle>
          <a:p>
            <a:r>
              <a:rPr lang="de-DE" sz="1400" dirty="0">
                <a:solidFill>
                  <a:srgbClr val="A8D198"/>
                </a:solidFill>
                <a:effectLst/>
              </a:rPr>
              <a:t>„Wir haben festgestellt, dass unsere Auftraggeber aus der Industrie zunehmend wissen wollten, was in Sachen CO</a:t>
            </a:r>
            <a:r>
              <a:rPr lang="de-DE" sz="1400" baseline="-25000" dirty="0">
                <a:solidFill>
                  <a:srgbClr val="A8D198"/>
                </a:solidFill>
                <a:effectLst/>
              </a:rPr>
              <a:t>2</a:t>
            </a:r>
            <a:r>
              <a:rPr lang="de-DE" sz="1400" dirty="0">
                <a:solidFill>
                  <a:srgbClr val="A8D198"/>
                </a:solidFill>
                <a:effectLst/>
              </a:rPr>
              <a:t> tun. (…) Wir wollten selbst einfach mehr tun – auch für unsere Kinder und Enkel.“</a:t>
            </a:r>
          </a:p>
        </p:txBody>
      </p:sp>
      <p:sp>
        <p:nvSpPr>
          <p:cNvPr id="28" name="Titel 1">
            <a:extLst>
              <a:ext uri="{FF2B5EF4-FFF2-40B4-BE49-F238E27FC236}">
                <a16:creationId xmlns:a16="http://schemas.microsoft.com/office/drawing/2014/main" id="{52FA0B28-2D45-3221-BF00-6F4070FBA69D}"/>
              </a:ext>
            </a:extLst>
          </p:cNvPr>
          <p:cNvSpPr txBox="1">
            <a:spLocks/>
          </p:cNvSpPr>
          <p:nvPr/>
        </p:nvSpPr>
        <p:spPr>
          <a:xfrm>
            <a:off x="5594275" y="6049517"/>
            <a:ext cx="3519992" cy="5456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0" i="0" kern="1200">
                <a:solidFill>
                  <a:srgbClr val="134F87"/>
                </a:solidFill>
                <a:latin typeface="TheSansB W5 Plain" panose="020B0502050302020203" pitchFamily="34" charset="77"/>
                <a:ea typeface="+mj-ea"/>
                <a:cs typeface="+mj-cs"/>
              </a:defRPr>
            </a:lvl1pPr>
          </a:lstStyle>
          <a:p>
            <a:r>
              <a:rPr lang="de-DE" sz="1200" b="1" dirty="0"/>
              <a:t>Ulrich </a:t>
            </a:r>
            <a:r>
              <a:rPr lang="de-DE" sz="1200" b="1" dirty="0" err="1"/>
              <a:t>Prestle</a:t>
            </a:r>
            <a:r>
              <a:rPr lang="de-DE" sz="1200" dirty="0"/>
              <a:t>, </a:t>
            </a:r>
            <a:r>
              <a:rPr lang="de-DE" sz="1200" i="1" dirty="0"/>
              <a:t>Geschäftsführer der Karl </a:t>
            </a:r>
            <a:r>
              <a:rPr lang="de-DE" sz="1200" i="1" dirty="0" err="1"/>
              <a:t>Prestle</a:t>
            </a:r>
            <a:r>
              <a:rPr lang="de-DE" sz="1200" i="1" dirty="0"/>
              <a:t> Sanitär-Heizung-</a:t>
            </a:r>
            <a:r>
              <a:rPr lang="de-DE" sz="1200" i="1" dirty="0" err="1"/>
              <a:t>Flaschnerei</a:t>
            </a:r>
            <a:r>
              <a:rPr lang="de-DE" sz="1200" i="1" dirty="0"/>
              <a:t> GmbH &amp; Co. KG</a:t>
            </a:r>
          </a:p>
        </p:txBody>
      </p:sp>
    </p:spTree>
    <p:extLst>
      <p:ext uri="{BB962C8B-B14F-4D97-AF65-F5344CB8AC3E}">
        <p14:creationId xmlns:p14="http://schemas.microsoft.com/office/powerpoint/2010/main" val="4271041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EB99D-5689-8633-9074-E04267283AC4}"/>
              </a:ext>
            </a:extLst>
          </p:cNvPr>
          <p:cNvSpPr>
            <a:spLocks noGrp="1"/>
          </p:cNvSpPr>
          <p:nvPr>
            <p:ph type="title"/>
          </p:nvPr>
        </p:nvSpPr>
        <p:spPr>
          <a:xfrm>
            <a:off x="951057" y="509367"/>
            <a:ext cx="6757795" cy="568030"/>
          </a:xfrm>
        </p:spPr>
        <p:txBody>
          <a:bodyPr>
            <a:normAutofit fontScale="90000"/>
          </a:bodyPr>
          <a:lstStyle/>
          <a:p>
            <a:r>
              <a:rPr lang="de-DE" dirty="0"/>
              <a:t>Erfolge – Praxisbeispiel „Werkstatt“ Nachhaltigkeit</a:t>
            </a:r>
          </a:p>
        </p:txBody>
      </p:sp>
      <p:sp>
        <p:nvSpPr>
          <p:cNvPr id="3" name="Inhaltsplatzhalter 2">
            <a:extLst>
              <a:ext uri="{FF2B5EF4-FFF2-40B4-BE49-F238E27FC236}">
                <a16:creationId xmlns:a16="http://schemas.microsoft.com/office/drawing/2014/main" id="{433DC47A-F264-75DE-9241-03792860DB15}"/>
              </a:ext>
            </a:extLst>
          </p:cNvPr>
          <p:cNvSpPr>
            <a:spLocks noGrp="1"/>
          </p:cNvSpPr>
          <p:nvPr>
            <p:ph idx="4294967295"/>
          </p:nvPr>
        </p:nvSpPr>
        <p:spPr>
          <a:xfrm>
            <a:off x="951057" y="1236663"/>
            <a:ext cx="8081731" cy="372799"/>
          </a:xfrm>
          <a:ln>
            <a:noFill/>
          </a:ln>
        </p:spPr>
        <p:txBody>
          <a:bodyPr>
            <a:normAutofit/>
          </a:bodyPr>
          <a:lstStyle/>
          <a:p>
            <a:pPr marL="0" indent="0">
              <a:buNone/>
            </a:pPr>
            <a:r>
              <a:rPr lang="de-DE" sz="1600" dirty="0">
                <a:solidFill>
                  <a:srgbClr val="008AD1"/>
                </a:solidFill>
                <a:highlight>
                  <a:srgbClr val="F4E250"/>
                </a:highlight>
              </a:rPr>
              <a:t>Gewerkeübergreifende Umsetzung von Nachhaltigkeit in Bauprojekten</a:t>
            </a:r>
          </a:p>
        </p:txBody>
      </p:sp>
      <p:pic>
        <p:nvPicPr>
          <p:cNvPr id="27" name="Grafik 26">
            <a:extLst>
              <a:ext uri="{FF2B5EF4-FFF2-40B4-BE49-F238E27FC236}">
                <a16:creationId xmlns:a16="http://schemas.microsoft.com/office/drawing/2014/main" id="{61EDBD35-E8AE-1709-9DA8-76C3E92733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713298" y="1918906"/>
            <a:ext cx="2493064" cy="3527999"/>
          </a:xfrm>
          <a:prstGeom prst="rect">
            <a:avLst/>
          </a:prstGeom>
          <a:effectLst>
            <a:outerShdw blurRad="254000" dist="101600" dir="2700000" algn="ctr" rotWithShape="0">
              <a:srgbClr val="000000">
                <a:alpha val="40000"/>
              </a:srgbClr>
            </a:outerShdw>
          </a:effectLst>
        </p:spPr>
      </p:pic>
      <p:pic>
        <p:nvPicPr>
          <p:cNvPr id="33" name="Grafik 32">
            <a:extLst>
              <a:ext uri="{FF2B5EF4-FFF2-40B4-BE49-F238E27FC236}">
                <a16:creationId xmlns:a16="http://schemas.microsoft.com/office/drawing/2014/main" id="{3DBB9B89-C9CA-C699-42B2-83DD1D2F426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24232" y="2746993"/>
            <a:ext cx="3191630" cy="4516560"/>
          </a:xfrm>
          <a:prstGeom prst="rect">
            <a:avLst/>
          </a:prstGeom>
          <a:effectLst>
            <a:outerShdw blurRad="254000" dist="101600" dir="2700000" algn="ctr" rotWithShape="0">
              <a:srgbClr val="000000">
                <a:alpha val="40000"/>
              </a:srgbClr>
            </a:outerShdw>
          </a:effectLst>
        </p:spPr>
      </p:pic>
      <p:pic>
        <p:nvPicPr>
          <p:cNvPr id="35" name="Grafik 34">
            <a:extLst>
              <a:ext uri="{FF2B5EF4-FFF2-40B4-BE49-F238E27FC236}">
                <a16:creationId xmlns:a16="http://schemas.microsoft.com/office/drawing/2014/main" id="{8AB620D4-8528-8AF8-C3CA-C1950946DC0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825720">
            <a:off x="8635674" y="1855359"/>
            <a:ext cx="2493064" cy="3527999"/>
          </a:xfrm>
          <a:prstGeom prst="rect">
            <a:avLst/>
          </a:prstGeom>
          <a:effectLst>
            <a:outerShdw blurRad="254000" dist="101600" dir="2700000" algn="ctr" rotWithShape="0">
              <a:srgbClr val="000000">
                <a:alpha val="40000"/>
              </a:srgbClr>
            </a:outerShdw>
          </a:effectLst>
        </p:spPr>
      </p:pic>
      <p:pic>
        <p:nvPicPr>
          <p:cNvPr id="5" name="Grafik 4">
            <a:extLst>
              <a:ext uri="{FF2B5EF4-FFF2-40B4-BE49-F238E27FC236}">
                <a16:creationId xmlns:a16="http://schemas.microsoft.com/office/drawing/2014/main" id="{BCE60E2B-EEA3-45ED-10AF-66AA653BEB0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021545">
            <a:off x="1333050" y="1962129"/>
            <a:ext cx="3427914" cy="4850930"/>
          </a:xfrm>
          <a:prstGeom prst="rect">
            <a:avLst/>
          </a:prstGeom>
          <a:effectLst>
            <a:outerShdw blurRad="254000" dist="101600" dir="2700000" algn="ctr" rotWithShape="0">
              <a:srgbClr val="000000">
                <a:alpha val="40000"/>
              </a:srgbClr>
            </a:outerShdw>
          </a:effectLst>
        </p:spPr>
      </p:pic>
    </p:spTree>
    <p:extLst>
      <p:ext uri="{BB962C8B-B14F-4D97-AF65-F5344CB8AC3E}">
        <p14:creationId xmlns:p14="http://schemas.microsoft.com/office/powerpoint/2010/main" val="565652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7DE26-F58F-F9C9-BDBF-6AED14EA3C0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2266DF-E892-938D-D4EB-EECDF52B67C3}"/>
              </a:ext>
            </a:extLst>
          </p:cNvPr>
          <p:cNvSpPr>
            <a:spLocks noGrp="1"/>
          </p:cNvSpPr>
          <p:nvPr>
            <p:ph type="title"/>
          </p:nvPr>
        </p:nvSpPr>
        <p:spPr>
          <a:xfrm>
            <a:off x="951057" y="509367"/>
            <a:ext cx="6757795" cy="568030"/>
          </a:xfrm>
        </p:spPr>
        <p:txBody>
          <a:bodyPr>
            <a:normAutofit fontScale="90000"/>
          </a:bodyPr>
          <a:lstStyle/>
          <a:p>
            <a:r>
              <a:rPr lang="de-DE" dirty="0"/>
              <a:t>Erfolge – Praxisbeispiel „Werkstatt“ Digitalisierung</a:t>
            </a:r>
          </a:p>
        </p:txBody>
      </p:sp>
      <p:sp>
        <p:nvSpPr>
          <p:cNvPr id="3" name="Inhaltsplatzhalter 2">
            <a:extLst>
              <a:ext uri="{FF2B5EF4-FFF2-40B4-BE49-F238E27FC236}">
                <a16:creationId xmlns:a16="http://schemas.microsoft.com/office/drawing/2014/main" id="{1476A272-758F-6678-6832-5388D6E8CA0F}"/>
              </a:ext>
            </a:extLst>
          </p:cNvPr>
          <p:cNvSpPr>
            <a:spLocks noGrp="1"/>
          </p:cNvSpPr>
          <p:nvPr>
            <p:ph idx="4294967295"/>
          </p:nvPr>
        </p:nvSpPr>
        <p:spPr>
          <a:xfrm>
            <a:off x="951058" y="1236663"/>
            <a:ext cx="5876962" cy="372799"/>
          </a:xfrm>
          <a:ln>
            <a:noFill/>
          </a:ln>
        </p:spPr>
        <p:txBody>
          <a:bodyPr>
            <a:normAutofit/>
          </a:bodyPr>
          <a:lstStyle/>
          <a:p>
            <a:pPr marL="0" indent="0">
              <a:buNone/>
            </a:pPr>
            <a:r>
              <a:rPr lang="de-DE" sz="1600" dirty="0">
                <a:solidFill>
                  <a:srgbClr val="008AD1"/>
                </a:solidFill>
                <a:highlight>
                  <a:srgbClr val="F4E250"/>
                </a:highlight>
              </a:rPr>
              <a:t>KI im SHK-Handwerk</a:t>
            </a:r>
          </a:p>
        </p:txBody>
      </p:sp>
      <p:pic>
        <p:nvPicPr>
          <p:cNvPr id="33" name="Grafik 32">
            <a:extLst>
              <a:ext uri="{FF2B5EF4-FFF2-40B4-BE49-F238E27FC236}">
                <a16:creationId xmlns:a16="http://schemas.microsoft.com/office/drawing/2014/main" id="{1C392575-C9DA-77ED-9255-BD166D83033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908586" y="4257903"/>
            <a:ext cx="2493064" cy="3527999"/>
          </a:xfrm>
          <a:prstGeom prst="rect">
            <a:avLst/>
          </a:prstGeom>
          <a:effectLst>
            <a:outerShdw blurRad="254000" dist="101600" dir="2700000" algn="ctr" rotWithShape="0">
              <a:srgbClr val="000000">
                <a:alpha val="40000"/>
              </a:srgbClr>
            </a:outerShdw>
          </a:effectLst>
        </p:spPr>
      </p:pic>
      <p:pic>
        <p:nvPicPr>
          <p:cNvPr id="27" name="Grafik 26">
            <a:extLst>
              <a:ext uri="{FF2B5EF4-FFF2-40B4-BE49-F238E27FC236}">
                <a16:creationId xmlns:a16="http://schemas.microsoft.com/office/drawing/2014/main" id="{B8EF1295-F065-7541-521E-1EC7CB92341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07278" y="1798644"/>
            <a:ext cx="3454459" cy="2284370"/>
          </a:xfrm>
          <a:prstGeom prst="rect">
            <a:avLst/>
          </a:prstGeom>
          <a:effectLst/>
        </p:spPr>
      </p:pic>
      <p:pic>
        <p:nvPicPr>
          <p:cNvPr id="35" name="Grafik 34">
            <a:extLst>
              <a:ext uri="{FF2B5EF4-FFF2-40B4-BE49-F238E27FC236}">
                <a16:creationId xmlns:a16="http://schemas.microsoft.com/office/drawing/2014/main" id="{B738E7F6-7769-3BC0-0262-A5076129E42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825720">
            <a:off x="7759263" y="3658662"/>
            <a:ext cx="2493064" cy="3527999"/>
          </a:xfrm>
          <a:prstGeom prst="rect">
            <a:avLst/>
          </a:prstGeom>
          <a:effectLst>
            <a:outerShdw blurRad="254000" dist="101600" dir="2700000" algn="ctr" rotWithShape="0">
              <a:srgbClr val="000000">
                <a:alpha val="40000"/>
              </a:srgbClr>
            </a:outerShdw>
          </a:effectLst>
        </p:spPr>
      </p:pic>
      <p:pic>
        <p:nvPicPr>
          <p:cNvPr id="6" name="Grafik 5">
            <a:extLst>
              <a:ext uri="{FF2B5EF4-FFF2-40B4-BE49-F238E27FC236}">
                <a16:creationId xmlns:a16="http://schemas.microsoft.com/office/drawing/2014/main" id="{270F0F0F-8588-F309-8D2C-AE23E6634E5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421105" y="1352330"/>
            <a:ext cx="4292600" cy="2132233"/>
          </a:xfrm>
          <a:prstGeom prst="rect">
            <a:avLst/>
          </a:prstGeom>
        </p:spPr>
      </p:pic>
      <p:pic>
        <p:nvPicPr>
          <p:cNvPr id="5" name="Grafik 4">
            <a:extLst>
              <a:ext uri="{FF2B5EF4-FFF2-40B4-BE49-F238E27FC236}">
                <a16:creationId xmlns:a16="http://schemas.microsoft.com/office/drawing/2014/main" id="{F278AFEE-7598-9C3E-8365-79D88344F8E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21021545">
            <a:off x="4271532" y="1519365"/>
            <a:ext cx="3427914" cy="4850930"/>
          </a:xfrm>
          <a:prstGeom prst="rect">
            <a:avLst/>
          </a:prstGeom>
          <a:effectLst>
            <a:outerShdw blurRad="254000" dist="101600" dir="2700000" algn="ctr" rotWithShape="0">
              <a:srgbClr val="000000">
                <a:alpha val="40000"/>
              </a:srgbClr>
            </a:outerShdw>
          </a:effectLst>
        </p:spPr>
      </p:pic>
    </p:spTree>
    <p:extLst>
      <p:ext uri="{BB962C8B-B14F-4D97-AF65-F5344CB8AC3E}">
        <p14:creationId xmlns:p14="http://schemas.microsoft.com/office/powerpoint/2010/main" val="4131363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75145D-C5E4-E129-6A8A-01CC7F899FB8}"/>
              </a:ext>
            </a:extLst>
          </p:cNvPr>
          <p:cNvSpPr>
            <a:spLocks noGrp="1"/>
          </p:cNvSpPr>
          <p:nvPr>
            <p:ph type="title"/>
          </p:nvPr>
        </p:nvSpPr>
        <p:spPr/>
        <p:txBody>
          <a:bodyPr>
            <a:normAutofit fontScale="90000"/>
          </a:bodyPr>
          <a:lstStyle/>
          <a:p>
            <a:r>
              <a:rPr lang="de-DE" dirty="0"/>
              <a:t>Der Antrieb</a:t>
            </a:r>
          </a:p>
        </p:txBody>
      </p:sp>
      <p:sp>
        <p:nvSpPr>
          <p:cNvPr id="3" name="Inhaltsplatzhalter 2">
            <a:extLst>
              <a:ext uri="{FF2B5EF4-FFF2-40B4-BE49-F238E27FC236}">
                <a16:creationId xmlns:a16="http://schemas.microsoft.com/office/drawing/2014/main" id="{7638CEB7-1199-C4DD-80C5-0E5827EE9784}"/>
              </a:ext>
            </a:extLst>
          </p:cNvPr>
          <p:cNvSpPr>
            <a:spLocks noGrp="1"/>
          </p:cNvSpPr>
          <p:nvPr>
            <p:ph idx="13"/>
          </p:nvPr>
        </p:nvSpPr>
        <p:spPr/>
        <p:txBody>
          <a:bodyPr>
            <a:normAutofit/>
          </a:bodyPr>
          <a:lstStyle/>
          <a:p>
            <a:pPr marL="0" indent="0">
              <a:lnSpc>
                <a:spcPct val="100000"/>
              </a:lnSpc>
              <a:buNone/>
            </a:pPr>
            <a:r>
              <a:rPr lang="de-DE" sz="1800" dirty="0">
                <a:solidFill>
                  <a:srgbClr val="008AD1"/>
                </a:solidFill>
              </a:rPr>
              <a:t>Handwerksbetriebe haben alle Hände voll zu tun und meistern </a:t>
            </a:r>
            <a:br>
              <a:rPr lang="de-DE" sz="1800" dirty="0">
                <a:solidFill>
                  <a:srgbClr val="008AD1"/>
                </a:solidFill>
              </a:rPr>
            </a:br>
            <a:r>
              <a:rPr lang="de-DE" sz="1800" dirty="0">
                <a:solidFill>
                  <a:srgbClr val="008AD1"/>
                </a:solidFill>
              </a:rPr>
              <a:t>nebenbei zahlreiche Herausforderungen wie: </a:t>
            </a:r>
          </a:p>
          <a:p>
            <a:pPr marL="44450" indent="179388">
              <a:buFontTx/>
              <a:buChar char="-"/>
            </a:pPr>
            <a:r>
              <a:rPr lang="de-DE" sz="1600" dirty="0"/>
              <a:t>Fachkräftemangel</a:t>
            </a:r>
          </a:p>
          <a:p>
            <a:pPr marL="44450" indent="179388">
              <a:buFontTx/>
              <a:buChar char="-"/>
            </a:pPr>
            <a:r>
              <a:rPr lang="de-DE" sz="1600" dirty="0"/>
              <a:t>Steigende Kosten für Energie und Rohstoffe</a:t>
            </a:r>
          </a:p>
          <a:p>
            <a:pPr marL="44450" indent="179388">
              <a:buFontTx/>
              <a:buChar char="-"/>
            </a:pPr>
            <a:r>
              <a:rPr lang="de-DE" sz="1600" dirty="0"/>
              <a:t>Digitalisierung</a:t>
            </a:r>
          </a:p>
          <a:p>
            <a:pPr marL="44450" indent="179388">
              <a:buFontTx/>
              <a:buChar char="-"/>
            </a:pPr>
            <a:r>
              <a:rPr lang="de-DE" sz="1600" dirty="0"/>
              <a:t>Erfolgreiche und zukunftsfähige strategische Planung bei vollen Auftragsbüchern</a:t>
            </a:r>
          </a:p>
          <a:p>
            <a:pPr marL="44450" indent="179388">
              <a:buFontTx/>
              <a:buChar char="-"/>
            </a:pPr>
            <a:r>
              <a:rPr lang="de-DE" sz="1600" dirty="0"/>
              <a:t>Generationenwechsel</a:t>
            </a:r>
          </a:p>
          <a:p>
            <a:pPr marL="0" indent="0">
              <a:buNone/>
            </a:pPr>
            <a:endParaRPr lang="de-DE" sz="1800" dirty="0"/>
          </a:p>
          <a:p>
            <a:pPr>
              <a:buFontTx/>
              <a:buChar char="-"/>
            </a:pPr>
            <a:endParaRPr lang="de-DE" sz="1800" dirty="0"/>
          </a:p>
          <a:p>
            <a:pPr marL="0" indent="0">
              <a:buNone/>
            </a:pPr>
            <a:endParaRPr lang="de-DE" sz="1800" dirty="0">
              <a:highlight>
                <a:srgbClr val="F4E250"/>
              </a:highlight>
            </a:endParaRPr>
          </a:p>
          <a:p>
            <a:pPr marL="0" indent="0">
              <a:buNone/>
            </a:pPr>
            <a:endParaRPr lang="de-DE" sz="1800" dirty="0">
              <a:highlight>
                <a:srgbClr val="F4E250"/>
              </a:highlight>
            </a:endParaRPr>
          </a:p>
          <a:p>
            <a:pPr marL="0" indent="0">
              <a:lnSpc>
                <a:spcPct val="120000"/>
              </a:lnSpc>
              <a:buNone/>
            </a:pPr>
            <a:r>
              <a:rPr lang="de-DE" sz="2200" dirty="0">
                <a:highlight>
                  <a:srgbClr val="FFF038"/>
                </a:highlight>
              </a:rPr>
              <a:t>„Horizont Handwerk“ unterstützt Unternehmen passgenau </a:t>
            </a:r>
            <a:br>
              <a:rPr lang="de-DE" sz="2200" dirty="0">
                <a:highlight>
                  <a:srgbClr val="FFF038"/>
                </a:highlight>
              </a:rPr>
            </a:br>
            <a:r>
              <a:rPr lang="de-DE" sz="2200" dirty="0">
                <a:highlight>
                  <a:srgbClr val="FFF038"/>
                </a:highlight>
              </a:rPr>
              <a:t>zu ihren Fragen und bietet vielseitige Angebote.</a:t>
            </a:r>
          </a:p>
        </p:txBody>
      </p:sp>
      <p:pic>
        <p:nvPicPr>
          <p:cNvPr id="7" name="Grafik 6">
            <a:extLst>
              <a:ext uri="{FF2B5EF4-FFF2-40B4-BE49-F238E27FC236}">
                <a16:creationId xmlns:a16="http://schemas.microsoft.com/office/drawing/2014/main" id="{AB621AB4-82CF-5ACA-946F-A3950350B460}"/>
              </a:ext>
            </a:extLst>
          </p:cNvPr>
          <p:cNvPicPr>
            <a:picLocks noChangeAspect="1"/>
          </p:cNvPicPr>
          <p:nvPr/>
        </p:nvPicPr>
        <p:blipFill>
          <a:blip r:embed="rId2"/>
          <a:stretch>
            <a:fillRect/>
          </a:stretch>
        </p:blipFill>
        <p:spPr>
          <a:xfrm rot="5400000" flipH="1">
            <a:off x="3395207" y="3822777"/>
            <a:ext cx="1219270" cy="999402"/>
          </a:xfrm>
          <a:prstGeom prst="rect">
            <a:avLst/>
          </a:prstGeom>
        </p:spPr>
      </p:pic>
    </p:spTree>
    <p:extLst>
      <p:ext uri="{BB962C8B-B14F-4D97-AF65-F5344CB8AC3E}">
        <p14:creationId xmlns:p14="http://schemas.microsoft.com/office/powerpoint/2010/main" val="2058655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27DD8-F156-69A4-AE02-3A9A252571A3}"/>
            </a:ext>
          </a:extLst>
        </p:cNvPr>
        <p:cNvGrpSpPr/>
        <p:nvPr/>
      </p:nvGrpSpPr>
      <p:grpSpPr>
        <a:xfrm>
          <a:off x="0" y="0"/>
          <a:ext cx="0" cy="0"/>
          <a:chOff x="0" y="0"/>
          <a:chExt cx="0" cy="0"/>
        </a:xfrm>
      </p:grpSpPr>
      <p:pic>
        <p:nvPicPr>
          <p:cNvPr id="11" name="Grafik 10">
            <a:extLst>
              <a:ext uri="{FF2B5EF4-FFF2-40B4-BE49-F238E27FC236}">
                <a16:creationId xmlns:a16="http://schemas.microsoft.com/office/drawing/2014/main" id="{A6208A58-19F1-A009-AC04-DC53DF60FA4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615339">
            <a:off x="6184931" y="2676036"/>
            <a:ext cx="2686403" cy="3801598"/>
          </a:xfrm>
          <a:prstGeom prst="rect">
            <a:avLst/>
          </a:prstGeom>
          <a:effectLst>
            <a:outerShdw blurRad="254000" dist="101600" dir="2700000" algn="ctr" rotWithShape="0">
              <a:srgbClr val="000000">
                <a:alpha val="40000"/>
              </a:srgbClr>
            </a:outerShdw>
          </a:effectLst>
        </p:spPr>
      </p:pic>
      <p:sp>
        <p:nvSpPr>
          <p:cNvPr id="2" name="Titel 1">
            <a:extLst>
              <a:ext uri="{FF2B5EF4-FFF2-40B4-BE49-F238E27FC236}">
                <a16:creationId xmlns:a16="http://schemas.microsoft.com/office/drawing/2014/main" id="{AB26738B-2192-0C83-12BD-467A4544A047}"/>
              </a:ext>
            </a:extLst>
          </p:cNvPr>
          <p:cNvSpPr>
            <a:spLocks noGrp="1"/>
          </p:cNvSpPr>
          <p:nvPr>
            <p:ph type="title"/>
          </p:nvPr>
        </p:nvSpPr>
        <p:spPr>
          <a:xfrm>
            <a:off x="951057" y="509367"/>
            <a:ext cx="7144259" cy="568030"/>
          </a:xfrm>
        </p:spPr>
        <p:txBody>
          <a:bodyPr>
            <a:normAutofit fontScale="90000"/>
          </a:bodyPr>
          <a:lstStyle/>
          <a:p>
            <a:r>
              <a:rPr lang="de-DE" dirty="0"/>
              <a:t>Erfolge – Praxisbeispiel „Werkstatt“ Digitalisierung</a:t>
            </a:r>
          </a:p>
        </p:txBody>
      </p:sp>
      <p:sp>
        <p:nvSpPr>
          <p:cNvPr id="3" name="Inhaltsplatzhalter 2">
            <a:extLst>
              <a:ext uri="{FF2B5EF4-FFF2-40B4-BE49-F238E27FC236}">
                <a16:creationId xmlns:a16="http://schemas.microsoft.com/office/drawing/2014/main" id="{7C6C1A0C-8DE9-4BEA-D3B2-0945234420B9}"/>
              </a:ext>
            </a:extLst>
          </p:cNvPr>
          <p:cNvSpPr>
            <a:spLocks noGrp="1"/>
          </p:cNvSpPr>
          <p:nvPr>
            <p:ph idx="4294967295"/>
          </p:nvPr>
        </p:nvSpPr>
        <p:spPr>
          <a:xfrm>
            <a:off x="951058" y="1236663"/>
            <a:ext cx="6462996" cy="723900"/>
          </a:xfrm>
          <a:ln>
            <a:noFill/>
          </a:ln>
        </p:spPr>
        <p:txBody>
          <a:bodyPr>
            <a:normAutofit/>
          </a:bodyPr>
          <a:lstStyle/>
          <a:p>
            <a:pPr marL="0" indent="0">
              <a:buNone/>
            </a:pPr>
            <a:r>
              <a:rPr lang="de-DE" sz="1600" dirty="0">
                <a:solidFill>
                  <a:srgbClr val="008AD1"/>
                </a:solidFill>
                <a:highlight>
                  <a:srgbClr val="F4E250"/>
                </a:highlight>
              </a:rPr>
              <a:t>Einsatzmöglichkeiten von KI zur Steigerung der Ressourceneffizienz</a:t>
            </a:r>
          </a:p>
        </p:txBody>
      </p:sp>
      <p:pic>
        <p:nvPicPr>
          <p:cNvPr id="13" name="Grafik 12">
            <a:extLst>
              <a:ext uri="{FF2B5EF4-FFF2-40B4-BE49-F238E27FC236}">
                <a16:creationId xmlns:a16="http://schemas.microsoft.com/office/drawing/2014/main" id="{B4727D40-92D0-92AA-3FF7-9EC5147A3F5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750678" y="2768526"/>
            <a:ext cx="2686403" cy="3801598"/>
          </a:xfrm>
          <a:prstGeom prst="rect">
            <a:avLst/>
          </a:prstGeom>
          <a:effectLst>
            <a:outerShdw blurRad="254000" dist="101600" dir="2700000" algn="ctr" rotWithShape="0">
              <a:srgbClr val="000000">
                <a:alpha val="40000"/>
              </a:srgbClr>
            </a:outerShdw>
          </a:effectLst>
        </p:spPr>
      </p:pic>
      <p:pic>
        <p:nvPicPr>
          <p:cNvPr id="16" name="Grafik 15">
            <a:extLst>
              <a:ext uri="{FF2B5EF4-FFF2-40B4-BE49-F238E27FC236}">
                <a16:creationId xmlns:a16="http://schemas.microsoft.com/office/drawing/2014/main" id="{2AC6FB23-F6B2-B7C2-E970-2344FFE43FA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1317613">
            <a:off x="4309618" y="1893231"/>
            <a:ext cx="2686403" cy="3801598"/>
          </a:xfrm>
          <a:prstGeom prst="rect">
            <a:avLst/>
          </a:prstGeom>
          <a:effectLst>
            <a:outerShdw blurRad="254000" dist="101600" dir="2700000" algn="ctr" rotWithShape="0">
              <a:srgbClr val="000000">
                <a:alpha val="40000"/>
              </a:srgbClr>
            </a:outerShdw>
          </a:effectLst>
        </p:spPr>
      </p:pic>
      <p:pic>
        <p:nvPicPr>
          <p:cNvPr id="6" name="Grafik 5">
            <a:extLst>
              <a:ext uri="{FF2B5EF4-FFF2-40B4-BE49-F238E27FC236}">
                <a16:creationId xmlns:a16="http://schemas.microsoft.com/office/drawing/2014/main" id="{6A15A6C2-6A9C-50B8-60D2-3AE85A2EE50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319003">
            <a:off x="9993970" y="2768527"/>
            <a:ext cx="2686402" cy="3801598"/>
          </a:xfrm>
          <a:prstGeom prst="rect">
            <a:avLst/>
          </a:prstGeom>
          <a:effectLst>
            <a:outerShdw blurRad="254000" dist="101600" dir="2700000" algn="ctr" rotWithShape="0">
              <a:srgbClr val="000000">
                <a:alpha val="40000"/>
              </a:srgbClr>
            </a:outerShdw>
          </a:effectLst>
        </p:spPr>
      </p:pic>
      <p:pic>
        <p:nvPicPr>
          <p:cNvPr id="5" name="Grafik 4">
            <a:extLst>
              <a:ext uri="{FF2B5EF4-FFF2-40B4-BE49-F238E27FC236}">
                <a16:creationId xmlns:a16="http://schemas.microsoft.com/office/drawing/2014/main" id="{423A8980-AD50-13E9-7E14-8E7E4AF9C58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21175941">
            <a:off x="701444" y="1773870"/>
            <a:ext cx="2855098" cy="4040323"/>
          </a:xfrm>
          <a:prstGeom prst="rect">
            <a:avLst/>
          </a:prstGeom>
          <a:effectLst>
            <a:outerShdw blurRad="254000" dist="101600" dir="2700000" algn="ctr" rotWithShape="0">
              <a:srgbClr val="000000">
                <a:alpha val="40000"/>
              </a:srgbClr>
            </a:outerShdw>
          </a:effectLst>
        </p:spPr>
      </p:pic>
      <p:pic>
        <p:nvPicPr>
          <p:cNvPr id="4" name="Grafik 3">
            <a:extLst>
              <a:ext uri="{FF2B5EF4-FFF2-40B4-BE49-F238E27FC236}">
                <a16:creationId xmlns:a16="http://schemas.microsoft.com/office/drawing/2014/main" id="{84B3A8D7-DC9F-6EB0-04F8-B66C3923C6F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049379" y="1459225"/>
            <a:ext cx="2783885" cy="3939549"/>
          </a:xfrm>
          <a:prstGeom prst="rect">
            <a:avLst/>
          </a:prstGeom>
          <a:effectLst>
            <a:outerShdw blurRad="254000" dist="101600" dir="2700000" algn="ctr" rotWithShape="0">
              <a:srgbClr val="000000">
                <a:alpha val="40000"/>
              </a:srgbClr>
            </a:outerShdw>
          </a:effectLst>
        </p:spPr>
      </p:pic>
    </p:spTree>
    <p:extLst>
      <p:ext uri="{BB962C8B-B14F-4D97-AF65-F5344CB8AC3E}">
        <p14:creationId xmlns:p14="http://schemas.microsoft.com/office/powerpoint/2010/main" val="465003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EB99D-5689-8633-9074-E04267283AC4}"/>
              </a:ext>
            </a:extLst>
          </p:cNvPr>
          <p:cNvSpPr>
            <a:spLocks noGrp="1"/>
          </p:cNvSpPr>
          <p:nvPr>
            <p:ph type="title"/>
          </p:nvPr>
        </p:nvSpPr>
        <p:spPr>
          <a:xfrm>
            <a:off x="951057" y="509367"/>
            <a:ext cx="6757795" cy="568030"/>
          </a:xfrm>
        </p:spPr>
        <p:txBody>
          <a:bodyPr>
            <a:normAutofit fontScale="90000"/>
          </a:bodyPr>
          <a:lstStyle/>
          <a:p>
            <a:r>
              <a:rPr lang="de-DE" dirty="0"/>
              <a:t>Erfolge – Praxisbeispiel „Werkstatt“ Digitalisierung</a:t>
            </a:r>
          </a:p>
        </p:txBody>
      </p:sp>
      <p:sp>
        <p:nvSpPr>
          <p:cNvPr id="3" name="Inhaltsplatzhalter 2">
            <a:extLst>
              <a:ext uri="{FF2B5EF4-FFF2-40B4-BE49-F238E27FC236}">
                <a16:creationId xmlns:a16="http://schemas.microsoft.com/office/drawing/2014/main" id="{433DC47A-F264-75DE-9241-03792860DB15}"/>
              </a:ext>
            </a:extLst>
          </p:cNvPr>
          <p:cNvSpPr>
            <a:spLocks noGrp="1"/>
          </p:cNvSpPr>
          <p:nvPr>
            <p:ph idx="4294967295"/>
          </p:nvPr>
        </p:nvSpPr>
        <p:spPr>
          <a:xfrm>
            <a:off x="951058" y="1236664"/>
            <a:ext cx="5876962" cy="399630"/>
          </a:xfrm>
          <a:ln>
            <a:noFill/>
          </a:ln>
        </p:spPr>
        <p:txBody>
          <a:bodyPr>
            <a:normAutofit/>
          </a:bodyPr>
          <a:lstStyle/>
          <a:p>
            <a:pPr marL="0" indent="0">
              <a:buNone/>
            </a:pPr>
            <a:r>
              <a:rPr lang="de-DE" sz="1600" dirty="0">
                <a:solidFill>
                  <a:srgbClr val="008AD1"/>
                </a:solidFill>
                <a:highlight>
                  <a:srgbClr val="F4E250"/>
                </a:highlight>
              </a:rPr>
              <a:t>ERP-Systeme: Neues einführen oder Altes erneuern</a:t>
            </a:r>
          </a:p>
        </p:txBody>
      </p:sp>
      <p:pic>
        <p:nvPicPr>
          <p:cNvPr id="7" name="Grafik 6">
            <a:extLst>
              <a:ext uri="{FF2B5EF4-FFF2-40B4-BE49-F238E27FC236}">
                <a16:creationId xmlns:a16="http://schemas.microsoft.com/office/drawing/2014/main" id="{FF5EBD31-41DF-63A6-3DED-E82F2A348E6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55783" y="1795561"/>
            <a:ext cx="3112142" cy="4372691"/>
          </a:xfrm>
          <a:prstGeom prst="rect">
            <a:avLst/>
          </a:prstGeom>
          <a:effectLst>
            <a:outerShdw blurRad="317084" dist="158193" dir="2700000" algn="tl" rotWithShape="0">
              <a:prstClr val="black">
                <a:alpha val="40000"/>
              </a:prstClr>
            </a:outerShdw>
          </a:effectLst>
        </p:spPr>
      </p:pic>
      <p:pic>
        <p:nvPicPr>
          <p:cNvPr id="5" name="Grafik 4">
            <a:extLst>
              <a:ext uri="{FF2B5EF4-FFF2-40B4-BE49-F238E27FC236}">
                <a16:creationId xmlns:a16="http://schemas.microsoft.com/office/drawing/2014/main" id="{4FE115A3-C51A-09F6-9434-F456FB88D0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296062">
            <a:off x="6019015" y="1507567"/>
            <a:ext cx="3089965" cy="4372691"/>
          </a:xfrm>
          <a:prstGeom prst="rect">
            <a:avLst/>
          </a:prstGeom>
          <a:effectLst>
            <a:outerShdw blurRad="317084" dist="158193" dir="2700000" algn="tl" rotWithShape="0">
              <a:prstClr val="black">
                <a:alpha val="40000"/>
              </a:prstClr>
            </a:outerShdw>
          </a:effectLst>
        </p:spPr>
      </p:pic>
      <p:pic>
        <p:nvPicPr>
          <p:cNvPr id="6" name="Grafik 5">
            <a:extLst>
              <a:ext uri="{FF2B5EF4-FFF2-40B4-BE49-F238E27FC236}">
                <a16:creationId xmlns:a16="http://schemas.microsoft.com/office/drawing/2014/main" id="{568EB8F9-2296-C4B7-E954-EA4CCA024CD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1045700">
            <a:off x="3512100" y="2154607"/>
            <a:ext cx="2995119" cy="4238472"/>
          </a:xfrm>
          <a:prstGeom prst="rect">
            <a:avLst/>
          </a:prstGeom>
          <a:effectLst>
            <a:outerShdw blurRad="229285" dist="185969" dir="2700000" algn="tl" rotWithShape="0">
              <a:prstClr val="black">
                <a:alpha val="40000"/>
              </a:prstClr>
            </a:outerShdw>
          </a:effectLst>
        </p:spPr>
      </p:pic>
      <p:pic>
        <p:nvPicPr>
          <p:cNvPr id="4" name="Grafik 3">
            <a:extLst>
              <a:ext uri="{FF2B5EF4-FFF2-40B4-BE49-F238E27FC236}">
                <a16:creationId xmlns:a16="http://schemas.microsoft.com/office/drawing/2014/main" id="{5D325A58-9E72-D1D8-3A02-D5840F8255A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96778" y="2353632"/>
            <a:ext cx="2680560" cy="2680560"/>
          </a:xfrm>
          <a:prstGeom prst="ellipse">
            <a:avLst/>
          </a:prstGeom>
          <a:effectLst>
            <a:outerShdw blurRad="254000" dist="101600" dir="2700000" algn="ctr" rotWithShape="0">
              <a:srgbClr val="000000">
                <a:alpha val="40000"/>
              </a:srgbClr>
            </a:outerShdw>
          </a:effectLst>
        </p:spPr>
      </p:pic>
      <p:pic>
        <p:nvPicPr>
          <p:cNvPr id="8" name="Grafik 7">
            <a:extLst>
              <a:ext uri="{FF2B5EF4-FFF2-40B4-BE49-F238E27FC236}">
                <a16:creationId xmlns:a16="http://schemas.microsoft.com/office/drawing/2014/main" id="{CE491A64-4801-FC16-2424-7EB82A228FD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291312" y="4247675"/>
            <a:ext cx="2242800" cy="2242800"/>
          </a:xfrm>
          <a:prstGeom prst="ellipse">
            <a:avLst/>
          </a:prstGeom>
          <a:effectLst>
            <a:outerShdw blurRad="254000" dist="101600" dir="2700000" algn="ctr" rotWithShape="0">
              <a:srgbClr val="000000">
                <a:alpha val="40000"/>
              </a:srgbClr>
            </a:outerShdw>
          </a:effectLst>
        </p:spPr>
      </p:pic>
    </p:spTree>
    <p:extLst>
      <p:ext uri="{BB962C8B-B14F-4D97-AF65-F5344CB8AC3E}">
        <p14:creationId xmlns:p14="http://schemas.microsoft.com/office/powerpoint/2010/main" val="2309801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33DC47A-F264-75DE-9241-03792860DB15}"/>
              </a:ext>
            </a:extLst>
          </p:cNvPr>
          <p:cNvSpPr>
            <a:spLocks noGrp="1"/>
          </p:cNvSpPr>
          <p:nvPr>
            <p:ph idx="13"/>
          </p:nvPr>
        </p:nvSpPr>
        <p:spPr/>
        <p:txBody>
          <a:bodyPr/>
          <a:lstStyle/>
          <a:p>
            <a:pPr marL="0" indent="0">
              <a:buNone/>
            </a:pPr>
            <a:r>
              <a:rPr lang="de-DE" sz="1800" dirty="0">
                <a:solidFill>
                  <a:srgbClr val="008AD1"/>
                </a:solidFill>
                <a:highlight>
                  <a:srgbClr val="F4E250"/>
                </a:highlight>
              </a:rPr>
              <a:t>Einsatz modernster Technik zur Berufsorientierung im Dachdecker- &amp; Metallhandwerk</a:t>
            </a:r>
          </a:p>
        </p:txBody>
      </p:sp>
      <p:sp>
        <p:nvSpPr>
          <p:cNvPr id="2" name="Titel 1">
            <a:extLst>
              <a:ext uri="{FF2B5EF4-FFF2-40B4-BE49-F238E27FC236}">
                <a16:creationId xmlns:a16="http://schemas.microsoft.com/office/drawing/2014/main" id="{7A0EB99D-5689-8633-9074-E04267283AC4}"/>
              </a:ext>
            </a:extLst>
          </p:cNvPr>
          <p:cNvSpPr>
            <a:spLocks noGrp="1"/>
          </p:cNvSpPr>
          <p:nvPr>
            <p:ph type="title"/>
          </p:nvPr>
        </p:nvSpPr>
        <p:spPr/>
        <p:txBody>
          <a:bodyPr>
            <a:normAutofit fontScale="90000"/>
          </a:bodyPr>
          <a:lstStyle/>
          <a:p>
            <a:r>
              <a:rPr lang="de-DE" dirty="0"/>
              <a:t>Erfolge – Praxisbeispiel „Modellprojekt“</a:t>
            </a:r>
          </a:p>
        </p:txBody>
      </p:sp>
      <p:pic>
        <p:nvPicPr>
          <p:cNvPr id="7" name="Grafik 6">
            <a:extLst>
              <a:ext uri="{FF2B5EF4-FFF2-40B4-BE49-F238E27FC236}">
                <a16:creationId xmlns:a16="http://schemas.microsoft.com/office/drawing/2014/main" id="{98EF1B8B-9453-ABA7-EC6D-34DE48926BD4}"/>
              </a:ext>
            </a:extLst>
          </p:cNvPr>
          <p:cNvPicPr>
            <a:picLocks noChangeAspect="1"/>
          </p:cNvPicPr>
          <p:nvPr/>
        </p:nvPicPr>
        <p:blipFill>
          <a:blip r:embed="rId2"/>
          <a:stretch>
            <a:fillRect/>
          </a:stretch>
        </p:blipFill>
        <p:spPr>
          <a:xfrm>
            <a:off x="1064449" y="4497937"/>
            <a:ext cx="8772525" cy="1724025"/>
          </a:xfrm>
          <a:prstGeom prst="rect">
            <a:avLst/>
          </a:prstGeom>
        </p:spPr>
      </p:pic>
      <p:graphicFrame>
        <p:nvGraphicFramePr>
          <p:cNvPr id="10" name="Tabelle 10">
            <a:extLst>
              <a:ext uri="{FF2B5EF4-FFF2-40B4-BE49-F238E27FC236}">
                <a16:creationId xmlns:a16="http://schemas.microsoft.com/office/drawing/2014/main" id="{57F1B466-9F86-6C83-F7CC-0C5D1A370875}"/>
              </a:ext>
            </a:extLst>
          </p:cNvPr>
          <p:cNvGraphicFramePr>
            <a:graphicFrameLocks noGrp="1"/>
          </p:cNvGraphicFramePr>
          <p:nvPr>
            <p:extLst>
              <p:ext uri="{D42A27DB-BD31-4B8C-83A1-F6EECF244321}">
                <p14:modId xmlns:p14="http://schemas.microsoft.com/office/powerpoint/2010/main" val="3262094194"/>
              </p:ext>
            </p:extLst>
          </p:nvPr>
        </p:nvGraphicFramePr>
        <p:xfrm>
          <a:off x="1036918" y="1805606"/>
          <a:ext cx="8564283" cy="1864685"/>
        </p:xfrm>
        <a:graphic>
          <a:graphicData uri="http://schemas.openxmlformats.org/drawingml/2006/table">
            <a:tbl>
              <a:tblPr firstRow="1" bandRow="1">
                <a:tableStyleId>{5C22544A-7EE6-4342-B048-85BDC9FD1C3A}</a:tableStyleId>
              </a:tblPr>
              <a:tblGrid>
                <a:gridCol w="2854761">
                  <a:extLst>
                    <a:ext uri="{9D8B030D-6E8A-4147-A177-3AD203B41FA5}">
                      <a16:colId xmlns:a16="http://schemas.microsoft.com/office/drawing/2014/main" val="1806346380"/>
                    </a:ext>
                  </a:extLst>
                </a:gridCol>
                <a:gridCol w="2854761">
                  <a:extLst>
                    <a:ext uri="{9D8B030D-6E8A-4147-A177-3AD203B41FA5}">
                      <a16:colId xmlns:a16="http://schemas.microsoft.com/office/drawing/2014/main" val="3613968486"/>
                    </a:ext>
                  </a:extLst>
                </a:gridCol>
                <a:gridCol w="2854761">
                  <a:extLst>
                    <a:ext uri="{9D8B030D-6E8A-4147-A177-3AD203B41FA5}">
                      <a16:colId xmlns:a16="http://schemas.microsoft.com/office/drawing/2014/main" val="1232271465"/>
                    </a:ext>
                  </a:extLst>
                </a:gridCol>
              </a:tblGrid>
              <a:tr h="527984">
                <a:tc>
                  <a:txBody>
                    <a:bodyPr/>
                    <a:lstStyle/>
                    <a:p>
                      <a:pPr algn="ctr"/>
                      <a:r>
                        <a:rPr lang="de-DE" sz="1600" b="0" i="0" dirty="0">
                          <a:solidFill>
                            <a:schemeClr val="bg1"/>
                          </a:solidFill>
                          <a:latin typeface="TheSansB W5 Plain" panose="020B0502050302020203" pitchFamily="34" charset="77"/>
                        </a:rPr>
                        <a:t>VR-Game</a:t>
                      </a:r>
                    </a:p>
                  </a:txBody>
                  <a:tcPr anchor="ctr">
                    <a:solidFill>
                      <a:srgbClr val="073070"/>
                    </a:solidFill>
                  </a:tcPr>
                </a:tc>
                <a:tc>
                  <a:txBody>
                    <a:bodyPr/>
                    <a:lstStyle/>
                    <a:p>
                      <a:pPr algn="ctr"/>
                      <a:r>
                        <a:rPr lang="de-DE" sz="1600" b="0" i="0" dirty="0">
                          <a:solidFill>
                            <a:schemeClr val="bg1"/>
                          </a:solidFill>
                          <a:latin typeface="TheSansB W5 Plain" panose="020B0502050302020203" pitchFamily="34" charset="77"/>
                        </a:rPr>
                        <a:t>VR-360°-Video</a:t>
                      </a:r>
                    </a:p>
                  </a:txBody>
                  <a:tcPr anchor="ctr">
                    <a:solidFill>
                      <a:srgbClr val="073070"/>
                    </a:solidFill>
                  </a:tcPr>
                </a:tc>
                <a:tc>
                  <a:txBody>
                    <a:bodyPr/>
                    <a:lstStyle/>
                    <a:p>
                      <a:pPr algn="ctr"/>
                      <a:r>
                        <a:rPr lang="de-DE" sz="1600" b="0" i="0" dirty="0">
                          <a:solidFill>
                            <a:schemeClr val="bg1"/>
                          </a:solidFill>
                          <a:latin typeface="TheSansB W5 Plain" panose="020B0502050302020203" pitchFamily="34" charset="77"/>
                        </a:rPr>
                        <a:t>Drohnenflugsimulator</a:t>
                      </a:r>
                    </a:p>
                  </a:txBody>
                  <a:tcPr anchor="ctr">
                    <a:solidFill>
                      <a:srgbClr val="073070"/>
                    </a:solidFill>
                  </a:tcPr>
                </a:tc>
                <a:extLst>
                  <a:ext uri="{0D108BD9-81ED-4DB2-BD59-A6C34878D82A}">
                    <a16:rowId xmlns:a16="http://schemas.microsoft.com/office/drawing/2014/main" val="2253018836"/>
                  </a:ext>
                </a:extLst>
              </a:tr>
              <a:tr h="1336701">
                <a:tc>
                  <a:txBody>
                    <a:bodyPr/>
                    <a:lstStyle/>
                    <a:p>
                      <a:pPr marL="290513" indent="-112713" algn="l">
                        <a:buFont typeface="Arial" panose="020B0604020202020204" pitchFamily="34" charset="0"/>
                        <a:buChar char="•"/>
                        <a:tabLst/>
                      </a:pPr>
                      <a:r>
                        <a:rPr lang="de-DE" sz="1400" b="0" i="0" dirty="0">
                          <a:solidFill>
                            <a:schemeClr val="bg1"/>
                          </a:solidFill>
                          <a:latin typeface="TheSansB W5 Plain" panose="020B0502050302020203" pitchFamily="34" charset="77"/>
                        </a:rPr>
                        <a:t>Gamification</a:t>
                      </a:r>
                    </a:p>
                    <a:p>
                      <a:pPr marL="290513" indent="-112713" algn="l">
                        <a:buFont typeface="Arial" panose="020B0604020202020204" pitchFamily="34" charset="0"/>
                        <a:buChar char="•"/>
                        <a:tabLst/>
                      </a:pPr>
                      <a:r>
                        <a:rPr lang="de-DE" sz="1400" b="0" i="0" dirty="0">
                          <a:solidFill>
                            <a:schemeClr val="bg1"/>
                          </a:solidFill>
                          <a:latin typeface="TheSansB W5 Plain" panose="020B0502050302020203" pitchFamily="34" charset="77"/>
                        </a:rPr>
                        <a:t>Unterhaltende</a:t>
                      </a:r>
                      <a:br>
                        <a:rPr lang="de-DE" sz="1400" b="0" i="0" dirty="0">
                          <a:solidFill>
                            <a:schemeClr val="bg1"/>
                          </a:solidFill>
                          <a:latin typeface="TheSansB W5 Plain" panose="020B0502050302020203" pitchFamily="34" charset="77"/>
                        </a:rPr>
                      </a:br>
                      <a:r>
                        <a:rPr lang="de-DE" sz="1400" b="0" i="0" dirty="0">
                          <a:solidFill>
                            <a:schemeClr val="bg1"/>
                          </a:solidFill>
                          <a:latin typeface="TheSansB W5 Plain" panose="020B0502050302020203" pitchFamily="34" charset="77"/>
                        </a:rPr>
                        <a:t>Informations-vermittlung</a:t>
                      </a:r>
                    </a:p>
                  </a:txBody>
                  <a:tcPr anchor="ctr">
                    <a:solidFill>
                      <a:srgbClr val="134F87"/>
                    </a:solidFill>
                  </a:tcPr>
                </a:tc>
                <a:tc>
                  <a:txBody>
                    <a:bodyPr/>
                    <a:lstStyle/>
                    <a:p>
                      <a:pPr marL="290513" indent="-112713" algn="l">
                        <a:buFont typeface="Arial" panose="020B0604020202020204" pitchFamily="34" charset="0"/>
                        <a:buChar char="•"/>
                        <a:tabLst/>
                      </a:pPr>
                      <a:r>
                        <a:rPr lang="de-DE" sz="1400" b="0" i="0" dirty="0">
                          <a:solidFill>
                            <a:schemeClr val="bg1"/>
                          </a:solidFill>
                          <a:latin typeface="TheSansB W5 Plain" panose="020B0502050302020203" pitchFamily="34" charset="77"/>
                        </a:rPr>
                        <a:t>Darstellung des Berufsbildes</a:t>
                      </a:r>
                    </a:p>
                    <a:p>
                      <a:pPr marL="290513" indent="-112713" algn="l">
                        <a:buFont typeface="Arial" panose="020B0604020202020204" pitchFamily="34" charset="0"/>
                        <a:buChar char="•"/>
                        <a:tabLst/>
                      </a:pPr>
                      <a:r>
                        <a:rPr lang="de-DE" sz="1400" b="0" i="0" dirty="0">
                          <a:solidFill>
                            <a:schemeClr val="bg1"/>
                          </a:solidFill>
                          <a:latin typeface="TheSansB W5 Plain" panose="020B0502050302020203" pitchFamily="34" charset="77"/>
                        </a:rPr>
                        <a:t>Einblick in den Arbeitsalltag</a:t>
                      </a:r>
                    </a:p>
                    <a:p>
                      <a:pPr marL="290513" indent="-112713" algn="l">
                        <a:buFont typeface="Arial" panose="020B0604020202020204" pitchFamily="34" charset="0"/>
                        <a:buChar char="•"/>
                        <a:tabLst/>
                      </a:pPr>
                      <a:r>
                        <a:rPr lang="de-DE" sz="1400" b="0" i="0" dirty="0">
                          <a:solidFill>
                            <a:schemeClr val="bg1"/>
                          </a:solidFill>
                          <a:latin typeface="TheSansB W5 Plain" panose="020B0502050302020203" pitchFamily="34" charset="77"/>
                        </a:rPr>
                        <a:t>Informativer Charakter</a:t>
                      </a:r>
                    </a:p>
                  </a:txBody>
                  <a:tcPr anchor="ctr">
                    <a:solidFill>
                      <a:srgbClr val="134F87"/>
                    </a:solidFill>
                  </a:tcPr>
                </a:tc>
                <a:tc>
                  <a:txBody>
                    <a:bodyPr/>
                    <a:lstStyle/>
                    <a:p>
                      <a:pPr marL="285750" indent="-107950" algn="l">
                        <a:buFont typeface="Arial" panose="020B0604020202020204" pitchFamily="34" charset="0"/>
                        <a:buChar char="•"/>
                        <a:tabLst/>
                      </a:pPr>
                      <a:r>
                        <a:rPr lang="de-DE" sz="1400" b="0" i="0" dirty="0">
                          <a:solidFill>
                            <a:schemeClr val="bg1"/>
                          </a:solidFill>
                          <a:latin typeface="TheSansB W5 Plain" panose="020B0502050302020203" pitchFamily="34" charset="77"/>
                        </a:rPr>
                        <a:t>Veranschaulichung des Einsatzes modernster Technik</a:t>
                      </a:r>
                    </a:p>
                    <a:p>
                      <a:pPr marL="285750" indent="-107950" algn="l">
                        <a:buFont typeface="Arial" panose="020B0604020202020204" pitchFamily="34" charset="0"/>
                        <a:buChar char="•"/>
                        <a:tabLst/>
                      </a:pPr>
                      <a:r>
                        <a:rPr lang="de-DE" sz="1400" b="0" i="0" dirty="0">
                          <a:solidFill>
                            <a:schemeClr val="bg1"/>
                          </a:solidFill>
                          <a:latin typeface="TheSansB W5 Plain" panose="020B0502050302020203" pitchFamily="34" charset="77"/>
                        </a:rPr>
                        <a:t>Interaktivität</a:t>
                      </a:r>
                    </a:p>
                  </a:txBody>
                  <a:tcPr anchor="ctr">
                    <a:solidFill>
                      <a:srgbClr val="134F87"/>
                    </a:solidFill>
                  </a:tcPr>
                </a:tc>
                <a:extLst>
                  <a:ext uri="{0D108BD9-81ED-4DB2-BD59-A6C34878D82A}">
                    <a16:rowId xmlns:a16="http://schemas.microsoft.com/office/drawing/2014/main" val="3675666196"/>
                  </a:ext>
                </a:extLst>
              </a:tr>
            </a:tbl>
          </a:graphicData>
        </a:graphic>
      </p:graphicFrame>
      <p:pic>
        <p:nvPicPr>
          <p:cNvPr id="6" name="Grafik 5">
            <a:extLst>
              <a:ext uri="{FF2B5EF4-FFF2-40B4-BE49-F238E27FC236}">
                <a16:creationId xmlns:a16="http://schemas.microsoft.com/office/drawing/2014/main" id="{04339B90-CB07-155F-59B8-2033DF93C8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45"/>
          <a:stretch/>
        </p:blipFill>
        <p:spPr>
          <a:xfrm>
            <a:off x="8798500" y="3075974"/>
            <a:ext cx="2723472" cy="2723548"/>
          </a:xfrm>
          <a:prstGeom prst="ellipse">
            <a:avLst/>
          </a:prstGeom>
        </p:spPr>
      </p:pic>
      <p:pic>
        <p:nvPicPr>
          <p:cNvPr id="4" name="Grafik 3">
            <a:extLst>
              <a:ext uri="{FF2B5EF4-FFF2-40B4-BE49-F238E27FC236}">
                <a16:creationId xmlns:a16="http://schemas.microsoft.com/office/drawing/2014/main" id="{586CCB09-76DA-9F56-8F92-B22168CCEF3B}"/>
              </a:ext>
            </a:extLst>
          </p:cNvPr>
          <p:cNvPicPr>
            <a:picLocks noChangeAspect="1"/>
          </p:cNvPicPr>
          <p:nvPr/>
        </p:nvPicPr>
        <p:blipFill>
          <a:blip r:embed="rId4"/>
          <a:stretch>
            <a:fillRect/>
          </a:stretch>
        </p:blipFill>
        <p:spPr>
          <a:xfrm>
            <a:off x="1743751" y="3555548"/>
            <a:ext cx="895405" cy="822011"/>
          </a:xfrm>
          <a:prstGeom prst="rect">
            <a:avLst/>
          </a:prstGeom>
        </p:spPr>
      </p:pic>
      <p:pic>
        <p:nvPicPr>
          <p:cNvPr id="5" name="Grafik 4">
            <a:extLst>
              <a:ext uri="{FF2B5EF4-FFF2-40B4-BE49-F238E27FC236}">
                <a16:creationId xmlns:a16="http://schemas.microsoft.com/office/drawing/2014/main" id="{095BDC04-FEAF-A3EE-A1D8-D2EBFFEEB8E3}"/>
              </a:ext>
            </a:extLst>
          </p:cNvPr>
          <p:cNvPicPr>
            <a:picLocks noChangeAspect="1"/>
          </p:cNvPicPr>
          <p:nvPr/>
        </p:nvPicPr>
        <p:blipFill>
          <a:blip r:embed="rId5"/>
          <a:stretch>
            <a:fillRect/>
          </a:stretch>
        </p:blipFill>
        <p:spPr>
          <a:xfrm>
            <a:off x="5450711" y="3881949"/>
            <a:ext cx="787400" cy="698500"/>
          </a:xfrm>
          <a:prstGeom prst="rect">
            <a:avLst/>
          </a:prstGeom>
        </p:spPr>
      </p:pic>
      <p:pic>
        <p:nvPicPr>
          <p:cNvPr id="8" name="Grafik 7">
            <a:extLst>
              <a:ext uri="{FF2B5EF4-FFF2-40B4-BE49-F238E27FC236}">
                <a16:creationId xmlns:a16="http://schemas.microsoft.com/office/drawing/2014/main" id="{627F8557-DB30-CC68-029D-F5E50EBD85B4}"/>
              </a:ext>
            </a:extLst>
          </p:cNvPr>
          <p:cNvPicPr>
            <a:picLocks noChangeAspect="1"/>
          </p:cNvPicPr>
          <p:nvPr/>
        </p:nvPicPr>
        <p:blipFill>
          <a:blip r:embed="rId6"/>
          <a:stretch>
            <a:fillRect/>
          </a:stretch>
        </p:blipFill>
        <p:spPr>
          <a:xfrm>
            <a:off x="10156056" y="2419072"/>
            <a:ext cx="895405" cy="808753"/>
          </a:xfrm>
          <a:prstGeom prst="rect">
            <a:avLst/>
          </a:prstGeom>
        </p:spPr>
      </p:pic>
      <p:pic>
        <p:nvPicPr>
          <p:cNvPr id="9" name="Grafik 8">
            <a:extLst>
              <a:ext uri="{FF2B5EF4-FFF2-40B4-BE49-F238E27FC236}">
                <a16:creationId xmlns:a16="http://schemas.microsoft.com/office/drawing/2014/main" id="{DEB3C4C3-8AE8-FE43-FD07-FEC2608864A6}"/>
              </a:ext>
            </a:extLst>
          </p:cNvPr>
          <p:cNvPicPr>
            <a:picLocks noChangeAspect="1"/>
          </p:cNvPicPr>
          <p:nvPr/>
        </p:nvPicPr>
        <p:blipFill>
          <a:blip r:embed="rId7"/>
          <a:stretch>
            <a:fillRect/>
          </a:stretch>
        </p:blipFill>
        <p:spPr>
          <a:xfrm>
            <a:off x="10947712" y="5599662"/>
            <a:ext cx="774700" cy="622300"/>
          </a:xfrm>
          <a:prstGeom prst="rect">
            <a:avLst/>
          </a:prstGeom>
        </p:spPr>
      </p:pic>
    </p:spTree>
    <p:extLst>
      <p:ext uri="{BB962C8B-B14F-4D97-AF65-F5344CB8AC3E}">
        <p14:creationId xmlns:p14="http://schemas.microsoft.com/office/powerpoint/2010/main" val="320396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26BC4-B4D9-DE3E-F96A-5EB5E87A61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EA5128B-8AAB-953D-1814-CBD81126896F}"/>
              </a:ext>
            </a:extLst>
          </p:cNvPr>
          <p:cNvSpPr>
            <a:spLocks noGrp="1"/>
          </p:cNvSpPr>
          <p:nvPr>
            <p:ph type="title"/>
          </p:nvPr>
        </p:nvSpPr>
        <p:spPr/>
        <p:txBody>
          <a:bodyPr>
            <a:normAutofit fontScale="90000"/>
          </a:bodyPr>
          <a:lstStyle/>
          <a:p>
            <a:r>
              <a:rPr lang="de-DE" dirty="0"/>
              <a:t>Erfolge – Praxisbeispiel „Studie“</a:t>
            </a:r>
          </a:p>
        </p:txBody>
      </p:sp>
      <p:sp>
        <p:nvSpPr>
          <p:cNvPr id="5" name="Inhaltsplatzhalter 4">
            <a:extLst>
              <a:ext uri="{FF2B5EF4-FFF2-40B4-BE49-F238E27FC236}">
                <a16:creationId xmlns:a16="http://schemas.microsoft.com/office/drawing/2014/main" id="{8A7AA9E6-652C-092C-6B48-B8FA91584EEC}"/>
              </a:ext>
            </a:extLst>
          </p:cNvPr>
          <p:cNvSpPr>
            <a:spLocks noGrp="1"/>
          </p:cNvSpPr>
          <p:nvPr>
            <p:ph idx="13"/>
          </p:nvPr>
        </p:nvSpPr>
        <p:spPr>
          <a:xfrm>
            <a:off x="964504" y="1236884"/>
            <a:ext cx="8846762" cy="857108"/>
          </a:xfrm>
        </p:spPr>
        <p:txBody>
          <a:bodyPr>
            <a:normAutofit/>
          </a:bodyPr>
          <a:lstStyle/>
          <a:p>
            <a:pPr marL="6350"/>
            <a:r>
              <a:rPr lang="de-DE" sz="1800" dirty="0">
                <a:solidFill>
                  <a:srgbClr val="008AD1"/>
                </a:solidFill>
                <a:highlight>
                  <a:srgbClr val="F4E250"/>
                </a:highlight>
              </a:rPr>
              <a:t>New Work: Der Einfluss von Megatrends und Geschäftsmodellinnovationen auf die Arbeit im Handwerk der Zukunft – konkretisiert anhand einer Zukunftsvision für das Schreinerhandwerk</a:t>
            </a:r>
          </a:p>
        </p:txBody>
      </p:sp>
      <p:pic>
        <p:nvPicPr>
          <p:cNvPr id="8" name="Grafik 7">
            <a:extLst>
              <a:ext uri="{FF2B5EF4-FFF2-40B4-BE49-F238E27FC236}">
                <a16:creationId xmlns:a16="http://schemas.microsoft.com/office/drawing/2014/main" id="{2D4CD3F2-79E6-CC0E-6FEE-963005B84F8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05375" y="2142924"/>
            <a:ext cx="4154044" cy="4155879"/>
          </a:xfrm>
          <a:prstGeom prst="ellipse">
            <a:avLst/>
          </a:prstGeom>
          <a:effectLst>
            <a:outerShdw blurRad="276087" dist="206765" dir="2700000" algn="tl" rotWithShape="0">
              <a:prstClr val="black">
                <a:alpha val="40000"/>
              </a:prstClr>
            </a:outerShdw>
          </a:effectLst>
        </p:spPr>
      </p:pic>
      <p:pic>
        <p:nvPicPr>
          <p:cNvPr id="14" name="Grafik 13">
            <a:extLst>
              <a:ext uri="{FF2B5EF4-FFF2-40B4-BE49-F238E27FC236}">
                <a16:creationId xmlns:a16="http://schemas.microsoft.com/office/drawing/2014/main" id="{1EC0D66A-F0DB-7B91-77AE-5F84691915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5286" y="2011750"/>
            <a:ext cx="2650142" cy="2650142"/>
          </a:xfrm>
          <a:prstGeom prst="rect">
            <a:avLst/>
          </a:prstGeom>
          <a:effectLst>
            <a:outerShdw blurRad="239271" dist="205655" dir="2700000" algn="tl" rotWithShape="0">
              <a:prstClr val="black">
                <a:alpha val="40000"/>
              </a:prstClr>
            </a:outerShdw>
          </a:effectLst>
        </p:spPr>
      </p:pic>
      <p:grpSp>
        <p:nvGrpSpPr>
          <p:cNvPr id="26" name="Gruppieren 25">
            <a:extLst>
              <a:ext uri="{FF2B5EF4-FFF2-40B4-BE49-F238E27FC236}">
                <a16:creationId xmlns:a16="http://schemas.microsoft.com/office/drawing/2014/main" id="{E5835610-A7AF-EF76-0DB9-8DDC0E3B4AA6}"/>
              </a:ext>
            </a:extLst>
          </p:cNvPr>
          <p:cNvGrpSpPr/>
          <p:nvPr/>
        </p:nvGrpSpPr>
        <p:grpSpPr>
          <a:xfrm>
            <a:off x="3108198" y="4555151"/>
            <a:ext cx="3291868" cy="1440360"/>
            <a:chOff x="3627743" y="4541356"/>
            <a:chExt cx="3584355" cy="1440360"/>
          </a:xfrm>
        </p:grpSpPr>
        <p:sp>
          <p:nvSpPr>
            <p:cNvPr id="17" name="Titel 3">
              <a:extLst>
                <a:ext uri="{FF2B5EF4-FFF2-40B4-BE49-F238E27FC236}">
                  <a16:creationId xmlns:a16="http://schemas.microsoft.com/office/drawing/2014/main" id="{7848745C-E26B-811A-633F-906A8A446920}"/>
                </a:ext>
              </a:extLst>
            </p:cNvPr>
            <p:cNvSpPr txBox="1">
              <a:spLocks/>
            </p:cNvSpPr>
            <p:nvPr/>
          </p:nvSpPr>
          <p:spPr>
            <a:xfrm>
              <a:off x="3627743" y="4541356"/>
              <a:ext cx="3584355" cy="446447"/>
            </a:xfrm>
            <a:prstGeom prst="rect">
              <a:avLst/>
            </a:prstGeom>
            <a:solidFill>
              <a:srgbClr val="F4E250"/>
            </a:solidFill>
          </p:spPr>
          <p:txBody>
            <a:bodyPr vert="horz" lIns="91440" tIns="0" rIns="91440" bIns="108000" rtlCol="0" anchor="t" anchorCtr="0">
              <a:noAutofit/>
            </a:bodyPr>
            <a:lstStyle>
              <a:lvl1pPr algn="ctr" defTabSz="1371600" rtl="0" eaLnBrk="1" latinLnBrk="0" hangingPunct="1">
                <a:lnSpc>
                  <a:spcPct val="90000"/>
                </a:lnSpc>
                <a:spcBef>
                  <a:spcPct val="0"/>
                </a:spcBef>
                <a:buNone/>
                <a:defRPr sz="9000" b="0" i="0" kern="1200">
                  <a:solidFill>
                    <a:srgbClr val="FFF038"/>
                  </a:solidFill>
                  <a:latin typeface="TheSansB W5 Plain" panose="020B0502050302020203" pitchFamily="34" charset="77"/>
                  <a:ea typeface="+mj-ea"/>
                  <a:cs typeface="+mj-cs"/>
                </a:defRPr>
              </a:lvl1pPr>
            </a:lstStyle>
            <a:p>
              <a:pPr algn="l">
                <a:lnSpc>
                  <a:spcPts val="14000"/>
                </a:lnSpc>
              </a:pPr>
              <a:endParaRPr lang="de-DE" sz="2000" dirty="0">
                <a:solidFill>
                  <a:srgbClr val="0C5389"/>
                </a:solidFill>
              </a:endParaRPr>
            </a:p>
          </p:txBody>
        </p:sp>
        <p:sp>
          <p:nvSpPr>
            <p:cNvPr id="21" name="Titel 1">
              <a:extLst>
                <a:ext uri="{FF2B5EF4-FFF2-40B4-BE49-F238E27FC236}">
                  <a16:creationId xmlns:a16="http://schemas.microsoft.com/office/drawing/2014/main" id="{97F33D01-6148-3172-42D8-10A3C37A0548}"/>
                </a:ext>
              </a:extLst>
            </p:cNvPr>
            <p:cNvSpPr txBox="1">
              <a:spLocks/>
            </p:cNvSpPr>
            <p:nvPr/>
          </p:nvSpPr>
          <p:spPr>
            <a:xfrm>
              <a:off x="3627743" y="4590288"/>
              <a:ext cx="3548175" cy="397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0" i="0" kern="1200">
                  <a:solidFill>
                    <a:srgbClr val="134F87"/>
                  </a:solidFill>
                  <a:latin typeface="TheSansB W5 Plain" panose="020B0502050302020203" pitchFamily="34" charset="77"/>
                  <a:ea typeface="+mj-ea"/>
                  <a:cs typeface="+mj-cs"/>
                </a:defRPr>
              </a:lvl1pPr>
            </a:lstStyle>
            <a:p>
              <a:r>
                <a:rPr lang="de-DE" sz="2000" dirty="0">
                  <a:solidFill>
                    <a:srgbClr val="073070"/>
                  </a:solidFill>
                </a:rPr>
                <a:t>„Handwerksunternehmen</a:t>
              </a:r>
            </a:p>
          </p:txBody>
        </p:sp>
        <p:sp>
          <p:nvSpPr>
            <p:cNvPr id="22" name="Titel 3">
              <a:extLst>
                <a:ext uri="{FF2B5EF4-FFF2-40B4-BE49-F238E27FC236}">
                  <a16:creationId xmlns:a16="http://schemas.microsoft.com/office/drawing/2014/main" id="{5C051BCA-F023-DD1F-12E9-BBE3E2BB11CB}"/>
                </a:ext>
              </a:extLst>
            </p:cNvPr>
            <p:cNvSpPr txBox="1">
              <a:spLocks/>
            </p:cNvSpPr>
            <p:nvPr/>
          </p:nvSpPr>
          <p:spPr>
            <a:xfrm>
              <a:off x="3627743" y="5038313"/>
              <a:ext cx="3091109" cy="446447"/>
            </a:xfrm>
            <a:prstGeom prst="rect">
              <a:avLst/>
            </a:prstGeom>
            <a:solidFill>
              <a:srgbClr val="F4E250"/>
            </a:solidFill>
          </p:spPr>
          <p:txBody>
            <a:bodyPr vert="horz" lIns="91440" tIns="0" rIns="91440" bIns="108000" rtlCol="0" anchor="t" anchorCtr="0">
              <a:noAutofit/>
            </a:bodyPr>
            <a:lstStyle>
              <a:lvl1pPr algn="ctr" defTabSz="1371600" rtl="0" eaLnBrk="1" latinLnBrk="0" hangingPunct="1">
                <a:lnSpc>
                  <a:spcPct val="90000"/>
                </a:lnSpc>
                <a:spcBef>
                  <a:spcPct val="0"/>
                </a:spcBef>
                <a:buNone/>
                <a:defRPr sz="9000" b="0" i="0" kern="1200">
                  <a:solidFill>
                    <a:srgbClr val="FFF038"/>
                  </a:solidFill>
                  <a:latin typeface="TheSansB W5 Plain" panose="020B0502050302020203" pitchFamily="34" charset="77"/>
                  <a:ea typeface="+mj-ea"/>
                  <a:cs typeface="+mj-cs"/>
                </a:defRPr>
              </a:lvl1pPr>
            </a:lstStyle>
            <a:p>
              <a:pPr algn="l">
                <a:lnSpc>
                  <a:spcPts val="14000"/>
                </a:lnSpc>
              </a:pPr>
              <a:endParaRPr lang="de-DE" sz="2000" dirty="0">
                <a:solidFill>
                  <a:srgbClr val="0C5389"/>
                </a:solidFill>
              </a:endParaRPr>
            </a:p>
          </p:txBody>
        </p:sp>
        <p:sp>
          <p:nvSpPr>
            <p:cNvPr id="23" name="Titel 1">
              <a:extLst>
                <a:ext uri="{FF2B5EF4-FFF2-40B4-BE49-F238E27FC236}">
                  <a16:creationId xmlns:a16="http://schemas.microsoft.com/office/drawing/2014/main" id="{60BC9494-BFE1-0B6E-4B46-7DC771DBBF13}"/>
                </a:ext>
              </a:extLst>
            </p:cNvPr>
            <p:cNvSpPr txBox="1">
              <a:spLocks/>
            </p:cNvSpPr>
            <p:nvPr/>
          </p:nvSpPr>
          <p:spPr>
            <a:xfrm>
              <a:off x="3627744" y="5087245"/>
              <a:ext cx="3081642" cy="397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0" i="0" kern="1200">
                  <a:solidFill>
                    <a:srgbClr val="134F87"/>
                  </a:solidFill>
                  <a:latin typeface="TheSansB W5 Plain" panose="020B0502050302020203" pitchFamily="34" charset="77"/>
                  <a:ea typeface="+mj-ea"/>
                  <a:cs typeface="+mj-cs"/>
                </a:defRPr>
              </a:lvl1pPr>
            </a:lstStyle>
            <a:p>
              <a:r>
                <a:rPr lang="de-DE" sz="2000" dirty="0">
                  <a:solidFill>
                    <a:srgbClr val="073070"/>
                  </a:solidFill>
                </a:rPr>
                <a:t>sollen Trends als echte</a:t>
              </a:r>
            </a:p>
          </p:txBody>
        </p:sp>
        <p:sp>
          <p:nvSpPr>
            <p:cNvPr id="24" name="Titel 3">
              <a:extLst>
                <a:ext uri="{FF2B5EF4-FFF2-40B4-BE49-F238E27FC236}">
                  <a16:creationId xmlns:a16="http://schemas.microsoft.com/office/drawing/2014/main" id="{A24881E0-0AD2-8BA2-D746-28D3A742E79F}"/>
                </a:ext>
              </a:extLst>
            </p:cNvPr>
            <p:cNvSpPr txBox="1">
              <a:spLocks/>
            </p:cNvSpPr>
            <p:nvPr/>
          </p:nvSpPr>
          <p:spPr>
            <a:xfrm>
              <a:off x="3627743" y="5535269"/>
              <a:ext cx="3299831" cy="446447"/>
            </a:xfrm>
            <a:prstGeom prst="rect">
              <a:avLst/>
            </a:prstGeom>
            <a:solidFill>
              <a:srgbClr val="F4E250"/>
            </a:solidFill>
          </p:spPr>
          <p:txBody>
            <a:bodyPr vert="horz" lIns="91440" tIns="0" rIns="91440" bIns="108000" rtlCol="0" anchor="t" anchorCtr="0">
              <a:noAutofit/>
            </a:bodyPr>
            <a:lstStyle>
              <a:lvl1pPr algn="ctr" defTabSz="1371600" rtl="0" eaLnBrk="1" latinLnBrk="0" hangingPunct="1">
                <a:lnSpc>
                  <a:spcPct val="90000"/>
                </a:lnSpc>
                <a:spcBef>
                  <a:spcPct val="0"/>
                </a:spcBef>
                <a:buNone/>
                <a:defRPr sz="9000" b="0" i="0" kern="1200">
                  <a:solidFill>
                    <a:srgbClr val="FFF038"/>
                  </a:solidFill>
                  <a:latin typeface="TheSansB W5 Plain" panose="020B0502050302020203" pitchFamily="34" charset="77"/>
                  <a:ea typeface="+mj-ea"/>
                  <a:cs typeface="+mj-cs"/>
                </a:defRPr>
              </a:lvl1pPr>
            </a:lstStyle>
            <a:p>
              <a:pPr algn="l">
                <a:lnSpc>
                  <a:spcPts val="14000"/>
                </a:lnSpc>
              </a:pPr>
              <a:endParaRPr lang="de-DE" sz="2000" dirty="0">
                <a:solidFill>
                  <a:srgbClr val="0C5389"/>
                </a:solidFill>
              </a:endParaRPr>
            </a:p>
          </p:txBody>
        </p:sp>
        <p:sp>
          <p:nvSpPr>
            <p:cNvPr id="25" name="Titel 1">
              <a:extLst>
                <a:ext uri="{FF2B5EF4-FFF2-40B4-BE49-F238E27FC236}">
                  <a16:creationId xmlns:a16="http://schemas.microsoft.com/office/drawing/2014/main" id="{AF403460-E795-906C-4FA4-D567DBB65CE7}"/>
                </a:ext>
              </a:extLst>
            </p:cNvPr>
            <p:cNvSpPr txBox="1">
              <a:spLocks/>
            </p:cNvSpPr>
            <p:nvPr/>
          </p:nvSpPr>
          <p:spPr>
            <a:xfrm>
              <a:off x="3627743" y="5584201"/>
              <a:ext cx="3299831" cy="397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0" i="0" kern="1200">
                  <a:solidFill>
                    <a:srgbClr val="134F87"/>
                  </a:solidFill>
                  <a:latin typeface="TheSansB W5 Plain" panose="020B0502050302020203" pitchFamily="34" charset="77"/>
                  <a:ea typeface="+mj-ea"/>
                  <a:cs typeface="+mj-cs"/>
                </a:defRPr>
              </a:lvl1pPr>
            </a:lstStyle>
            <a:p>
              <a:r>
                <a:rPr lang="de-DE" sz="2000" dirty="0">
                  <a:solidFill>
                    <a:srgbClr val="073070"/>
                  </a:solidFill>
                </a:rPr>
                <a:t>Chance nutzen können.“</a:t>
              </a:r>
            </a:p>
          </p:txBody>
        </p:sp>
      </p:grpSp>
      <p:pic>
        <p:nvPicPr>
          <p:cNvPr id="16" name="Grafik 15">
            <a:extLst>
              <a:ext uri="{FF2B5EF4-FFF2-40B4-BE49-F238E27FC236}">
                <a16:creationId xmlns:a16="http://schemas.microsoft.com/office/drawing/2014/main" id="{8218DEC8-93D1-8953-E17B-E07D767E06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94222" y="3082765"/>
            <a:ext cx="2650142" cy="2650142"/>
          </a:xfrm>
          <a:prstGeom prst="rect">
            <a:avLst/>
          </a:prstGeom>
          <a:effectLst>
            <a:outerShdw blurRad="239271" dist="205655" dir="2700000" algn="tl" rotWithShape="0">
              <a:prstClr val="black">
                <a:alpha val="40000"/>
              </a:prstClr>
            </a:outerShdw>
          </a:effectLst>
        </p:spPr>
      </p:pic>
      <p:pic>
        <p:nvPicPr>
          <p:cNvPr id="6" name="Grafik 5">
            <a:extLst>
              <a:ext uri="{FF2B5EF4-FFF2-40B4-BE49-F238E27FC236}">
                <a16:creationId xmlns:a16="http://schemas.microsoft.com/office/drawing/2014/main" id="{6F1DED65-1A85-7010-EC5D-DE8A2E96B023}"/>
              </a:ext>
            </a:extLst>
          </p:cNvPr>
          <p:cNvPicPr>
            <a:picLocks noChangeAspect="1"/>
          </p:cNvPicPr>
          <p:nvPr/>
        </p:nvPicPr>
        <p:blipFill>
          <a:blip r:embed="rId5"/>
          <a:stretch>
            <a:fillRect/>
          </a:stretch>
        </p:blipFill>
        <p:spPr>
          <a:xfrm>
            <a:off x="4061323" y="2076558"/>
            <a:ext cx="1784840" cy="1882195"/>
          </a:xfrm>
          <a:prstGeom prst="rect">
            <a:avLst/>
          </a:prstGeom>
        </p:spPr>
      </p:pic>
      <p:pic>
        <p:nvPicPr>
          <p:cNvPr id="7" name="Grafik 6">
            <a:extLst>
              <a:ext uri="{FF2B5EF4-FFF2-40B4-BE49-F238E27FC236}">
                <a16:creationId xmlns:a16="http://schemas.microsoft.com/office/drawing/2014/main" id="{1E629B0A-CF11-9DDC-B67E-CBDF089AEFA9}"/>
              </a:ext>
            </a:extLst>
          </p:cNvPr>
          <p:cNvPicPr>
            <a:picLocks noChangeAspect="1"/>
          </p:cNvPicPr>
          <p:nvPr/>
        </p:nvPicPr>
        <p:blipFill>
          <a:blip r:embed="rId6"/>
          <a:stretch>
            <a:fillRect/>
          </a:stretch>
        </p:blipFill>
        <p:spPr>
          <a:xfrm>
            <a:off x="6939837" y="5275331"/>
            <a:ext cx="1181386" cy="1181386"/>
          </a:xfrm>
          <a:prstGeom prst="rect">
            <a:avLst/>
          </a:prstGeom>
        </p:spPr>
      </p:pic>
      <p:pic>
        <p:nvPicPr>
          <p:cNvPr id="9" name="Grafik 8">
            <a:extLst>
              <a:ext uri="{FF2B5EF4-FFF2-40B4-BE49-F238E27FC236}">
                <a16:creationId xmlns:a16="http://schemas.microsoft.com/office/drawing/2014/main" id="{0620F7D1-54D8-4318-7966-DE60CCF866B6}"/>
              </a:ext>
            </a:extLst>
          </p:cNvPr>
          <p:cNvPicPr>
            <a:picLocks noChangeAspect="1"/>
          </p:cNvPicPr>
          <p:nvPr/>
        </p:nvPicPr>
        <p:blipFill>
          <a:blip r:embed="rId7"/>
          <a:stretch>
            <a:fillRect/>
          </a:stretch>
        </p:blipFill>
        <p:spPr>
          <a:xfrm>
            <a:off x="10749546" y="2427261"/>
            <a:ext cx="787400" cy="444500"/>
          </a:xfrm>
          <a:prstGeom prst="rect">
            <a:avLst/>
          </a:prstGeom>
        </p:spPr>
      </p:pic>
    </p:spTree>
    <p:extLst>
      <p:ext uri="{BB962C8B-B14F-4D97-AF65-F5344CB8AC3E}">
        <p14:creationId xmlns:p14="http://schemas.microsoft.com/office/powerpoint/2010/main" val="2841908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005E015-0C9A-9FFA-8A07-D24B134BA12B}"/>
              </a:ext>
            </a:extLst>
          </p:cNvPr>
          <p:cNvSpPr>
            <a:spLocks noGrp="1"/>
          </p:cNvSpPr>
          <p:nvPr>
            <p:ph type="sldNum" sz="quarter" idx="12"/>
          </p:nvPr>
        </p:nvSpPr>
        <p:spPr/>
        <p:txBody>
          <a:bodyPr/>
          <a:lstStyle/>
          <a:p>
            <a:fld id="{93DC6226-395D-AF40-A305-C07AD92EDB4D}" type="slidenum">
              <a:rPr lang="de-DE" smtClean="0"/>
              <a:pPr/>
              <a:t>24</a:t>
            </a:fld>
            <a:endParaRPr lang="de-DE" dirty="0"/>
          </a:p>
        </p:txBody>
      </p:sp>
      <p:sp>
        <p:nvSpPr>
          <p:cNvPr id="3" name="Titel 2">
            <a:extLst>
              <a:ext uri="{FF2B5EF4-FFF2-40B4-BE49-F238E27FC236}">
                <a16:creationId xmlns:a16="http://schemas.microsoft.com/office/drawing/2014/main" id="{C8234137-16DA-341E-74E7-8FCE52324828}"/>
              </a:ext>
            </a:extLst>
          </p:cNvPr>
          <p:cNvSpPr>
            <a:spLocks noGrp="1"/>
          </p:cNvSpPr>
          <p:nvPr>
            <p:ph type="title"/>
          </p:nvPr>
        </p:nvSpPr>
        <p:spPr/>
        <p:txBody>
          <a:bodyPr/>
          <a:lstStyle/>
          <a:p>
            <a:r>
              <a:rPr lang="de-DE" dirty="0"/>
              <a:t>Evaluation Horizont Handwerk</a:t>
            </a:r>
          </a:p>
        </p:txBody>
      </p:sp>
    </p:spTree>
    <p:extLst>
      <p:ext uri="{BB962C8B-B14F-4D97-AF65-F5344CB8AC3E}">
        <p14:creationId xmlns:p14="http://schemas.microsoft.com/office/powerpoint/2010/main" val="3088583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5F541-851A-CE15-A549-21323D6AA3FC}"/>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B3B0E4C-F2CF-44D8-01AD-6EB292DB95CE}"/>
              </a:ext>
            </a:extLst>
          </p:cNvPr>
          <p:cNvSpPr>
            <a:spLocks noGrp="1"/>
          </p:cNvSpPr>
          <p:nvPr>
            <p:ph type="sldNum" sz="quarter" idx="12"/>
          </p:nvPr>
        </p:nvSpPr>
        <p:spPr/>
        <p:txBody>
          <a:bodyPr/>
          <a:lstStyle/>
          <a:p>
            <a:fld id="{93DC6226-395D-AF40-A305-C07AD92EDB4D}" type="slidenum">
              <a:rPr lang="de-DE" smtClean="0"/>
              <a:pPr/>
              <a:t>25</a:t>
            </a:fld>
            <a:endParaRPr lang="de-DE" dirty="0"/>
          </a:p>
        </p:txBody>
      </p:sp>
      <p:sp>
        <p:nvSpPr>
          <p:cNvPr id="3" name="Titel 2">
            <a:extLst>
              <a:ext uri="{FF2B5EF4-FFF2-40B4-BE49-F238E27FC236}">
                <a16:creationId xmlns:a16="http://schemas.microsoft.com/office/drawing/2014/main" id="{949017E0-B9AA-0F9E-88B6-44BFC654AC62}"/>
              </a:ext>
            </a:extLst>
          </p:cNvPr>
          <p:cNvSpPr>
            <a:spLocks noGrp="1"/>
          </p:cNvSpPr>
          <p:nvPr>
            <p:ph type="title"/>
          </p:nvPr>
        </p:nvSpPr>
        <p:spPr>
          <a:xfrm>
            <a:off x="951058" y="509367"/>
            <a:ext cx="7159272" cy="568030"/>
          </a:xfrm>
        </p:spPr>
        <p:txBody>
          <a:bodyPr>
            <a:normAutofit fontScale="90000"/>
          </a:bodyPr>
          <a:lstStyle/>
          <a:p>
            <a:r>
              <a:rPr lang="de-DE" dirty="0"/>
              <a:t>Horizont Handwerk stiftet Nutzen für Betriebe</a:t>
            </a:r>
          </a:p>
        </p:txBody>
      </p:sp>
      <p:sp>
        <p:nvSpPr>
          <p:cNvPr id="4" name="Titel 2">
            <a:extLst>
              <a:ext uri="{FF2B5EF4-FFF2-40B4-BE49-F238E27FC236}">
                <a16:creationId xmlns:a16="http://schemas.microsoft.com/office/drawing/2014/main" id="{3000CD9D-12CB-4712-F077-F05CEECA00C7}"/>
              </a:ext>
            </a:extLst>
          </p:cNvPr>
          <p:cNvSpPr txBox="1">
            <a:spLocks/>
          </p:cNvSpPr>
          <p:nvPr/>
        </p:nvSpPr>
        <p:spPr>
          <a:xfrm>
            <a:off x="951056" y="1243192"/>
            <a:ext cx="7354743" cy="568030"/>
          </a:xfrm>
          <a:prstGeom prst="rect">
            <a:avLst/>
          </a:prstGeom>
          <a:noFill/>
        </p:spPr>
        <p:txBody>
          <a:bodyPr vert="horz" lIns="108000" tIns="216000" rIns="108000" bIns="216000" rtlCol="0" anchor="ctr">
            <a:noAutofit/>
          </a:bodyPr>
          <a:lstStyle>
            <a:lvl1pPr algn="l" defTabSz="914400" rtl="0" eaLnBrk="1" latinLnBrk="0" hangingPunct="1">
              <a:lnSpc>
                <a:spcPct val="90000"/>
              </a:lnSpc>
              <a:spcBef>
                <a:spcPct val="0"/>
              </a:spcBef>
              <a:buNone/>
              <a:defRPr sz="2500" b="0" i="0" kern="1200">
                <a:solidFill>
                  <a:srgbClr val="008AD1"/>
                </a:solidFill>
                <a:latin typeface="TheSansB W5 Plain" panose="020B0502050302020203" pitchFamily="34" charset="77"/>
                <a:ea typeface="+mj-ea"/>
                <a:cs typeface="+mj-cs"/>
              </a:defRPr>
            </a:lvl1pPr>
          </a:lstStyle>
          <a:p>
            <a:r>
              <a:rPr lang="de-DE" sz="1600" dirty="0">
                <a:solidFill>
                  <a:srgbClr val="134F87"/>
                </a:solidFill>
              </a:rPr>
              <a:t>Wie bewerten Sie insgesamt den Nutzen des Formates für Ihren Betrieb?</a:t>
            </a:r>
          </a:p>
        </p:txBody>
      </p:sp>
      <p:sp>
        <p:nvSpPr>
          <p:cNvPr id="5" name="Textfeld 4">
            <a:extLst>
              <a:ext uri="{FF2B5EF4-FFF2-40B4-BE49-F238E27FC236}">
                <a16:creationId xmlns:a16="http://schemas.microsoft.com/office/drawing/2014/main" id="{32C3B60D-7354-2B53-65C7-B434A5698B52}"/>
              </a:ext>
            </a:extLst>
          </p:cNvPr>
          <p:cNvSpPr txBox="1"/>
          <p:nvPr/>
        </p:nvSpPr>
        <p:spPr>
          <a:xfrm>
            <a:off x="3937365" y="5298352"/>
            <a:ext cx="1832757" cy="369332"/>
          </a:xfrm>
          <a:prstGeom prst="rect">
            <a:avLst/>
          </a:prstGeom>
          <a:noFill/>
        </p:spPr>
        <p:txBody>
          <a:bodyPr wrap="square" rtlCol="0">
            <a:spAutoFit/>
          </a:bodyPr>
          <a:lstStyle/>
          <a:p>
            <a:pPr algn="ctr"/>
            <a:r>
              <a:rPr lang="de-DE" b="1" i="1" dirty="0">
                <a:solidFill>
                  <a:srgbClr val="11316C"/>
                </a:solidFill>
              </a:rPr>
              <a:t>Werkstätten</a:t>
            </a:r>
          </a:p>
        </p:txBody>
      </p:sp>
      <p:sp>
        <p:nvSpPr>
          <p:cNvPr id="6" name="Textfeld 5">
            <a:extLst>
              <a:ext uri="{FF2B5EF4-FFF2-40B4-BE49-F238E27FC236}">
                <a16:creationId xmlns:a16="http://schemas.microsoft.com/office/drawing/2014/main" id="{BA892458-3B18-FA6A-6DE6-CBCE38BF8A3C}"/>
              </a:ext>
            </a:extLst>
          </p:cNvPr>
          <p:cNvSpPr txBox="1"/>
          <p:nvPr/>
        </p:nvSpPr>
        <p:spPr>
          <a:xfrm>
            <a:off x="6899857" y="5298352"/>
            <a:ext cx="1832757" cy="369332"/>
          </a:xfrm>
          <a:prstGeom prst="rect">
            <a:avLst/>
          </a:prstGeom>
          <a:noFill/>
        </p:spPr>
        <p:txBody>
          <a:bodyPr wrap="square" rtlCol="0">
            <a:spAutoFit/>
          </a:bodyPr>
          <a:lstStyle/>
          <a:p>
            <a:pPr algn="ctr"/>
            <a:r>
              <a:rPr lang="de-DE" b="1" i="1" dirty="0">
                <a:solidFill>
                  <a:srgbClr val="11316C"/>
                </a:solidFill>
              </a:rPr>
              <a:t>Erfa-Gruppen</a:t>
            </a:r>
          </a:p>
        </p:txBody>
      </p:sp>
      <p:sp>
        <p:nvSpPr>
          <p:cNvPr id="10" name="Textfeld 9">
            <a:extLst>
              <a:ext uri="{FF2B5EF4-FFF2-40B4-BE49-F238E27FC236}">
                <a16:creationId xmlns:a16="http://schemas.microsoft.com/office/drawing/2014/main" id="{4F25B23A-6C8F-F700-E225-29156D589172}"/>
              </a:ext>
            </a:extLst>
          </p:cNvPr>
          <p:cNvSpPr txBox="1"/>
          <p:nvPr/>
        </p:nvSpPr>
        <p:spPr>
          <a:xfrm>
            <a:off x="9451083" y="5298352"/>
            <a:ext cx="2427150" cy="369332"/>
          </a:xfrm>
          <a:prstGeom prst="rect">
            <a:avLst/>
          </a:prstGeom>
          <a:noFill/>
        </p:spPr>
        <p:txBody>
          <a:bodyPr wrap="square" rtlCol="0">
            <a:spAutoFit/>
          </a:bodyPr>
          <a:lstStyle/>
          <a:p>
            <a:pPr algn="ctr"/>
            <a:r>
              <a:rPr lang="de-DE" b="1" i="1" dirty="0">
                <a:solidFill>
                  <a:srgbClr val="11316C"/>
                </a:solidFill>
              </a:rPr>
              <a:t>Intensivberatung</a:t>
            </a:r>
          </a:p>
        </p:txBody>
      </p:sp>
      <p:sp>
        <p:nvSpPr>
          <p:cNvPr id="14" name="Textfeld 13">
            <a:extLst>
              <a:ext uri="{FF2B5EF4-FFF2-40B4-BE49-F238E27FC236}">
                <a16:creationId xmlns:a16="http://schemas.microsoft.com/office/drawing/2014/main" id="{EF741303-7523-4962-6D77-B4DE6EA7508C}"/>
              </a:ext>
            </a:extLst>
          </p:cNvPr>
          <p:cNvSpPr txBox="1"/>
          <p:nvPr/>
        </p:nvSpPr>
        <p:spPr>
          <a:xfrm>
            <a:off x="644942" y="5259712"/>
            <a:ext cx="2427150" cy="369332"/>
          </a:xfrm>
          <a:prstGeom prst="rect">
            <a:avLst/>
          </a:prstGeom>
          <a:noFill/>
        </p:spPr>
        <p:txBody>
          <a:bodyPr wrap="square" rtlCol="0">
            <a:spAutoFit/>
          </a:bodyPr>
          <a:lstStyle/>
          <a:p>
            <a:pPr algn="ctr"/>
            <a:r>
              <a:rPr lang="de-DE" b="1" i="1" dirty="0">
                <a:solidFill>
                  <a:srgbClr val="11316C"/>
                </a:solidFill>
              </a:rPr>
              <a:t>Personalberatung</a:t>
            </a:r>
          </a:p>
        </p:txBody>
      </p:sp>
      <p:graphicFrame>
        <p:nvGraphicFramePr>
          <p:cNvPr id="7" name="Diagramm 6">
            <a:extLst>
              <a:ext uri="{FF2B5EF4-FFF2-40B4-BE49-F238E27FC236}">
                <a16:creationId xmlns:a16="http://schemas.microsoft.com/office/drawing/2014/main" id="{BD502A25-CE47-6533-173A-21435B71BBF9}"/>
              </a:ext>
            </a:extLst>
          </p:cNvPr>
          <p:cNvGraphicFramePr/>
          <p:nvPr>
            <p:extLst>
              <p:ext uri="{D42A27DB-BD31-4B8C-83A1-F6EECF244321}">
                <p14:modId xmlns:p14="http://schemas.microsoft.com/office/powerpoint/2010/main" val="141475881"/>
              </p:ext>
            </p:extLst>
          </p:nvPr>
        </p:nvGraphicFramePr>
        <p:xfrm>
          <a:off x="-172929" y="2481745"/>
          <a:ext cx="4062893" cy="27085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Diagramm 7">
            <a:extLst>
              <a:ext uri="{FF2B5EF4-FFF2-40B4-BE49-F238E27FC236}">
                <a16:creationId xmlns:a16="http://schemas.microsoft.com/office/drawing/2014/main" id="{C418FC5A-F235-9BA3-11F8-B37544812899}"/>
              </a:ext>
            </a:extLst>
          </p:cNvPr>
          <p:cNvGraphicFramePr/>
          <p:nvPr>
            <p:extLst>
              <p:ext uri="{D42A27DB-BD31-4B8C-83A1-F6EECF244321}">
                <p14:modId xmlns:p14="http://schemas.microsoft.com/office/powerpoint/2010/main" val="1268525482"/>
              </p:ext>
            </p:extLst>
          </p:nvPr>
        </p:nvGraphicFramePr>
        <p:xfrm>
          <a:off x="2822298" y="2500067"/>
          <a:ext cx="4062893" cy="27085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m 8">
            <a:extLst>
              <a:ext uri="{FF2B5EF4-FFF2-40B4-BE49-F238E27FC236}">
                <a16:creationId xmlns:a16="http://schemas.microsoft.com/office/drawing/2014/main" id="{B0DC0B49-92EC-AD17-61D7-B5AA401783EB}"/>
              </a:ext>
            </a:extLst>
          </p:cNvPr>
          <p:cNvGraphicFramePr/>
          <p:nvPr>
            <p:extLst>
              <p:ext uri="{D42A27DB-BD31-4B8C-83A1-F6EECF244321}">
                <p14:modId xmlns:p14="http://schemas.microsoft.com/office/powerpoint/2010/main" val="3874801980"/>
              </p:ext>
            </p:extLst>
          </p:nvPr>
        </p:nvGraphicFramePr>
        <p:xfrm>
          <a:off x="5784790" y="2500067"/>
          <a:ext cx="4062893" cy="27085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Diagramm 12">
            <a:extLst>
              <a:ext uri="{FF2B5EF4-FFF2-40B4-BE49-F238E27FC236}">
                <a16:creationId xmlns:a16="http://schemas.microsoft.com/office/drawing/2014/main" id="{49BAEF82-0E76-690D-93BC-CDC6B867CAF0}"/>
              </a:ext>
            </a:extLst>
          </p:cNvPr>
          <p:cNvGraphicFramePr/>
          <p:nvPr>
            <p:extLst>
              <p:ext uri="{D42A27DB-BD31-4B8C-83A1-F6EECF244321}">
                <p14:modId xmlns:p14="http://schemas.microsoft.com/office/powerpoint/2010/main" val="1858854736"/>
              </p:ext>
            </p:extLst>
          </p:nvPr>
        </p:nvGraphicFramePr>
        <p:xfrm>
          <a:off x="8633212" y="2500067"/>
          <a:ext cx="4062893" cy="270859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15459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E5B9C3-7922-67B7-4F69-0110A32FC83F}"/>
              </a:ext>
            </a:extLst>
          </p:cNvPr>
          <p:cNvSpPr>
            <a:spLocks noGrp="1"/>
          </p:cNvSpPr>
          <p:nvPr>
            <p:ph type="title"/>
          </p:nvPr>
        </p:nvSpPr>
        <p:spPr/>
        <p:txBody>
          <a:bodyPr>
            <a:normAutofit fontScale="90000"/>
          </a:bodyPr>
          <a:lstStyle/>
          <a:p>
            <a:r>
              <a:rPr lang="de-DE" dirty="0"/>
              <a:t>Kernbotschaften der Evaluation: </a:t>
            </a:r>
          </a:p>
        </p:txBody>
      </p:sp>
      <p:sp>
        <p:nvSpPr>
          <p:cNvPr id="4" name="Flussdiagramm: Prozess 3">
            <a:extLst>
              <a:ext uri="{FF2B5EF4-FFF2-40B4-BE49-F238E27FC236}">
                <a16:creationId xmlns:a16="http://schemas.microsoft.com/office/drawing/2014/main" id="{6058D3C4-0227-0883-3516-64E0E716A778}"/>
              </a:ext>
            </a:extLst>
          </p:cNvPr>
          <p:cNvSpPr/>
          <p:nvPr/>
        </p:nvSpPr>
        <p:spPr>
          <a:xfrm>
            <a:off x="955841" y="1955573"/>
            <a:ext cx="3139437" cy="1847801"/>
          </a:xfrm>
          <a:prstGeom prst="flowChartProcess">
            <a:avLst/>
          </a:prstGeom>
          <a:solidFill>
            <a:srgbClr val="113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i="1" dirty="0">
                <a:solidFill>
                  <a:srgbClr val="FFF038"/>
                </a:solidFill>
                <a:latin typeface="TheSansB W5 Plain" panose="020B0502050302020203" pitchFamily="34" charset="77"/>
              </a:rPr>
              <a:t>Übergreifend besteht </a:t>
            </a:r>
            <a:br>
              <a:rPr lang="de-DE" b="1" i="1" dirty="0">
                <a:solidFill>
                  <a:srgbClr val="FFF038"/>
                </a:solidFill>
                <a:latin typeface="TheSansB W5 Plain" panose="020B0502050302020203" pitchFamily="34" charset="77"/>
              </a:rPr>
            </a:br>
            <a:r>
              <a:rPr lang="de-DE" b="1" i="1" dirty="0">
                <a:solidFill>
                  <a:srgbClr val="FFF038"/>
                </a:solidFill>
                <a:latin typeface="TheSansB W5 Plain" panose="020B0502050302020203" pitchFamily="34" charset="77"/>
              </a:rPr>
              <a:t>eine hohe Zufriedenheit mit den Angeboten</a:t>
            </a:r>
            <a:endParaRPr lang="de-DE" b="1" i="1" dirty="0">
              <a:latin typeface="TheSansB W5 Plain" panose="020B0502050302020203" pitchFamily="34" charset="77"/>
            </a:endParaRPr>
          </a:p>
        </p:txBody>
      </p:sp>
      <p:sp>
        <p:nvSpPr>
          <p:cNvPr id="5" name="Flussdiagramm: Prozess 4">
            <a:extLst>
              <a:ext uri="{FF2B5EF4-FFF2-40B4-BE49-F238E27FC236}">
                <a16:creationId xmlns:a16="http://schemas.microsoft.com/office/drawing/2014/main" id="{88917647-534D-4BA0-2CA7-D9B0A89089E1}"/>
              </a:ext>
            </a:extLst>
          </p:cNvPr>
          <p:cNvSpPr/>
          <p:nvPr/>
        </p:nvSpPr>
        <p:spPr>
          <a:xfrm>
            <a:off x="4389708" y="1955573"/>
            <a:ext cx="3139437" cy="1847801"/>
          </a:xfrm>
          <a:prstGeom prst="flowChartProcess">
            <a:avLst/>
          </a:prstGeom>
          <a:solidFill>
            <a:srgbClr val="113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i="1" dirty="0">
                <a:solidFill>
                  <a:srgbClr val="F4E250"/>
                </a:solidFill>
                <a:latin typeface="TheSansB W5 Plain" panose="020B0502050302020203" pitchFamily="34" charset="77"/>
              </a:rPr>
              <a:t>Beratungsangebote sind </a:t>
            </a:r>
            <a:br>
              <a:rPr lang="de-DE" b="1" i="1" dirty="0">
                <a:solidFill>
                  <a:srgbClr val="F4E250"/>
                </a:solidFill>
                <a:latin typeface="TheSansB W5 Plain" panose="020B0502050302020203" pitchFamily="34" charset="77"/>
              </a:rPr>
            </a:br>
            <a:r>
              <a:rPr lang="de-DE" b="1" i="1" dirty="0">
                <a:solidFill>
                  <a:srgbClr val="F4E250"/>
                </a:solidFill>
                <a:latin typeface="TheSansB W5 Plain" panose="020B0502050302020203" pitchFamily="34" charset="77"/>
              </a:rPr>
              <a:t>gut auf Bedarfe der </a:t>
            </a:r>
            <a:br>
              <a:rPr lang="de-DE" b="1" i="1" dirty="0">
                <a:solidFill>
                  <a:srgbClr val="F4E250"/>
                </a:solidFill>
                <a:latin typeface="TheSansB W5 Plain" panose="020B0502050302020203" pitchFamily="34" charset="77"/>
              </a:rPr>
            </a:br>
            <a:r>
              <a:rPr lang="de-DE" b="1" i="1" dirty="0">
                <a:solidFill>
                  <a:srgbClr val="F4E250"/>
                </a:solidFill>
                <a:latin typeface="TheSansB W5 Plain" panose="020B0502050302020203" pitchFamily="34" charset="77"/>
              </a:rPr>
              <a:t>Betriebe zugeschnitten</a:t>
            </a:r>
          </a:p>
        </p:txBody>
      </p:sp>
      <p:sp>
        <p:nvSpPr>
          <p:cNvPr id="6" name="Flussdiagramm: Prozess 5">
            <a:extLst>
              <a:ext uri="{FF2B5EF4-FFF2-40B4-BE49-F238E27FC236}">
                <a16:creationId xmlns:a16="http://schemas.microsoft.com/office/drawing/2014/main" id="{FA0069F7-97DC-9CB4-0386-8FA4B173414E}"/>
              </a:ext>
            </a:extLst>
          </p:cNvPr>
          <p:cNvSpPr/>
          <p:nvPr/>
        </p:nvSpPr>
        <p:spPr>
          <a:xfrm>
            <a:off x="7823575" y="1955573"/>
            <a:ext cx="3139437" cy="1847801"/>
          </a:xfrm>
          <a:prstGeom prst="flowChartProcess">
            <a:avLst/>
          </a:prstGeom>
          <a:solidFill>
            <a:srgbClr val="113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i="1" dirty="0">
                <a:solidFill>
                  <a:srgbClr val="F4E250"/>
                </a:solidFill>
                <a:latin typeface="TheSansB W5 Plain" panose="020B0502050302020203" pitchFamily="34" charset="77"/>
              </a:rPr>
              <a:t>Organisatorische </a:t>
            </a:r>
            <a:br>
              <a:rPr lang="de-DE" b="1" i="1" dirty="0">
                <a:solidFill>
                  <a:srgbClr val="F4E250"/>
                </a:solidFill>
                <a:latin typeface="TheSansB W5 Plain" panose="020B0502050302020203" pitchFamily="34" charset="77"/>
              </a:rPr>
            </a:br>
            <a:r>
              <a:rPr lang="de-DE" b="1" i="1" dirty="0">
                <a:solidFill>
                  <a:srgbClr val="F4E250"/>
                </a:solidFill>
                <a:latin typeface="TheSansB W5 Plain" panose="020B0502050302020203" pitchFamily="34" charset="77"/>
              </a:rPr>
              <a:t>Abwicklung wurde </a:t>
            </a:r>
            <a:br>
              <a:rPr lang="de-DE" b="1" i="1" dirty="0">
                <a:solidFill>
                  <a:srgbClr val="F4E250"/>
                </a:solidFill>
                <a:latin typeface="TheSansB W5 Plain" panose="020B0502050302020203" pitchFamily="34" charset="77"/>
              </a:rPr>
            </a:br>
            <a:r>
              <a:rPr lang="de-DE" b="1" i="1" dirty="0">
                <a:solidFill>
                  <a:srgbClr val="F4E250"/>
                </a:solidFill>
                <a:latin typeface="TheSansB W5 Plain" panose="020B0502050302020203" pitchFamily="34" charset="77"/>
              </a:rPr>
              <a:t>auffallend positiv bewertet</a:t>
            </a:r>
          </a:p>
        </p:txBody>
      </p:sp>
      <p:sp>
        <p:nvSpPr>
          <p:cNvPr id="3" name="Flussdiagramm: Prozess 2">
            <a:extLst>
              <a:ext uri="{FF2B5EF4-FFF2-40B4-BE49-F238E27FC236}">
                <a16:creationId xmlns:a16="http://schemas.microsoft.com/office/drawing/2014/main" id="{E4C4CBFE-46DC-A846-1851-835694C6A01D}"/>
              </a:ext>
            </a:extLst>
          </p:cNvPr>
          <p:cNvSpPr/>
          <p:nvPr/>
        </p:nvSpPr>
        <p:spPr>
          <a:xfrm>
            <a:off x="2662133" y="4052729"/>
            <a:ext cx="3139437" cy="2181078"/>
          </a:xfrm>
          <a:prstGeom prst="flowChartProcess">
            <a:avLst/>
          </a:prstGeom>
          <a:solidFill>
            <a:srgbClr val="113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i="1" dirty="0">
                <a:solidFill>
                  <a:srgbClr val="FFF038"/>
                </a:solidFill>
                <a:latin typeface="TheSansB W5 Plain" panose="020B0502050302020203" pitchFamily="34" charset="77"/>
              </a:rPr>
              <a:t>Übergreifend erreicht </a:t>
            </a:r>
            <a:br>
              <a:rPr lang="de-DE" b="1" i="1" dirty="0">
                <a:solidFill>
                  <a:srgbClr val="FFF038"/>
                </a:solidFill>
                <a:latin typeface="TheSansB W5 Plain" panose="020B0502050302020203" pitchFamily="34" charset="77"/>
              </a:rPr>
            </a:br>
            <a:r>
              <a:rPr lang="de-DE" b="1" i="1" dirty="0">
                <a:solidFill>
                  <a:srgbClr val="FFF038"/>
                </a:solidFill>
                <a:latin typeface="TheSansB W5 Plain" panose="020B0502050302020203" pitchFamily="34" charset="77"/>
              </a:rPr>
              <a:t>die Initiative </a:t>
            </a:r>
            <a:br>
              <a:rPr lang="de-DE" b="1" i="1" dirty="0">
                <a:solidFill>
                  <a:srgbClr val="FFF038"/>
                </a:solidFill>
                <a:latin typeface="TheSansB W5 Plain" panose="020B0502050302020203" pitchFamily="34" charset="77"/>
              </a:rPr>
            </a:br>
            <a:r>
              <a:rPr lang="de-DE" b="1" i="1" dirty="0">
                <a:solidFill>
                  <a:srgbClr val="FFF038"/>
                </a:solidFill>
                <a:latin typeface="TheSansB W5 Plain" panose="020B0502050302020203" pitchFamily="34" charset="77"/>
              </a:rPr>
              <a:t>„Horizont Handwerk“ </a:t>
            </a:r>
            <a:br>
              <a:rPr lang="de-DE" b="1" i="1" dirty="0">
                <a:solidFill>
                  <a:srgbClr val="FFF038"/>
                </a:solidFill>
                <a:latin typeface="TheSansB W5 Plain" panose="020B0502050302020203" pitchFamily="34" charset="77"/>
              </a:rPr>
            </a:br>
            <a:r>
              <a:rPr lang="de-DE" b="1" i="1" dirty="0">
                <a:solidFill>
                  <a:srgbClr val="FFF038"/>
                </a:solidFill>
                <a:latin typeface="TheSansB W5 Plain" panose="020B0502050302020203" pitchFamily="34" charset="77"/>
              </a:rPr>
              <a:t>ihre Ziele</a:t>
            </a:r>
            <a:endParaRPr lang="de-DE" b="1" i="1" dirty="0">
              <a:latin typeface="TheSansB W5 Plain" panose="020B0502050302020203" pitchFamily="34" charset="77"/>
            </a:endParaRPr>
          </a:p>
        </p:txBody>
      </p:sp>
      <p:sp>
        <p:nvSpPr>
          <p:cNvPr id="7" name="Flussdiagramm: Prozess 6">
            <a:extLst>
              <a:ext uri="{FF2B5EF4-FFF2-40B4-BE49-F238E27FC236}">
                <a16:creationId xmlns:a16="http://schemas.microsoft.com/office/drawing/2014/main" id="{56B983D3-0BAC-1698-D267-49E5C04A2F63}"/>
              </a:ext>
            </a:extLst>
          </p:cNvPr>
          <p:cNvSpPr/>
          <p:nvPr/>
        </p:nvSpPr>
        <p:spPr>
          <a:xfrm>
            <a:off x="6096000" y="4052728"/>
            <a:ext cx="3287667" cy="2181079"/>
          </a:xfrm>
          <a:prstGeom prst="flowChartProcess">
            <a:avLst/>
          </a:prstGeom>
          <a:solidFill>
            <a:srgbClr val="F4E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rgbClr val="11316C"/>
                </a:solidFill>
                <a:latin typeface="TheSansB W5 Plain" panose="020B0502050302020203" pitchFamily="34" charset="77"/>
              </a:rPr>
              <a:t>Bei allen Angeboten gilt: </a:t>
            </a:r>
            <a:r>
              <a:rPr lang="de-DE" dirty="0">
                <a:solidFill>
                  <a:srgbClr val="11316C"/>
                </a:solidFill>
                <a:latin typeface="TheSansB W5 Plain" panose="020B0502050302020203" pitchFamily="34" charset="77"/>
              </a:rPr>
              <a:t>fehlende Zeit im </a:t>
            </a:r>
            <a:br>
              <a:rPr lang="de-DE" dirty="0">
                <a:solidFill>
                  <a:srgbClr val="11316C"/>
                </a:solidFill>
                <a:latin typeface="TheSansB W5 Plain" panose="020B0502050302020203" pitchFamily="34" charset="77"/>
              </a:rPr>
            </a:br>
            <a:r>
              <a:rPr lang="de-DE" dirty="0">
                <a:solidFill>
                  <a:srgbClr val="11316C"/>
                </a:solidFill>
                <a:latin typeface="TheSansB W5 Plain" panose="020B0502050302020203" pitchFamily="34" charset="77"/>
              </a:rPr>
              <a:t>betrieblichen Alltag ist eine große Herausforderung bei </a:t>
            </a:r>
            <a:br>
              <a:rPr lang="de-DE" dirty="0">
                <a:solidFill>
                  <a:srgbClr val="11316C"/>
                </a:solidFill>
                <a:latin typeface="TheSansB W5 Plain" panose="020B0502050302020203" pitchFamily="34" charset="77"/>
              </a:rPr>
            </a:br>
            <a:r>
              <a:rPr lang="de-DE" dirty="0">
                <a:solidFill>
                  <a:srgbClr val="11316C"/>
                </a:solidFill>
                <a:latin typeface="TheSansB W5 Plain" panose="020B0502050302020203" pitchFamily="34" charset="77"/>
              </a:rPr>
              <a:t>der konkreten Umsetzung </a:t>
            </a:r>
            <a:br>
              <a:rPr lang="de-DE" dirty="0">
                <a:solidFill>
                  <a:srgbClr val="11316C"/>
                </a:solidFill>
                <a:latin typeface="TheSansB W5 Plain" panose="020B0502050302020203" pitchFamily="34" charset="77"/>
              </a:rPr>
            </a:br>
            <a:r>
              <a:rPr lang="de-DE" dirty="0">
                <a:solidFill>
                  <a:srgbClr val="11316C"/>
                </a:solidFill>
                <a:latin typeface="TheSansB W5 Plain" panose="020B0502050302020203" pitchFamily="34" charset="77"/>
              </a:rPr>
              <a:t>im Betrieb</a:t>
            </a:r>
          </a:p>
        </p:txBody>
      </p:sp>
      <p:pic>
        <p:nvPicPr>
          <p:cNvPr id="11" name="Grafik 10">
            <a:extLst>
              <a:ext uri="{FF2B5EF4-FFF2-40B4-BE49-F238E27FC236}">
                <a16:creationId xmlns:a16="http://schemas.microsoft.com/office/drawing/2014/main" id="{580ED4B1-1008-03B6-16D5-41A2D91A9EE1}"/>
              </a:ext>
            </a:extLst>
          </p:cNvPr>
          <p:cNvPicPr>
            <a:picLocks noChangeAspect="1"/>
          </p:cNvPicPr>
          <p:nvPr/>
        </p:nvPicPr>
        <p:blipFill>
          <a:blip r:embed="rId2"/>
          <a:stretch>
            <a:fillRect/>
          </a:stretch>
        </p:blipFill>
        <p:spPr>
          <a:xfrm>
            <a:off x="8091526" y="1160794"/>
            <a:ext cx="787400" cy="571500"/>
          </a:xfrm>
          <a:prstGeom prst="rect">
            <a:avLst/>
          </a:prstGeom>
        </p:spPr>
      </p:pic>
      <p:pic>
        <p:nvPicPr>
          <p:cNvPr id="12" name="Grafik 11">
            <a:extLst>
              <a:ext uri="{FF2B5EF4-FFF2-40B4-BE49-F238E27FC236}">
                <a16:creationId xmlns:a16="http://schemas.microsoft.com/office/drawing/2014/main" id="{150A148C-EC82-28F9-B0C4-D01E0EB02414}"/>
              </a:ext>
            </a:extLst>
          </p:cNvPr>
          <p:cNvPicPr>
            <a:picLocks noChangeAspect="1"/>
          </p:cNvPicPr>
          <p:nvPr/>
        </p:nvPicPr>
        <p:blipFill>
          <a:blip r:embed="rId3"/>
          <a:stretch>
            <a:fillRect/>
          </a:stretch>
        </p:blipFill>
        <p:spPr>
          <a:xfrm>
            <a:off x="951058" y="5131438"/>
            <a:ext cx="978454" cy="915328"/>
          </a:xfrm>
          <a:prstGeom prst="rect">
            <a:avLst/>
          </a:prstGeom>
        </p:spPr>
      </p:pic>
      <p:pic>
        <p:nvPicPr>
          <p:cNvPr id="14" name="Grafik 13">
            <a:extLst>
              <a:ext uri="{FF2B5EF4-FFF2-40B4-BE49-F238E27FC236}">
                <a16:creationId xmlns:a16="http://schemas.microsoft.com/office/drawing/2014/main" id="{22856BDF-A2B3-7341-23B9-6F827AACD520}"/>
              </a:ext>
            </a:extLst>
          </p:cNvPr>
          <p:cNvPicPr>
            <a:picLocks noChangeAspect="1"/>
          </p:cNvPicPr>
          <p:nvPr/>
        </p:nvPicPr>
        <p:blipFill>
          <a:blip r:embed="rId4"/>
          <a:stretch>
            <a:fillRect/>
          </a:stretch>
        </p:blipFill>
        <p:spPr>
          <a:xfrm>
            <a:off x="7246039" y="766247"/>
            <a:ext cx="787400" cy="622300"/>
          </a:xfrm>
          <a:prstGeom prst="rect">
            <a:avLst/>
          </a:prstGeom>
        </p:spPr>
      </p:pic>
    </p:spTree>
    <p:extLst>
      <p:ext uri="{BB962C8B-B14F-4D97-AF65-F5344CB8AC3E}">
        <p14:creationId xmlns:p14="http://schemas.microsoft.com/office/powerpoint/2010/main" val="2498344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E6E784F-9A45-173A-D976-2D76491429B5}"/>
              </a:ext>
            </a:extLst>
          </p:cNvPr>
          <p:cNvSpPr>
            <a:spLocks noGrp="1"/>
          </p:cNvSpPr>
          <p:nvPr>
            <p:ph type="sldNum" sz="quarter" idx="12"/>
          </p:nvPr>
        </p:nvSpPr>
        <p:spPr/>
        <p:txBody>
          <a:bodyPr/>
          <a:lstStyle/>
          <a:p>
            <a:fld id="{93DC6226-395D-AF40-A305-C07AD92EDB4D}" type="slidenum">
              <a:rPr lang="de-DE" smtClean="0"/>
              <a:pPr/>
              <a:t>27</a:t>
            </a:fld>
            <a:endParaRPr lang="de-DE" dirty="0"/>
          </a:p>
        </p:txBody>
      </p:sp>
      <p:sp>
        <p:nvSpPr>
          <p:cNvPr id="3" name="Titel 2">
            <a:extLst>
              <a:ext uri="{FF2B5EF4-FFF2-40B4-BE49-F238E27FC236}">
                <a16:creationId xmlns:a16="http://schemas.microsoft.com/office/drawing/2014/main" id="{A410BB5E-6DE3-154B-7326-5B9365CF8C30}"/>
              </a:ext>
            </a:extLst>
          </p:cNvPr>
          <p:cNvSpPr>
            <a:spLocks noGrp="1"/>
          </p:cNvSpPr>
          <p:nvPr>
            <p:ph type="title"/>
          </p:nvPr>
        </p:nvSpPr>
        <p:spPr>
          <a:xfrm>
            <a:off x="951057" y="509367"/>
            <a:ext cx="7185777" cy="568030"/>
          </a:xfrm>
        </p:spPr>
        <p:txBody>
          <a:bodyPr>
            <a:normAutofit fontScale="90000"/>
          </a:bodyPr>
          <a:lstStyle/>
          <a:p>
            <a:r>
              <a:rPr lang="de-DE" dirty="0"/>
              <a:t>Hohe Zufriedenheit mit der Personalberatung</a:t>
            </a:r>
          </a:p>
        </p:txBody>
      </p:sp>
      <p:graphicFrame>
        <p:nvGraphicFramePr>
          <p:cNvPr id="4" name="Diagramm 3">
            <a:extLst>
              <a:ext uri="{FF2B5EF4-FFF2-40B4-BE49-F238E27FC236}">
                <a16:creationId xmlns:a16="http://schemas.microsoft.com/office/drawing/2014/main" id="{DC6EC6E2-3053-030D-62F6-77DBC7988184}"/>
              </a:ext>
            </a:extLst>
          </p:cNvPr>
          <p:cNvGraphicFramePr/>
          <p:nvPr>
            <p:extLst>
              <p:ext uri="{D42A27DB-BD31-4B8C-83A1-F6EECF244321}">
                <p14:modId xmlns:p14="http://schemas.microsoft.com/office/powerpoint/2010/main" val="1449737270"/>
              </p:ext>
            </p:extLst>
          </p:nvPr>
        </p:nvGraphicFramePr>
        <p:xfrm>
          <a:off x="225287" y="1527207"/>
          <a:ext cx="10216049"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6" name="Titel 2">
            <a:extLst>
              <a:ext uri="{FF2B5EF4-FFF2-40B4-BE49-F238E27FC236}">
                <a16:creationId xmlns:a16="http://schemas.microsoft.com/office/drawing/2014/main" id="{F448475E-7598-38AE-10C2-AD20A7B9FE83}"/>
              </a:ext>
            </a:extLst>
          </p:cNvPr>
          <p:cNvSpPr txBox="1">
            <a:spLocks/>
          </p:cNvSpPr>
          <p:nvPr/>
        </p:nvSpPr>
        <p:spPr>
          <a:xfrm>
            <a:off x="951056" y="1243192"/>
            <a:ext cx="11015657" cy="568030"/>
          </a:xfrm>
          <a:prstGeom prst="rect">
            <a:avLst/>
          </a:prstGeom>
          <a:noFill/>
        </p:spPr>
        <p:txBody>
          <a:bodyPr vert="horz" lIns="108000" tIns="216000" rIns="108000" bIns="216000" rtlCol="0" anchor="ctr">
            <a:noAutofit/>
          </a:bodyPr>
          <a:lstStyle>
            <a:lvl1pPr algn="l" defTabSz="914400" rtl="0" eaLnBrk="1" latinLnBrk="0" hangingPunct="1">
              <a:lnSpc>
                <a:spcPct val="90000"/>
              </a:lnSpc>
              <a:spcBef>
                <a:spcPct val="0"/>
              </a:spcBef>
              <a:buNone/>
              <a:defRPr sz="2500" b="0" i="0" kern="1200">
                <a:solidFill>
                  <a:srgbClr val="008AD1"/>
                </a:solidFill>
                <a:latin typeface="TheSansB W5 Plain" panose="020B0502050302020203" pitchFamily="34" charset="77"/>
                <a:ea typeface="+mj-ea"/>
                <a:cs typeface="+mj-cs"/>
              </a:defRPr>
            </a:lvl1pPr>
          </a:lstStyle>
          <a:p>
            <a:r>
              <a:rPr lang="de-DE" sz="1600" dirty="0">
                <a:solidFill>
                  <a:srgbClr val="134F87"/>
                </a:solidFill>
              </a:rPr>
              <a:t>Wie zufrieden sind Sie insgesamt mit der Personalberatung bei den Handwerkskammern mit Blick auf folgende Aspekte </a:t>
            </a:r>
          </a:p>
        </p:txBody>
      </p:sp>
      <p:sp>
        <p:nvSpPr>
          <p:cNvPr id="7" name="Titel 2">
            <a:extLst>
              <a:ext uri="{FF2B5EF4-FFF2-40B4-BE49-F238E27FC236}">
                <a16:creationId xmlns:a16="http://schemas.microsoft.com/office/drawing/2014/main" id="{706584BC-D46C-CEBF-0F86-75C227EB7B71}"/>
              </a:ext>
            </a:extLst>
          </p:cNvPr>
          <p:cNvSpPr txBox="1">
            <a:spLocks/>
          </p:cNvSpPr>
          <p:nvPr/>
        </p:nvSpPr>
        <p:spPr>
          <a:xfrm>
            <a:off x="10513943" y="3462366"/>
            <a:ext cx="1577009" cy="2152442"/>
          </a:xfrm>
          <a:prstGeom prst="rect">
            <a:avLst/>
          </a:prstGeom>
          <a:noFill/>
        </p:spPr>
        <p:txBody>
          <a:bodyPr vert="horz" lIns="108000" tIns="216000" rIns="108000" bIns="216000" rtlCol="0" anchor="ctr">
            <a:noAutofit/>
          </a:bodyPr>
          <a:lstStyle>
            <a:lvl1pPr algn="l" defTabSz="914400" rtl="0" eaLnBrk="1" latinLnBrk="0" hangingPunct="1">
              <a:lnSpc>
                <a:spcPct val="90000"/>
              </a:lnSpc>
              <a:spcBef>
                <a:spcPct val="0"/>
              </a:spcBef>
              <a:buNone/>
              <a:defRPr sz="2500" b="0" i="0" kern="1200">
                <a:solidFill>
                  <a:srgbClr val="008AD1"/>
                </a:solidFill>
                <a:latin typeface="TheSansB W5 Plain" panose="020B0502050302020203" pitchFamily="34" charset="77"/>
                <a:ea typeface="+mj-ea"/>
                <a:cs typeface="+mj-cs"/>
              </a:defRPr>
            </a:lvl1pPr>
          </a:lstStyle>
          <a:p>
            <a:r>
              <a:rPr lang="de-DE" sz="1200" dirty="0">
                <a:solidFill>
                  <a:schemeClr val="bg2">
                    <a:lumMod val="75000"/>
                  </a:schemeClr>
                </a:solidFill>
              </a:rPr>
              <a:t>Abbildung 28: Zufriedenheit der Betriebe mit qualitativen Aspekten der Personalberatung</a:t>
            </a:r>
          </a:p>
          <a:p>
            <a:endParaRPr lang="de-DE" sz="1200" dirty="0">
              <a:solidFill>
                <a:schemeClr val="bg2">
                  <a:lumMod val="75000"/>
                </a:schemeClr>
              </a:solidFill>
            </a:endParaRPr>
          </a:p>
          <a:p>
            <a:r>
              <a:rPr lang="de-DE" sz="1200" dirty="0">
                <a:solidFill>
                  <a:schemeClr val="bg2">
                    <a:lumMod val="75000"/>
                  </a:schemeClr>
                </a:solidFill>
              </a:rPr>
              <a:t>Quelle: </a:t>
            </a:r>
            <a:r>
              <a:rPr lang="de-DE" sz="1200" dirty="0" err="1">
                <a:solidFill>
                  <a:schemeClr val="bg2">
                    <a:lumMod val="75000"/>
                  </a:schemeClr>
                </a:solidFill>
              </a:rPr>
              <a:t>iit</a:t>
            </a:r>
            <a:r>
              <a:rPr lang="de-DE" sz="1200" dirty="0">
                <a:solidFill>
                  <a:schemeClr val="bg2">
                    <a:lumMod val="75000"/>
                  </a:schemeClr>
                </a:solidFill>
              </a:rPr>
              <a:t>-berlin, Online-Befragung 2024</a:t>
            </a:r>
          </a:p>
        </p:txBody>
      </p:sp>
    </p:spTree>
    <p:extLst>
      <p:ext uri="{BB962C8B-B14F-4D97-AF65-F5344CB8AC3E}">
        <p14:creationId xmlns:p14="http://schemas.microsoft.com/office/powerpoint/2010/main" val="1964401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0F5BB-70FE-A1E6-2144-0B599F46FF25}"/>
            </a:ext>
          </a:extLst>
        </p:cNvPr>
        <p:cNvGrpSpPr/>
        <p:nvPr/>
      </p:nvGrpSpPr>
      <p:grpSpPr>
        <a:xfrm>
          <a:off x="0" y="0"/>
          <a:ext cx="0" cy="0"/>
          <a:chOff x="0" y="0"/>
          <a:chExt cx="0" cy="0"/>
        </a:xfrm>
      </p:grpSpPr>
      <p:graphicFrame>
        <p:nvGraphicFramePr>
          <p:cNvPr id="6" name="Diagramm 5">
            <a:extLst>
              <a:ext uri="{FF2B5EF4-FFF2-40B4-BE49-F238E27FC236}">
                <a16:creationId xmlns:a16="http://schemas.microsoft.com/office/drawing/2014/main" id="{75561B0A-CAD7-A7C6-988D-B482F86CC53E}"/>
              </a:ext>
            </a:extLst>
          </p:cNvPr>
          <p:cNvGraphicFramePr/>
          <p:nvPr>
            <p:extLst>
              <p:ext uri="{D42A27DB-BD31-4B8C-83A1-F6EECF244321}">
                <p14:modId xmlns:p14="http://schemas.microsoft.com/office/powerpoint/2010/main" val="3651630904"/>
              </p:ext>
            </p:extLst>
          </p:nvPr>
        </p:nvGraphicFramePr>
        <p:xfrm>
          <a:off x="723900" y="1977018"/>
          <a:ext cx="10421177" cy="4371615"/>
        </p:xfrm>
        <a:graphic>
          <a:graphicData uri="http://schemas.openxmlformats.org/drawingml/2006/chart">
            <c:chart xmlns:c="http://schemas.openxmlformats.org/drawingml/2006/chart" xmlns:r="http://schemas.openxmlformats.org/officeDocument/2006/relationships" r:id="rId3"/>
          </a:graphicData>
        </a:graphic>
      </p:graphicFrame>
      <p:sp>
        <p:nvSpPr>
          <p:cNvPr id="2" name="Foliennummernplatzhalter 1">
            <a:extLst>
              <a:ext uri="{FF2B5EF4-FFF2-40B4-BE49-F238E27FC236}">
                <a16:creationId xmlns:a16="http://schemas.microsoft.com/office/drawing/2014/main" id="{D011C16B-C9D0-6BC1-EE62-8F6604A1205C}"/>
              </a:ext>
            </a:extLst>
          </p:cNvPr>
          <p:cNvSpPr>
            <a:spLocks noGrp="1"/>
          </p:cNvSpPr>
          <p:nvPr>
            <p:ph type="sldNum" sz="quarter" idx="12"/>
          </p:nvPr>
        </p:nvSpPr>
        <p:spPr/>
        <p:txBody>
          <a:bodyPr/>
          <a:lstStyle/>
          <a:p>
            <a:fld id="{93DC6226-395D-AF40-A305-C07AD92EDB4D}" type="slidenum">
              <a:rPr lang="de-DE" smtClean="0"/>
              <a:pPr/>
              <a:t>28</a:t>
            </a:fld>
            <a:endParaRPr lang="de-DE" dirty="0"/>
          </a:p>
        </p:txBody>
      </p:sp>
      <p:sp>
        <p:nvSpPr>
          <p:cNvPr id="9" name="Titel 2">
            <a:extLst>
              <a:ext uri="{FF2B5EF4-FFF2-40B4-BE49-F238E27FC236}">
                <a16:creationId xmlns:a16="http://schemas.microsoft.com/office/drawing/2014/main" id="{8617B679-A37C-17C5-5D9E-356505A0D519}"/>
              </a:ext>
            </a:extLst>
          </p:cNvPr>
          <p:cNvSpPr txBox="1">
            <a:spLocks/>
          </p:cNvSpPr>
          <p:nvPr/>
        </p:nvSpPr>
        <p:spPr>
          <a:xfrm>
            <a:off x="951056" y="1243192"/>
            <a:ext cx="11015657" cy="568030"/>
          </a:xfrm>
          <a:prstGeom prst="rect">
            <a:avLst/>
          </a:prstGeom>
          <a:noFill/>
        </p:spPr>
        <p:txBody>
          <a:bodyPr vert="horz" lIns="108000" tIns="216000" rIns="108000" bIns="216000" rtlCol="0" anchor="ctr">
            <a:noAutofit/>
          </a:bodyPr>
          <a:lstStyle>
            <a:lvl1pPr algn="l" defTabSz="914400" rtl="0" eaLnBrk="1" latinLnBrk="0" hangingPunct="1">
              <a:lnSpc>
                <a:spcPct val="90000"/>
              </a:lnSpc>
              <a:spcBef>
                <a:spcPct val="0"/>
              </a:spcBef>
              <a:buNone/>
              <a:defRPr sz="2500" b="0" i="0" kern="1200">
                <a:solidFill>
                  <a:srgbClr val="008AD1"/>
                </a:solidFill>
                <a:latin typeface="TheSansB W5 Plain" panose="020B0502050302020203" pitchFamily="34" charset="77"/>
                <a:ea typeface="+mj-ea"/>
                <a:cs typeface="+mj-cs"/>
              </a:defRPr>
            </a:lvl1pPr>
          </a:lstStyle>
          <a:p>
            <a:r>
              <a:rPr lang="de-DE" sz="1600" dirty="0">
                <a:solidFill>
                  <a:srgbClr val="134F87"/>
                </a:solidFill>
              </a:rPr>
              <a:t>Wie hat sich Ihre betriebliche Situation in Folge der ERFA-Gruppe verändert? </a:t>
            </a:r>
            <a:br>
              <a:rPr lang="de-DE" sz="1600" dirty="0">
                <a:solidFill>
                  <a:srgbClr val="134F87"/>
                </a:solidFill>
              </a:rPr>
            </a:br>
            <a:r>
              <a:rPr lang="de-DE" sz="1600" dirty="0">
                <a:solidFill>
                  <a:srgbClr val="134F87"/>
                </a:solidFill>
              </a:rPr>
              <a:t>Durch die Teilnahme an der ERFA-Gruppe haben wir …</a:t>
            </a:r>
          </a:p>
        </p:txBody>
      </p:sp>
      <p:sp>
        <p:nvSpPr>
          <p:cNvPr id="10" name="Titel 2">
            <a:extLst>
              <a:ext uri="{FF2B5EF4-FFF2-40B4-BE49-F238E27FC236}">
                <a16:creationId xmlns:a16="http://schemas.microsoft.com/office/drawing/2014/main" id="{D6995C1E-8FAD-8532-0EA2-98C0D7A0BC3A}"/>
              </a:ext>
            </a:extLst>
          </p:cNvPr>
          <p:cNvSpPr txBox="1">
            <a:spLocks/>
          </p:cNvSpPr>
          <p:nvPr/>
        </p:nvSpPr>
        <p:spPr>
          <a:xfrm>
            <a:off x="951057" y="509367"/>
            <a:ext cx="7185777" cy="568030"/>
          </a:xfrm>
          <a:prstGeom prst="rect">
            <a:avLst/>
          </a:prstGeom>
          <a:noFill/>
        </p:spPr>
        <p:txBody>
          <a:bodyPr vert="horz" lIns="108000" tIns="216000" rIns="108000" bIns="216000" rtlCol="0" anchor="ctr">
            <a:noAutofit/>
          </a:bodyPr>
          <a:lstStyle>
            <a:lvl1pPr algn="l" defTabSz="914400" rtl="0" eaLnBrk="1" latinLnBrk="0" hangingPunct="1">
              <a:lnSpc>
                <a:spcPct val="90000"/>
              </a:lnSpc>
              <a:spcBef>
                <a:spcPct val="0"/>
              </a:spcBef>
              <a:buNone/>
              <a:defRPr sz="2500" b="0" i="0" kern="1200">
                <a:solidFill>
                  <a:srgbClr val="008AD1"/>
                </a:solidFill>
                <a:latin typeface="TheSansB W5 Plain" panose="020B0502050302020203" pitchFamily="34" charset="77"/>
                <a:ea typeface="+mj-ea"/>
                <a:cs typeface="+mj-cs"/>
              </a:defRPr>
            </a:lvl1pPr>
          </a:lstStyle>
          <a:p>
            <a:r>
              <a:rPr lang="de-DE" sz="2300" dirty="0"/>
              <a:t>Kontakte und Zukunftsthemen dank ERFA-Gruppen</a:t>
            </a:r>
          </a:p>
        </p:txBody>
      </p:sp>
    </p:spTree>
    <p:extLst>
      <p:ext uri="{BB962C8B-B14F-4D97-AF65-F5344CB8AC3E}">
        <p14:creationId xmlns:p14="http://schemas.microsoft.com/office/powerpoint/2010/main" val="2959538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m 18">
            <a:extLst>
              <a:ext uri="{FF2B5EF4-FFF2-40B4-BE49-F238E27FC236}">
                <a16:creationId xmlns:a16="http://schemas.microsoft.com/office/drawing/2014/main" id="{10E0F7B5-EA67-7C43-B8AA-4708F899029A}"/>
              </a:ext>
            </a:extLst>
          </p:cNvPr>
          <p:cNvGraphicFramePr/>
          <p:nvPr>
            <p:extLst>
              <p:ext uri="{D42A27DB-BD31-4B8C-83A1-F6EECF244321}">
                <p14:modId xmlns:p14="http://schemas.microsoft.com/office/powerpoint/2010/main" val="3556463220"/>
              </p:ext>
            </p:extLst>
          </p:nvPr>
        </p:nvGraphicFramePr>
        <p:xfrm>
          <a:off x="438290" y="1645427"/>
          <a:ext cx="10557164" cy="4247525"/>
        </p:xfrm>
        <a:graphic>
          <a:graphicData uri="http://schemas.openxmlformats.org/drawingml/2006/chart">
            <c:chart xmlns:c="http://schemas.openxmlformats.org/drawingml/2006/chart" xmlns:r="http://schemas.openxmlformats.org/officeDocument/2006/relationships" r:id="rId3"/>
          </a:graphicData>
        </a:graphic>
      </p:graphicFrame>
      <p:sp>
        <p:nvSpPr>
          <p:cNvPr id="2" name="Foliennummernplatzhalter 1">
            <a:extLst>
              <a:ext uri="{FF2B5EF4-FFF2-40B4-BE49-F238E27FC236}">
                <a16:creationId xmlns:a16="http://schemas.microsoft.com/office/drawing/2014/main" id="{B4BDAE4A-BE51-628B-F50F-3D4622721033}"/>
              </a:ext>
            </a:extLst>
          </p:cNvPr>
          <p:cNvSpPr>
            <a:spLocks noGrp="1"/>
          </p:cNvSpPr>
          <p:nvPr>
            <p:ph type="sldNum" sz="quarter" idx="12"/>
          </p:nvPr>
        </p:nvSpPr>
        <p:spPr/>
        <p:txBody>
          <a:bodyPr/>
          <a:lstStyle/>
          <a:p>
            <a:fld id="{93DC6226-395D-AF40-A305-C07AD92EDB4D}" type="slidenum">
              <a:rPr lang="de-DE" smtClean="0"/>
              <a:pPr/>
              <a:t>29</a:t>
            </a:fld>
            <a:endParaRPr lang="de-DE" dirty="0"/>
          </a:p>
        </p:txBody>
      </p:sp>
      <p:sp>
        <p:nvSpPr>
          <p:cNvPr id="9" name="Titel 2">
            <a:extLst>
              <a:ext uri="{FF2B5EF4-FFF2-40B4-BE49-F238E27FC236}">
                <a16:creationId xmlns:a16="http://schemas.microsoft.com/office/drawing/2014/main" id="{314ED3FB-0669-09F2-76F0-61B08880D434}"/>
              </a:ext>
            </a:extLst>
          </p:cNvPr>
          <p:cNvSpPr txBox="1">
            <a:spLocks/>
          </p:cNvSpPr>
          <p:nvPr/>
        </p:nvSpPr>
        <p:spPr>
          <a:xfrm>
            <a:off x="951056" y="1077397"/>
            <a:ext cx="11015657" cy="568030"/>
          </a:xfrm>
          <a:prstGeom prst="rect">
            <a:avLst/>
          </a:prstGeom>
          <a:noFill/>
        </p:spPr>
        <p:txBody>
          <a:bodyPr vert="horz" lIns="108000" tIns="216000" rIns="108000" bIns="216000" rtlCol="0" anchor="ctr">
            <a:noAutofit/>
          </a:bodyPr>
          <a:lstStyle>
            <a:lvl1pPr algn="l" defTabSz="914400" rtl="0" eaLnBrk="1" latinLnBrk="0" hangingPunct="1">
              <a:lnSpc>
                <a:spcPct val="90000"/>
              </a:lnSpc>
              <a:spcBef>
                <a:spcPct val="0"/>
              </a:spcBef>
              <a:buNone/>
              <a:defRPr sz="2500" b="0" i="0" kern="1200">
                <a:solidFill>
                  <a:srgbClr val="008AD1"/>
                </a:solidFill>
                <a:latin typeface="TheSansB W5 Plain" panose="020B0502050302020203" pitchFamily="34" charset="77"/>
                <a:ea typeface="+mj-ea"/>
                <a:cs typeface="+mj-cs"/>
              </a:defRPr>
            </a:lvl1pPr>
          </a:lstStyle>
          <a:p>
            <a:r>
              <a:rPr lang="de-DE" sz="1600" dirty="0">
                <a:solidFill>
                  <a:srgbClr val="134F87"/>
                </a:solidFill>
              </a:rPr>
              <a:t>Wie hat sich Ihre betriebliche Situation in Folge der Teilnahme an dem Werkstatt-Format verändert? </a:t>
            </a:r>
            <a:br>
              <a:rPr lang="de-DE" sz="1600" dirty="0">
                <a:solidFill>
                  <a:srgbClr val="134F87"/>
                </a:solidFill>
              </a:rPr>
            </a:br>
            <a:r>
              <a:rPr lang="de-DE" sz="1600" dirty="0">
                <a:solidFill>
                  <a:srgbClr val="134F87"/>
                </a:solidFill>
              </a:rPr>
              <a:t>Durch die Teilnahme am Werkstatt-Format haben wir ...</a:t>
            </a:r>
          </a:p>
        </p:txBody>
      </p:sp>
      <p:sp>
        <p:nvSpPr>
          <p:cNvPr id="10" name="Titel 2">
            <a:extLst>
              <a:ext uri="{FF2B5EF4-FFF2-40B4-BE49-F238E27FC236}">
                <a16:creationId xmlns:a16="http://schemas.microsoft.com/office/drawing/2014/main" id="{E1A9E89D-9F9B-68EB-876C-BA673F95BACC}"/>
              </a:ext>
            </a:extLst>
          </p:cNvPr>
          <p:cNvSpPr txBox="1">
            <a:spLocks/>
          </p:cNvSpPr>
          <p:nvPr/>
        </p:nvSpPr>
        <p:spPr>
          <a:xfrm>
            <a:off x="951057" y="509367"/>
            <a:ext cx="7185777" cy="568030"/>
          </a:xfrm>
          <a:prstGeom prst="rect">
            <a:avLst/>
          </a:prstGeom>
          <a:noFill/>
        </p:spPr>
        <p:txBody>
          <a:bodyPr vert="horz" lIns="108000" tIns="216000" rIns="108000" bIns="216000" rtlCol="0" anchor="ctr">
            <a:noAutofit/>
          </a:bodyPr>
          <a:lstStyle>
            <a:lvl1pPr algn="l" defTabSz="914400" rtl="0" eaLnBrk="1" latinLnBrk="0" hangingPunct="1">
              <a:lnSpc>
                <a:spcPct val="90000"/>
              </a:lnSpc>
              <a:spcBef>
                <a:spcPct val="0"/>
              </a:spcBef>
              <a:buNone/>
              <a:defRPr sz="2500" b="0" i="0" kern="1200">
                <a:solidFill>
                  <a:srgbClr val="008AD1"/>
                </a:solidFill>
                <a:latin typeface="TheSansB W5 Plain" panose="020B0502050302020203" pitchFamily="34" charset="77"/>
                <a:ea typeface="+mj-ea"/>
                <a:cs typeface="+mj-cs"/>
              </a:defRPr>
            </a:lvl1pPr>
          </a:lstStyle>
          <a:p>
            <a:r>
              <a:rPr lang="de-DE" sz="2300" dirty="0"/>
              <a:t>Werkstätten stoßen konkrete Verbesserungen an</a:t>
            </a:r>
          </a:p>
        </p:txBody>
      </p:sp>
    </p:spTree>
    <p:extLst>
      <p:ext uri="{BB962C8B-B14F-4D97-AF65-F5344CB8AC3E}">
        <p14:creationId xmlns:p14="http://schemas.microsoft.com/office/powerpoint/2010/main" val="537474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C8DB789F-9456-3222-6DB4-B461FEF64DD7}"/>
              </a:ext>
            </a:extLst>
          </p:cNvPr>
          <p:cNvSpPr/>
          <p:nvPr/>
        </p:nvSpPr>
        <p:spPr>
          <a:xfrm>
            <a:off x="5951450" y="1808003"/>
            <a:ext cx="3452387" cy="3452387"/>
          </a:xfrm>
          <a:prstGeom prst="ellipse">
            <a:avLst/>
          </a:prstGeom>
          <a:solidFill>
            <a:srgbClr val="FFF038">
              <a:alpha val="29699"/>
            </a:srgbClr>
          </a:solidFill>
          <a:ln w="44450">
            <a:solidFill>
              <a:srgbClr val="FFF0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B W5 Plain" panose="020B0502050302020203" pitchFamily="34" charset="77"/>
            </a:endParaRPr>
          </a:p>
        </p:txBody>
      </p:sp>
      <p:sp>
        <p:nvSpPr>
          <p:cNvPr id="38" name="Inhaltsplatzhalter 2">
            <a:extLst>
              <a:ext uri="{FF2B5EF4-FFF2-40B4-BE49-F238E27FC236}">
                <a16:creationId xmlns:a16="http://schemas.microsoft.com/office/drawing/2014/main" id="{AD26F86B-D0BF-0C4B-3CF5-8B9187493CD0}"/>
              </a:ext>
            </a:extLst>
          </p:cNvPr>
          <p:cNvSpPr>
            <a:spLocks noGrp="1"/>
          </p:cNvSpPr>
          <p:nvPr>
            <p:ph idx="13"/>
          </p:nvPr>
        </p:nvSpPr>
        <p:spPr>
          <a:xfrm>
            <a:off x="964504" y="1236883"/>
            <a:ext cx="3567457" cy="2593375"/>
          </a:xfrm>
        </p:spPr>
        <p:txBody>
          <a:bodyPr>
            <a:normAutofit/>
          </a:bodyPr>
          <a:lstStyle/>
          <a:p>
            <a:pPr marL="0" indent="0">
              <a:lnSpc>
                <a:spcPct val="120000"/>
              </a:lnSpc>
              <a:buNone/>
            </a:pPr>
            <a:r>
              <a:rPr lang="de-DE" sz="1800" dirty="0">
                <a:solidFill>
                  <a:srgbClr val="008AD1"/>
                </a:solidFill>
              </a:rPr>
              <a:t>Das bietet Horizont Handwerk:</a:t>
            </a:r>
          </a:p>
          <a:p>
            <a:pPr marL="0" indent="0">
              <a:lnSpc>
                <a:spcPct val="130000"/>
              </a:lnSpc>
              <a:buNone/>
            </a:pPr>
            <a:r>
              <a:rPr lang="de-DE" sz="1600" dirty="0">
                <a:highlight>
                  <a:srgbClr val="F4E250"/>
                </a:highlight>
              </a:rPr>
              <a:t>Die Schwerpunkte Personal, </a:t>
            </a:r>
            <a:br>
              <a:rPr lang="de-DE" sz="1600" dirty="0">
                <a:highlight>
                  <a:srgbClr val="F4E250"/>
                </a:highlight>
              </a:rPr>
            </a:br>
            <a:r>
              <a:rPr lang="de-DE" sz="1600" dirty="0">
                <a:highlight>
                  <a:srgbClr val="F4E250"/>
                </a:highlight>
              </a:rPr>
              <a:t>Digitalisierung, Strategie und </a:t>
            </a:r>
            <a:br>
              <a:rPr lang="de-DE" sz="1600" dirty="0">
                <a:highlight>
                  <a:srgbClr val="F4E250"/>
                </a:highlight>
              </a:rPr>
            </a:br>
            <a:r>
              <a:rPr lang="de-DE" sz="1600" dirty="0">
                <a:highlight>
                  <a:srgbClr val="F4E250"/>
                </a:highlight>
              </a:rPr>
              <a:t>Transformation sowie </a:t>
            </a:r>
            <a:br>
              <a:rPr lang="de-DE" sz="1600" dirty="0">
                <a:highlight>
                  <a:srgbClr val="F4E250"/>
                </a:highlight>
              </a:rPr>
            </a:br>
            <a:r>
              <a:rPr lang="de-DE" sz="1600" dirty="0">
                <a:highlight>
                  <a:srgbClr val="F4E250"/>
                </a:highlight>
              </a:rPr>
              <a:t>Nachhaltigkeit bestimmen </a:t>
            </a:r>
            <a:br>
              <a:rPr lang="de-DE" sz="1600" dirty="0">
                <a:highlight>
                  <a:srgbClr val="F4E250"/>
                </a:highlight>
              </a:rPr>
            </a:br>
            <a:r>
              <a:rPr lang="de-DE" sz="1600" dirty="0">
                <a:highlight>
                  <a:srgbClr val="F4E250"/>
                </a:highlight>
              </a:rPr>
              <a:t>das vielseitige Angebot.</a:t>
            </a:r>
          </a:p>
        </p:txBody>
      </p:sp>
      <p:sp>
        <p:nvSpPr>
          <p:cNvPr id="2" name="Titel 1">
            <a:extLst>
              <a:ext uri="{FF2B5EF4-FFF2-40B4-BE49-F238E27FC236}">
                <a16:creationId xmlns:a16="http://schemas.microsoft.com/office/drawing/2014/main" id="{259FA5EA-353F-FD0F-A6BA-12234156C17B}"/>
              </a:ext>
            </a:extLst>
          </p:cNvPr>
          <p:cNvSpPr>
            <a:spLocks noGrp="1"/>
          </p:cNvSpPr>
          <p:nvPr>
            <p:ph type="title"/>
          </p:nvPr>
        </p:nvSpPr>
        <p:spPr/>
        <p:txBody>
          <a:bodyPr>
            <a:normAutofit fontScale="90000"/>
          </a:bodyPr>
          <a:lstStyle/>
          <a:p>
            <a:r>
              <a:rPr lang="de-DE" dirty="0"/>
              <a:t>Die Säulen </a:t>
            </a:r>
          </a:p>
        </p:txBody>
      </p:sp>
      <p:grpSp>
        <p:nvGrpSpPr>
          <p:cNvPr id="40" name="Gruppieren 39">
            <a:extLst>
              <a:ext uri="{FF2B5EF4-FFF2-40B4-BE49-F238E27FC236}">
                <a16:creationId xmlns:a16="http://schemas.microsoft.com/office/drawing/2014/main" id="{6D6DF57E-F6FC-A2C8-C998-EA93E6A454D6}"/>
              </a:ext>
            </a:extLst>
          </p:cNvPr>
          <p:cNvGrpSpPr/>
          <p:nvPr/>
        </p:nvGrpSpPr>
        <p:grpSpPr>
          <a:xfrm>
            <a:off x="6734781" y="648090"/>
            <a:ext cx="1885726" cy="1885726"/>
            <a:chOff x="6515592" y="648090"/>
            <a:chExt cx="1885726" cy="1885726"/>
          </a:xfrm>
        </p:grpSpPr>
        <p:sp>
          <p:nvSpPr>
            <p:cNvPr id="8" name="Oval 7">
              <a:extLst>
                <a:ext uri="{FF2B5EF4-FFF2-40B4-BE49-F238E27FC236}">
                  <a16:creationId xmlns:a16="http://schemas.microsoft.com/office/drawing/2014/main" id="{B7814659-F6EB-C0D3-70A6-ACFD58D2F955}"/>
                </a:ext>
              </a:extLst>
            </p:cNvPr>
            <p:cNvSpPr/>
            <p:nvPr/>
          </p:nvSpPr>
          <p:spPr>
            <a:xfrm>
              <a:off x="6515592" y="648090"/>
              <a:ext cx="1885726" cy="1885726"/>
            </a:xfrm>
            <a:prstGeom prst="ellipse">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500" dirty="0">
                <a:solidFill>
                  <a:schemeClr val="bg1"/>
                </a:solidFill>
                <a:latin typeface="TheSansB W5 Plain" panose="020B0502050302020203" pitchFamily="34" charset="77"/>
              </a:endParaRPr>
            </a:p>
            <a:p>
              <a:pPr algn="ctr"/>
              <a:endParaRPr lang="de-DE" sz="1500" dirty="0">
                <a:solidFill>
                  <a:schemeClr val="bg1"/>
                </a:solidFill>
                <a:latin typeface="TheSansB W5 Plain" panose="020B0502050302020203" pitchFamily="34" charset="77"/>
              </a:endParaRPr>
            </a:p>
            <a:p>
              <a:pPr algn="ctr"/>
              <a:endParaRPr lang="de-DE" sz="1500" dirty="0">
                <a:solidFill>
                  <a:schemeClr val="bg1"/>
                </a:solidFill>
                <a:latin typeface="TheSansB W5 Plain" panose="020B0502050302020203" pitchFamily="34" charset="77"/>
              </a:endParaRPr>
            </a:p>
            <a:p>
              <a:pPr algn="ctr"/>
              <a:r>
                <a:rPr lang="de-DE" sz="1500" dirty="0">
                  <a:solidFill>
                    <a:schemeClr val="bg1"/>
                  </a:solidFill>
                  <a:latin typeface="TheSansB W5 Plain" panose="020B0502050302020203" pitchFamily="34" charset="77"/>
                </a:rPr>
                <a:t>Digitalisierung</a:t>
              </a:r>
            </a:p>
          </p:txBody>
        </p:sp>
        <p:grpSp>
          <p:nvGrpSpPr>
            <p:cNvPr id="37" name="Gruppieren 36">
              <a:extLst>
                <a:ext uri="{FF2B5EF4-FFF2-40B4-BE49-F238E27FC236}">
                  <a16:creationId xmlns:a16="http://schemas.microsoft.com/office/drawing/2014/main" id="{853D212D-20BC-E4E4-6CBD-15E5E6408A54}"/>
                </a:ext>
              </a:extLst>
            </p:cNvPr>
            <p:cNvGrpSpPr/>
            <p:nvPr/>
          </p:nvGrpSpPr>
          <p:grpSpPr>
            <a:xfrm>
              <a:off x="7096999" y="1001124"/>
              <a:ext cx="722909" cy="722909"/>
              <a:chOff x="5092907" y="365125"/>
              <a:chExt cx="1025093" cy="1025093"/>
            </a:xfrm>
          </p:grpSpPr>
          <p:sp>
            <p:nvSpPr>
              <p:cNvPr id="24" name="Oval 23">
                <a:extLst>
                  <a:ext uri="{FF2B5EF4-FFF2-40B4-BE49-F238E27FC236}">
                    <a16:creationId xmlns:a16="http://schemas.microsoft.com/office/drawing/2014/main" id="{BFB8B491-42CE-1852-51C4-5A4BC808146B}"/>
                  </a:ext>
                </a:extLst>
              </p:cNvPr>
              <p:cNvSpPr/>
              <p:nvPr/>
            </p:nvSpPr>
            <p:spPr>
              <a:xfrm>
                <a:off x="5092907" y="365125"/>
                <a:ext cx="1025093" cy="1025093"/>
              </a:xfrm>
              <a:prstGeom prst="ellipse">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500" dirty="0">
                  <a:solidFill>
                    <a:schemeClr val="bg1"/>
                  </a:solidFill>
                  <a:latin typeface="TheSansB W5 Plain" panose="020B0502050302020203" pitchFamily="34" charset="77"/>
                </a:endParaRPr>
              </a:p>
            </p:txBody>
          </p:sp>
          <p:pic>
            <p:nvPicPr>
              <p:cNvPr id="17" name="Grafik 16">
                <a:extLst>
                  <a:ext uri="{FF2B5EF4-FFF2-40B4-BE49-F238E27FC236}">
                    <a16:creationId xmlns:a16="http://schemas.microsoft.com/office/drawing/2014/main" id="{9E1DC652-2C19-8F11-9994-0E555D8BD273}"/>
                  </a:ext>
                </a:extLst>
              </p:cNvPr>
              <p:cNvPicPr>
                <a:picLocks noChangeAspect="1"/>
              </p:cNvPicPr>
              <p:nvPr/>
            </p:nvPicPr>
            <p:blipFill>
              <a:blip r:embed="rId2"/>
              <a:stretch>
                <a:fillRect/>
              </a:stretch>
            </p:blipFill>
            <p:spPr>
              <a:xfrm>
                <a:off x="5153136" y="425354"/>
                <a:ext cx="904634" cy="904634"/>
              </a:xfrm>
              <a:prstGeom prst="rect">
                <a:avLst/>
              </a:prstGeom>
            </p:spPr>
          </p:pic>
        </p:grpSp>
      </p:grpSp>
      <p:grpSp>
        <p:nvGrpSpPr>
          <p:cNvPr id="41" name="Gruppieren 40">
            <a:extLst>
              <a:ext uri="{FF2B5EF4-FFF2-40B4-BE49-F238E27FC236}">
                <a16:creationId xmlns:a16="http://schemas.microsoft.com/office/drawing/2014/main" id="{13C8A481-9A2A-217A-9273-091362C448FE}"/>
              </a:ext>
            </a:extLst>
          </p:cNvPr>
          <p:cNvGrpSpPr/>
          <p:nvPr/>
        </p:nvGrpSpPr>
        <p:grpSpPr>
          <a:xfrm>
            <a:off x="9050548" y="2579549"/>
            <a:ext cx="1885726" cy="1885726"/>
            <a:chOff x="8831359" y="2579549"/>
            <a:chExt cx="1885726" cy="1885726"/>
          </a:xfrm>
        </p:grpSpPr>
        <p:sp>
          <p:nvSpPr>
            <p:cNvPr id="14" name="Oval 13">
              <a:extLst>
                <a:ext uri="{FF2B5EF4-FFF2-40B4-BE49-F238E27FC236}">
                  <a16:creationId xmlns:a16="http://schemas.microsoft.com/office/drawing/2014/main" id="{9EEFF7F1-7090-3199-4CF3-8739C6FEC7A6}"/>
                </a:ext>
              </a:extLst>
            </p:cNvPr>
            <p:cNvSpPr/>
            <p:nvPr/>
          </p:nvSpPr>
          <p:spPr>
            <a:xfrm>
              <a:off x="8831359" y="2579549"/>
              <a:ext cx="1885726" cy="1885726"/>
            </a:xfrm>
            <a:prstGeom prst="ellipse">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500" dirty="0">
                <a:solidFill>
                  <a:schemeClr val="bg1"/>
                </a:solidFill>
                <a:latin typeface="TheSansB W5 Plain" panose="020B0502050302020203" pitchFamily="34" charset="77"/>
              </a:endParaRPr>
            </a:p>
            <a:p>
              <a:pPr algn="ctr"/>
              <a:endParaRPr lang="de-DE" sz="1500" dirty="0">
                <a:solidFill>
                  <a:schemeClr val="bg1"/>
                </a:solidFill>
                <a:latin typeface="TheSansB W5 Plain" panose="020B0502050302020203" pitchFamily="34" charset="77"/>
              </a:endParaRPr>
            </a:p>
            <a:p>
              <a:pPr algn="ctr"/>
              <a:endParaRPr lang="de-DE" sz="1500" dirty="0">
                <a:solidFill>
                  <a:schemeClr val="bg1"/>
                </a:solidFill>
                <a:latin typeface="TheSansB W5 Plain" panose="020B0502050302020203" pitchFamily="34" charset="77"/>
              </a:endParaRPr>
            </a:p>
            <a:p>
              <a:pPr algn="ctr"/>
              <a:r>
                <a:rPr lang="de-DE" sz="1500" dirty="0">
                  <a:solidFill>
                    <a:schemeClr val="bg1"/>
                  </a:solidFill>
                  <a:latin typeface="TheSansB W5 Plain" panose="020B0502050302020203" pitchFamily="34" charset="77"/>
                </a:rPr>
                <a:t>Nachhaltigkeit</a:t>
              </a:r>
            </a:p>
          </p:txBody>
        </p:sp>
        <p:grpSp>
          <p:nvGrpSpPr>
            <p:cNvPr id="36" name="Gruppieren 35">
              <a:extLst>
                <a:ext uri="{FF2B5EF4-FFF2-40B4-BE49-F238E27FC236}">
                  <a16:creationId xmlns:a16="http://schemas.microsoft.com/office/drawing/2014/main" id="{0D3614C0-7944-22EF-0A08-7FDB867A2D7A}"/>
                </a:ext>
              </a:extLst>
            </p:cNvPr>
            <p:cNvGrpSpPr/>
            <p:nvPr/>
          </p:nvGrpSpPr>
          <p:grpSpPr>
            <a:xfrm>
              <a:off x="9416152" y="2955917"/>
              <a:ext cx="722909" cy="722909"/>
              <a:chOff x="8689726" y="2231632"/>
              <a:chExt cx="1025093" cy="1025093"/>
            </a:xfrm>
          </p:grpSpPr>
          <p:sp>
            <p:nvSpPr>
              <p:cNvPr id="25" name="Oval 24">
                <a:extLst>
                  <a:ext uri="{FF2B5EF4-FFF2-40B4-BE49-F238E27FC236}">
                    <a16:creationId xmlns:a16="http://schemas.microsoft.com/office/drawing/2014/main" id="{7AD34C2B-7598-760C-3B2A-A2095F810255}"/>
                  </a:ext>
                </a:extLst>
              </p:cNvPr>
              <p:cNvSpPr/>
              <p:nvPr/>
            </p:nvSpPr>
            <p:spPr>
              <a:xfrm>
                <a:off x="8689726" y="2231632"/>
                <a:ext cx="1025093" cy="1025093"/>
              </a:xfrm>
              <a:prstGeom prst="ellipse">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500" dirty="0">
                  <a:solidFill>
                    <a:schemeClr val="bg1"/>
                  </a:solidFill>
                  <a:latin typeface="TheSansB W5 Plain" panose="020B0502050302020203" pitchFamily="34" charset="77"/>
                </a:endParaRPr>
              </a:p>
            </p:txBody>
          </p:sp>
          <p:pic>
            <p:nvPicPr>
              <p:cNvPr id="27" name="Grafik 26">
                <a:extLst>
                  <a:ext uri="{FF2B5EF4-FFF2-40B4-BE49-F238E27FC236}">
                    <a16:creationId xmlns:a16="http://schemas.microsoft.com/office/drawing/2014/main" id="{2D66B41A-BD90-C4D4-FDC5-4FD94D147F64}"/>
                  </a:ext>
                </a:extLst>
              </p:cNvPr>
              <p:cNvPicPr>
                <a:picLocks noChangeAspect="1"/>
              </p:cNvPicPr>
              <p:nvPr/>
            </p:nvPicPr>
            <p:blipFill>
              <a:blip r:embed="rId3"/>
              <a:stretch>
                <a:fillRect/>
              </a:stretch>
            </p:blipFill>
            <p:spPr>
              <a:xfrm>
                <a:off x="8749955" y="2291862"/>
                <a:ext cx="904634" cy="904634"/>
              </a:xfrm>
              <a:prstGeom prst="rect">
                <a:avLst/>
              </a:prstGeom>
            </p:spPr>
          </p:pic>
        </p:grpSp>
      </p:grpSp>
      <p:grpSp>
        <p:nvGrpSpPr>
          <p:cNvPr id="42" name="Gruppieren 41">
            <a:extLst>
              <a:ext uri="{FF2B5EF4-FFF2-40B4-BE49-F238E27FC236}">
                <a16:creationId xmlns:a16="http://schemas.microsoft.com/office/drawing/2014/main" id="{B882CC8B-C986-F06E-5B62-65EDA5D80872}"/>
              </a:ext>
            </a:extLst>
          </p:cNvPr>
          <p:cNvGrpSpPr/>
          <p:nvPr/>
        </p:nvGrpSpPr>
        <p:grpSpPr>
          <a:xfrm>
            <a:off x="6734781" y="4607149"/>
            <a:ext cx="1885726" cy="1885726"/>
            <a:chOff x="6515592" y="4607149"/>
            <a:chExt cx="1885726" cy="1885726"/>
          </a:xfrm>
        </p:grpSpPr>
        <p:sp>
          <p:nvSpPr>
            <p:cNvPr id="15" name="Oval 14">
              <a:extLst>
                <a:ext uri="{FF2B5EF4-FFF2-40B4-BE49-F238E27FC236}">
                  <a16:creationId xmlns:a16="http://schemas.microsoft.com/office/drawing/2014/main" id="{60BE8B7E-CA50-D0A0-6468-FC5CE3187DD5}"/>
                </a:ext>
              </a:extLst>
            </p:cNvPr>
            <p:cNvSpPr/>
            <p:nvPr/>
          </p:nvSpPr>
          <p:spPr>
            <a:xfrm>
              <a:off x="6515592" y="4607149"/>
              <a:ext cx="1885726" cy="1885726"/>
            </a:xfrm>
            <a:prstGeom prst="ellipse">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endParaRPr lang="de-DE" sz="1500" dirty="0">
                <a:solidFill>
                  <a:schemeClr val="bg1"/>
                </a:solidFill>
                <a:latin typeface="TheSansB W5 Plain" panose="020B0502050302020203" pitchFamily="34" charset="77"/>
              </a:endParaRPr>
            </a:p>
            <a:p>
              <a:pPr algn="ctr"/>
              <a:endParaRPr lang="de-DE" sz="1500" dirty="0">
                <a:solidFill>
                  <a:schemeClr val="bg1"/>
                </a:solidFill>
                <a:latin typeface="TheSansB W5 Plain" panose="020B0502050302020203" pitchFamily="34" charset="77"/>
              </a:endParaRPr>
            </a:p>
            <a:p>
              <a:pPr algn="ctr"/>
              <a:endParaRPr lang="de-DE" sz="1500" dirty="0">
                <a:solidFill>
                  <a:schemeClr val="bg1"/>
                </a:solidFill>
                <a:latin typeface="TheSansB W5 Plain" panose="020B0502050302020203" pitchFamily="34" charset="77"/>
              </a:endParaRPr>
            </a:p>
            <a:p>
              <a:pPr algn="ctr"/>
              <a:r>
                <a:rPr lang="de-DE" sz="1500" dirty="0">
                  <a:solidFill>
                    <a:schemeClr val="bg1"/>
                  </a:solidFill>
                  <a:latin typeface="TheSansB W5 Plain" panose="020B0502050302020203" pitchFamily="34" charset="77"/>
                </a:rPr>
                <a:t>Strategie und </a:t>
              </a:r>
              <a:br>
                <a:rPr lang="de-DE" sz="1500" dirty="0">
                  <a:solidFill>
                    <a:schemeClr val="bg1"/>
                  </a:solidFill>
                  <a:latin typeface="TheSansB W5 Plain" panose="020B0502050302020203" pitchFamily="34" charset="77"/>
                </a:rPr>
              </a:br>
              <a:r>
                <a:rPr lang="de-DE" sz="1500" dirty="0">
                  <a:solidFill>
                    <a:schemeClr val="bg1"/>
                  </a:solidFill>
                  <a:latin typeface="TheSansB W5 Plain" panose="020B0502050302020203" pitchFamily="34" charset="77"/>
                </a:rPr>
                <a:t>Transformation</a:t>
              </a:r>
            </a:p>
          </p:txBody>
        </p:sp>
        <p:grpSp>
          <p:nvGrpSpPr>
            <p:cNvPr id="35" name="Gruppieren 34">
              <a:extLst>
                <a:ext uri="{FF2B5EF4-FFF2-40B4-BE49-F238E27FC236}">
                  <a16:creationId xmlns:a16="http://schemas.microsoft.com/office/drawing/2014/main" id="{D83E43EC-E510-B18E-C03D-D762A2768EE1}"/>
                </a:ext>
              </a:extLst>
            </p:cNvPr>
            <p:cNvGrpSpPr/>
            <p:nvPr/>
          </p:nvGrpSpPr>
          <p:grpSpPr>
            <a:xfrm>
              <a:off x="7096999" y="4892749"/>
              <a:ext cx="722909" cy="722909"/>
              <a:chOff x="6857329" y="5303855"/>
              <a:chExt cx="1025093" cy="1025093"/>
            </a:xfrm>
          </p:grpSpPr>
          <p:sp>
            <p:nvSpPr>
              <p:cNvPr id="28" name="Oval 27">
                <a:extLst>
                  <a:ext uri="{FF2B5EF4-FFF2-40B4-BE49-F238E27FC236}">
                    <a16:creationId xmlns:a16="http://schemas.microsoft.com/office/drawing/2014/main" id="{FA5B427E-C59A-9A4C-756F-1EFB53AB0B82}"/>
                  </a:ext>
                </a:extLst>
              </p:cNvPr>
              <p:cNvSpPr/>
              <p:nvPr/>
            </p:nvSpPr>
            <p:spPr>
              <a:xfrm>
                <a:off x="6857329" y="5303855"/>
                <a:ext cx="1025093" cy="1025093"/>
              </a:xfrm>
              <a:prstGeom prst="ellipse">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500" dirty="0">
                  <a:solidFill>
                    <a:schemeClr val="bg1"/>
                  </a:solidFill>
                  <a:latin typeface="TheSansB W5 Plain" panose="020B0502050302020203" pitchFamily="34" charset="77"/>
                </a:endParaRPr>
              </a:p>
            </p:txBody>
          </p:sp>
          <p:pic>
            <p:nvPicPr>
              <p:cNvPr id="30" name="Grafik 29">
                <a:extLst>
                  <a:ext uri="{FF2B5EF4-FFF2-40B4-BE49-F238E27FC236}">
                    <a16:creationId xmlns:a16="http://schemas.microsoft.com/office/drawing/2014/main" id="{E7F42559-B04F-A4B2-3F7B-2D29D44561BE}"/>
                  </a:ext>
                </a:extLst>
              </p:cNvPr>
              <p:cNvPicPr>
                <a:picLocks noChangeAspect="1"/>
              </p:cNvPicPr>
              <p:nvPr/>
            </p:nvPicPr>
            <p:blipFill>
              <a:blip r:embed="rId4"/>
              <a:stretch>
                <a:fillRect/>
              </a:stretch>
            </p:blipFill>
            <p:spPr>
              <a:xfrm>
                <a:off x="6917558" y="5364086"/>
                <a:ext cx="904634" cy="904634"/>
              </a:xfrm>
              <a:prstGeom prst="rect">
                <a:avLst/>
              </a:prstGeom>
            </p:spPr>
          </p:pic>
        </p:grpSp>
      </p:grpSp>
      <p:grpSp>
        <p:nvGrpSpPr>
          <p:cNvPr id="43" name="Gruppieren 42">
            <a:extLst>
              <a:ext uri="{FF2B5EF4-FFF2-40B4-BE49-F238E27FC236}">
                <a16:creationId xmlns:a16="http://schemas.microsoft.com/office/drawing/2014/main" id="{36E71177-0FF6-5FC6-BAE3-030C2F71B84F}"/>
              </a:ext>
            </a:extLst>
          </p:cNvPr>
          <p:cNvGrpSpPr/>
          <p:nvPr/>
        </p:nvGrpSpPr>
        <p:grpSpPr>
          <a:xfrm>
            <a:off x="4488865" y="2579549"/>
            <a:ext cx="1885726" cy="1885726"/>
            <a:chOff x="4269676" y="2579549"/>
            <a:chExt cx="1885726" cy="1885726"/>
          </a:xfrm>
        </p:grpSpPr>
        <p:sp>
          <p:nvSpPr>
            <p:cNvPr id="16" name="Oval 15">
              <a:extLst>
                <a:ext uri="{FF2B5EF4-FFF2-40B4-BE49-F238E27FC236}">
                  <a16:creationId xmlns:a16="http://schemas.microsoft.com/office/drawing/2014/main" id="{9BAB64D8-CA19-CCB1-77DF-DFD2A6AFDB28}"/>
                </a:ext>
              </a:extLst>
            </p:cNvPr>
            <p:cNvSpPr/>
            <p:nvPr/>
          </p:nvSpPr>
          <p:spPr>
            <a:xfrm>
              <a:off x="4269676" y="2579549"/>
              <a:ext cx="1885726" cy="1885726"/>
            </a:xfrm>
            <a:prstGeom prst="ellipse">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endParaRPr lang="de-DE" sz="1500" dirty="0">
                <a:solidFill>
                  <a:schemeClr val="bg1"/>
                </a:solidFill>
                <a:latin typeface="TheSansB W5 Plain" panose="020B0502050302020203" pitchFamily="34" charset="77"/>
              </a:endParaRPr>
            </a:p>
            <a:p>
              <a:pPr algn="ctr"/>
              <a:endParaRPr lang="de-DE" sz="1500" dirty="0">
                <a:solidFill>
                  <a:schemeClr val="bg1"/>
                </a:solidFill>
                <a:latin typeface="TheSansB W5 Plain" panose="020B0502050302020203" pitchFamily="34" charset="77"/>
              </a:endParaRPr>
            </a:p>
            <a:p>
              <a:pPr algn="ctr"/>
              <a:endParaRPr lang="de-DE" sz="1500" dirty="0">
                <a:solidFill>
                  <a:schemeClr val="bg1"/>
                </a:solidFill>
                <a:latin typeface="TheSansB W5 Plain" panose="020B0502050302020203" pitchFamily="34" charset="77"/>
              </a:endParaRPr>
            </a:p>
            <a:p>
              <a:pPr algn="ctr"/>
              <a:r>
                <a:rPr lang="de-DE" sz="1500" dirty="0">
                  <a:solidFill>
                    <a:schemeClr val="bg1"/>
                  </a:solidFill>
                  <a:latin typeface="TheSansB W5 Plain" panose="020B0502050302020203" pitchFamily="34" charset="77"/>
                </a:rPr>
                <a:t>Personal</a:t>
              </a:r>
            </a:p>
          </p:txBody>
        </p:sp>
        <p:grpSp>
          <p:nvGrpSpPr>
            <p:cNvPr id="34" name="Gruppieren 33">
              <a:extLst>
                <a:ext uri="{FF2B5EF4-FFF2-40B4-BE49-F238E27FC236}">
                  <a16:creationId xmlns:a16="http://schemas.microsoft.com/office/drawing/2014/main" id="{C3A2CB1D-778D-EA01-7493-A069468C9D86}"/>
                </a:ext>
              </a:extLst>
            </p:cNvPr>
            <p:cNvGrpSpPr/>
            <p:nvPr/>
          </p:nvGrpSpPr>
          <p:grpSpPr>
            <a:xfrm>
              <a:off x="4851084" y="2943587"/>
              <a:ext cx="722909" cy="722909"/>
              <a:chOff x="2776255" y="3952726"/>
              <a:chExt cx="1025093" cy="1025093"/>
            </a:xfrm>
          </p:grpSpPr>
          <p:sp>
            <p:nvSpPr>
              <p:cNvPr id="31" name="Oval 30">
                <a:extLst>
                  <a:ext uri="{FF2B5EF4-FFF2-40B4-BE49-F238E27FC236}">
                    <a16:creationId xmlns:a16="http://schemas.microsoft.com/office/drawing/2014/main" id="{42391111-7D86-AD12-016B-99B3E50EDAD0}"/>
                  </a:ext>
                </a:extLst>
              </p:cNvPr>
              <p:cNvSpPr/>
              <p:nvPr/>
            </p:nvSpPr>
            <p:spPr>
              <a:xfrm>
                <a:off x="2776255" y="3952726"/>
                <a:ext cx="1025093" cy="1025093"/>
              </a:xfrm>
              <a:prstGeom prst="ellipse">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500" dirty="0">
                  <a:solidFill>
                    <a:schemeClr val="bg1"/>
                  </a:solidFill>
                  <a:latin typeface="TheSansB W5 Plain" panose="020B0502050302020203" pitchFamily="34" charset="77"/>
                </a:endParaRPr>
              </a:p>
            </p:txBody>
          </p:sp>
          <p:pic>
            <p:nvPicPr>
              <p:cNvPr id="33" name="Grafik 32">
                <a:extLst>
                  <a:ext uri="{FF2B5EF4-FFF2-40B4-BE49-F238E27FC236}">
                    <a16:creationId xmlns:a16="http://schemas.microsoft.com/office/drawing/2014/main" id="{C7D07CA3-2447-8B15-1B91-F3961A9FC5D1}"/>
                  </a:ext>
                </a:extLst>
              </p:cNvPr>
              <p:cNvPicPr>
                <a:picLocks noChangeAspect="1"/>
              </p:cNvPicPr>
              <p:nvPr/>
            </p:nvPicPr>
            <p:blipFill>
              <a:blip r:embed="rId5"/>
              <a:stretch>
                <a:fillRect/>
              </a:stretch>
            </p:blipFill>
            <p:spPr>
              <a:xfrm>
                <a:off x="2837368" y="4012958"/>
                <a:ext cx="904634" cy="904634"/>
              </a:xfrm>
              <a:prstGeom prst="rect">
                <a:avLst/>
              </a:prstGeom>
            </p:spPr>
          </p:pic>
        </p:grpSp>
      </p:grpSp>
      <p:sp>
        <p:nvSpPr>
          <p:cNvPr id="39" name="Inhaltsplatzhalter 2">
            <a:extLst>
              <a:ext uri="{FF2B5EF4-FFF2-40B4-BE49-F238E27FC236}">
                <a16:creationId xmlns:a16="http://schemas.microsoft.com/office/drawing/2014/main" id="{F83A4953-A012-5EF5-C01C-BB4A1DBC7BEE}"/>
              </a:ext>
            </a:extLst>
          </p:cNvPr>
          <p:cNvSpPr txBox="1">
            <a:spLocks/>
          </p:cNvSpPr>
          <p:nvPr/>
        </p:nvSpPr>
        <p:spPr>
          <a:xfrm>
            <a:off x="964504" y="5809208"/>
            <a:ext cx="2801953" cy="659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800" dirty="0">
                <a:solidFill>
                  <a:srgbClr val="11316C"/>
                </a:solidFill>
              </a:rPr>
              <a:t>Ein Projekt des Ministeriums für Wirtschaft, Arbeit und Tourismus Baden-Württemberg und HANDWERK BW </a:t>
            </a:r>
            <a:br>
              <a:rPr lang="de-DE" sz="800" dirty="0">
                <a:solidFill>
                  <a:srgbClr val="11316C"/>
                </a:solidFill>
              </a:rPr>
            </a:br>
            <a:r>
              <a:rPr lang="de-DE" sz="800" dirty="0">
                <a:solidFill>
                  <a:srgbClr val="11316C"/>
                </a:solidFill>
              </a:rPr>
              <a:t>in Kooperation mit den Handwerkskammern und den Landesinnungs- und Fachverbänden Baden-Württembergs.</a:t>
            </a:r>
          </a:p>
        </p:txBody>
      </p:sp>
      <p:sp>
        <p:nvSpPr>
          <p:cNvPr id="45" name="Inhaltsplatzhalter 2">
            <a:extLst>
              <a:ext uri="{FF2B5EF4-FFF2-40B4-BE49-F238E27FC236}">
                <a16:creationId xmlns:a16="http://schemas.microsoft.com/office/drawing/2014/main" id="{A8AA0860-EAB3-17CA-14F3-774DB31A08FE}"/>
              </a:ext>
            </a:extLst>
          </p:cNvPr>
          <p:cNvSpPr txBox="1">
            <a:spLocks/>
          </p:cNvSpPr>
          <p:nvPr/>
        </p:nvSpPr>
        <p:spPr>
          <a:xfrm>
            <a:off x="6466061" y="3154666"/>
            <a:ext cx="2423161" cy="575266"/>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de-DE" dirty="0"/>
              <a:t>Horizont Handwerk</a:t>
            </a:r>
            <a:endParaRPr lang="de-DE" sz="1800" dirty="0">
              <a:highlight>
                <a:srgbClr val="F4E250"/>
              </a:highlight>
            </a:endParaRPr>
          </a:p>
        </p:txBody>
      </p:sp>
    </p:spTree>
    <p:extLst>
      <p:ext uri="{BB962C8B-B14F-4D97-AF65-F5344CB8AC3E}">
        <p14:creationId xmlns:p14="http://schemas.microsoft.com/office/powerpoint/2010/main" val="435027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89AF427-9DE1-3A0F-55AE-8633D09345B6}"/>
              </a:ext>
            </a:extLst>
          </p:cNvPr>
          <p:cNvSpPr>
            <a:spLocks noGrp="1"/>
          </p:cNvSpPr>
          <p:nvPr>
            <p:ph type="sldNum" sz="quarter" idx="12"/>
          </p:nvPr>
        </p:nvSpPr>
        <p:spPr/>
        <p:txBody>
          <a:bodyPr/>
          <a:lstStyle/>
          <a:p>
            <a:fld id="{93DC6226-395D-AF40-A305-C07AD92EDB4D}" type="slidenum">
              <a:rPr lang="de-DE" smtClean="0"/>
              <a:pPr/>
              <a:t>30</a:t>
            </a:fld>
            <a:endParaRPr lang="de-DE" dirty="0"/>
          </a:p>
        </p:txBody>
      </p:sp>
      <p:sp>
        <p:nvSpPr>
          <p:cNvPr id="3" name="Titel 2">
            <a:extLst>
              <a:ext uri="{FF2B5EF4-FFF2-40B4-BE49-F238E27FC236}">
                <a16:creationId xmlns:a16="http://schemas.microsoft.com/office/drawing/2014/main" id="{C82EA650-25F1-0729-3A9F-086654728B83}"/>
              </a:ext>
            </a:extLst>
          </p:cNvPr>
          <p:cNvSpPr>
            <a:spLocks noGrp="1"/>
          </p:cNvSpPr>
          <p:nvPr>
            <p:ph type="title"/>
          </p:nvPr>
        </p:nvSpPr>
        <p:spPr>
          <a:xfrm>
            <a:off x="951057" y="509367"/>
            <a:ext cx="8500025" cy="568030"/>
          </a:xfrm>
        </p:spPr>
        <p:txBody>
          <a:bodyPr>
            <a:normAutofit fontScale="90000"/>
          </a:bodyPr>
          <a:lstStyle/>
          <a:p>
            <a:r>
              <a:rPr lang="de-DE" dirty="0"/>
              <a:t>Teilnehmer würden Angebote erneut in Anspruch nehmen</a:t>
            </a:r>
          </a:p>
        </p:txBody>
      </p:sp>
      <p:sp>
        <p:nvSpPr>
          <p:cNvPr id="4" name="Titel 2">
            <a:extLst>
              <a:ext uri="{FF2B5EF4-FFF2-40B4-BE49-F238E27FC236}">
                <a16:creationId xmlns:a16="http://schemas.microsoft.com/office/drawing/2014/main" id="{FB810D0D-DEA4-0392-5EE7-42C0BF61A992}"/>
              </a:ext>
            </a:extLst>
          </p:cNvPr>
          <p:cNvSpPr txBox="1">
            <a:spLocks/>
          </p:cNvSpPr>
          <p:nvPr/>
        </p:nvSpPr>
        <p:spPr>
          <a:xfrm>
            <a:off x="951057" y="1241309"/>
            <a:ext cx="7354743" cy="568030"/>
          </a:xfrm>
          <a:prstGeom prst="rect">
            <a:avLst/>
          </a:prstGeom>
          <a:noFill/>
        </p:spPr>
        <p:txBody>
          <a:bodyPr vert="horz" lIns="108000" tIns="216000" rIns="108000" bIns="216000" rtlCol="0" anchor="ctr">
            <a:noAutofit/>
          </a:bodyPr>
          <a:lstStyle>
            <a:lvl1pPr algn="l" defTabSz="914400" rtl="0" eaLnBrk="1" latinLnBrk="0" hangingPunct="1">
              <a:lnSpc>
                <a:spcPct val="90000"/>
              </a:lnSpc>
              <a:spcBef>
                <a:spcPct val="0"/>
              </a:spcBef>
              <a:buNone/>
              <a:defRPr sz="2500" b="0" i="0" kern="1200">
                <a:solidFill>
                  <a:srgbClr val="008AD1"/>
                </a:solidFill>
                <a:latin typeface="TheSansB W5 Plain" panose="020B0502050302020203" pitchFamily="34" charset="77"/>
                <a:ea typeface="+mj-ea"/>
                <a:cs typeface="+mj-cs"/>
              </a:defRPr>
            </a:lvl1pPr>
          </a:lstStyle>
          <a:p>
            <a:r>
              <a:rPr lang="de-DE" sz="1600" dirty="0">
                <a:solidFill>
                  <a:srgbClr val="134F87"/>
                </a:solidFill>
              </a:rPr>
              <a:t>Würden Sie bei Bedarf noch einmal an dem Format teilnehmen?</a:t>
            </a:r>
          </a:p>
        </p:txBody>
      </p:sp>
      <p:sp>
        <p:nvSpPr>
          <p:cNvPr id="15" name="Textfeld 14">
            <a:extLst>
              <a:ext uri="{FF2B5EF4-FFF2-40B4-BE49-F238E27FC236}">
                <a16:creationId xmlns:a16="http://schemas.microsoft.com/office/drawing/2014/main" id="{1B9B5405-57D4-AB26-23A0-3F91669D9B82}"/>
              </a:ext>
            </a:extLst>
          </p:cNvPr>
          <p:cNvSpPr txBox="1"/>
          <p:nvPr/>
        </p:nvSpPr>
        <p:spPr>
          <a:xfrm>
            <a:off x="3937365" y="5314977"/>
            <a:ext cx="1832757" cy="369332"/>
          </a:xfrm>
          <a:prstGeom prst="rect">
            <a:avLst/>
          </a:prstGeom>
          <a:noFill/>
        </p:spPr>
        <p:txBody>
          <a:bodyPr wrap="square" rtlCol="0">
            <a:spAutoFit/>
          </a:bodyPr>
          <a:lstStyle/>
          <a:p>
            <a:pPr algn="ctr"/>
            <a:r>
              <a:rPr lang="de-DE" b="1" i="1" dirty="0">
                <a:solidFill>
                  <a:srgbClr val="11316C"/>
                </a:solidFill>
              </a:rPr>
              <a:t>Werkstätten</a:t>
            </a:r>
          </a:p>
        </p:txBody>
      </p:sp>
      <p:sp>
        <p:nvSpPr>
          <p:cNvPr id="16" name="Textfeld 15">
            <a:extLst>
              <a:ext uri="{FF2B5EF4-FFF2-40B4-BE49-F238E27FC236}">
                <a16:creationId xmlns:a16="http://schemas.microsoft.com/office/drawing/2014/main" id="{8982DF92-E097-DBA2-FE76-6B102435A2DA}"/>
              </a:ext>
            </a:extLst>
          </p:cNvPr>
          <p:cNvSpPr txBox="1"/>
          <p:nvPr/>
        </p:nvSpPr>
        <p:spPr>
          <a:xfrm>
            <a:off x="6899857" y="5314977"/>
            <a:ext cx="1832757" cy="369332"/>
          </a:xfrm>
          <a:prstGeom prst="rect">
            <a:avLst/>
          </a:prstGeom>
          <a:noFill/>
        </p:spPr>
        <p:txBody>
          <a:bodyPr wrap="square" rtlCol="0">
            <a:spAutoFit/>
          </a:bodyPr>
          <a:lstStyle/>
          <a:p>
            <a:pPr algn="ctr"/>
            <a:r>
              <a:rPr lang="de-DE" b="1" i="1" dirty="0">
                <a:solidFill>
                  <a:srgbClr val="11316C"/>
                </a:solidFill>
              </a:rPr>
              <a:t>Erfa-Gruppen</a:t>
            </a:r>
          </a:p>
        </p:txBody>
      </p:sp>
      <p:sp>
        <p:nvSpPr>
          <p:cNvPr id="17" name="Textfeld 16">
            <a:extLst>
              <a:ext uri="{FF2B5EF4-FFF2-40B4-BE49-F238E27FC236}">
                <a16:creationId xmlns:a16="http://schemas.microsoft.com/office/drawing/2014/main" id="{CF40ABEA-D505-D462-65AA-C778A0DF1F55}"/>
              </a:ext>
            </a:extLst>
          </p:cNvPr>
          <p:cNvSpPr txBox="1"/>
          <p:nvPr/>
        </p:nvSpPr>
        <p:spPr>
          <a:xfrm>
            <a:off x="9451083" y="5314977"/>
            <a:ext cx="2427150" cy="369332"/>
          </a:xfrm>
          <a:prstGeom prst="rect">
            <a:avLst/>
          </a:prstGeom>
          <a:noFill/>
        </p:spPr>
        <p:txBody>
          <a:bodyPr wrap="square" rtlCol="0">
            <a:spAutoFit/>
          </a:bodyPr>
          <a:lstStyle/>
          <a:p>
            <a:pPr algn="ctr"/>
            <a:r>
              <a:rPr lang="de-DE" b="1" i="1" dirty="0">
                <a:solidFill>
                  <a:srgbClr val="11316C"/>
                </a:solidFill>
              </a:rPr>
              <a:t>Intensivberatung</a:t>
            </a:r>
          </a:p>
        </p:txBody>
      </p:sp>
      <p:sp>
        <p:nvSpPr>
          <p:cNvPr id="18" name="Textfeld 17">
            <a:extLst>
              <a:ext uri="{FF2B5EF4-FFF2-40B4-BE49-F238E27FC236}">
                <a16:creationId xmlns:a16="http://schemas.microsoft.com/office/drawing/2014/main" id="{45B1F3E0-6299-5B07-9258-18FA17000945}"/>
              </a:ext>
            </a:extLst>
          </p:cNvPr>
          <p:cNvSpPr txBox="1"/>
          <p:nvPr/>
        </p:nvSpPr>
        <p:spPr>
          <a:xfrm>
            <a:off x="644942" y="5276337"/>
            <a:ext cx="2427150" cy="369332"/>
          </a:xfrm>
          <a:prstGeom prst="rect">
            <a:avLst/>
          </a:prstGeom>
          <a:noFill/>
        </p:spPr>
        <p:txBody>
          <a:bodyPr wrap="square" rtlCol="0">
            <a:spAutoFit/>
          </a:bodyPr>
          <a:lstStyle/>
          <a:p>
            <a:pPr algn="ctr"/>
            <a:r>
              <a:rPr lang="de-DE" b="1" i="1" dirty="0">
                <a:solidFill>
                  <a:srgbClr val="11316C"/>
                </a:solidFill>
              </a:rPr>
              <a:t>Personalberatung</a:t>
            </a:r>
          </a:p>
        </p:txBody>
      </p:sp>
      <p:graphicFrame>
        <p:nvGraphicFramePr>
          <p:cNvPr id="19" name="Diagramm 18">
            <a:extLst>
              <a:ext uri="{FF2B5EF4-FFF2-40B4-BE49-F238E27FC236}">
                <a16:creationId xmlns:a16="http://schemas.microsoft.com/office/drawing/2014/main" id="{709C0A01-D664-2A70-DB14-D963810FEADA}"/>
              </a:ext>
            </a:extLst>
          </p:cNvPr>
          <p:cNvGraphicFramePr/>
          <p:nvPr>
            <p:extLst>
              <p:ext uri="{D42A27DB-BD31-4B8C-83A1-F6EECF244321}">
                <p14:modId xmlns:p14="http://schemas.microsoft.com/office/powerpoint/2010/main" val="2494660003"/>
              </p:ext>
            </p:extLst>
          </p:nvPr>
        </p:nvGraphicFramePr>
        <p:xfrm>
          <a:off x="-172929" y="2481745"/>
          <a:ext cx="4062893" cy="27085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Diagramm 19">
            <a:extLst>
              <a:ext uri="{FF2B5EF4-FFF2-40B4-BE49-F238E27FC236}">
                <a16:creationId xmlns:a16="http://schemas.microsoft.com/office/drawing/2014/main" id="{0149B791-3EF3-616F-64D8-E5D9202F1CF8}"/>
              </a:ext>
            </a:extLst>
          </p:cNvPr>
          <p:cNvGraphicFramePr/>
          <p:nvPr>
            <p:extLst>
              <p:ext uri="{D42A27DB-BD31-4B8C-83A1-F6EECF244321}">
                <p14:modId xmlns:p14="http://schemas.microsoft.com/office/powerpoint/2010/main" val="2564339709"/>
              </p:ext>
            </p:extLst>
          </p:nvPr>
        </p:nvGraphicFramePr>
        <p:xfrm>
          <a:off x="2822298" y="2500067"/>
          <a:ext cx="4062893" cy="27085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Diagramm 24">
            <a:extLst>
              <a:ext uri="{FF2B5EF4-FFF2-40B4-BE49-F238E27FC236}">
                <a16:creationId xmlns:a16="http://schemas.microsoft.com/office/drawing/2014/main" id="{3E1B7FBC-B815-4C0E-A0F3-425E3C66433C}"/>
              </a:ext>
            </a:extLst>
          </p:cNvPr>
          <p:cNvGraphicFramePr/>
          <p:nvPr>
            <p:extLst>
              <p:ext uri="{D42A27DB-BD31-4B8C-83A1-F6EECF244321}">
                <p14:modId xmlns:p14="http://schemas.microsoft.com/office/powerpoint/2010/main" val="445295116"/>
              </p:ext>
            </p:extLst>
          </p:nvPr>
        </p:nvGraphicFramePr>
        <p:xfrm>
          <a:off x="5784788" y="2500067"/>
          <a:ext cx="4062893" cy="27085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Diagramm 25">
            <a:extLst>
              <a:ext uri="{FF2B5EF4-FFF2-40B4-BE49-F238E27FC236}">
                <a16:creationId xmlns:a16="http://schemas.microsoft.com/office/drawing/2014/main" id="{554D1420-9D82-987E-FD3D-9E2278D7B2FF}"/>
              </a:ext>
            </a:extLst>
          </p:cNvPr>
          <p:cNvGraphicFramePr/>
          <p:nvPr>
            <p:extLst>
              <p:ext uri="{D42A27DB-BD31-4B8C-83A1-F6EECF244321}">
                <p14:modId xmlns:p14="http://schemas.microsoft.com/office/powerpoint/2010/main" val="3530008922"/>
              </p:ext>
            </p:extLst>
          </p:nvPr>
        </p:nvGraphicFramePr>
        <p:xfrm>
          <a:off x="8633211" y="2500067"/>
          <a:ext cx="4062893" cy="270859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8406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7C9F33F-0FD9-416C-7DA6-0282E664650C}"/>
              </a:ext>
            </a:extLst>
          </p:cNvPr>
          <p:cNvSpPr>
            <a:spLocks noGrp="1"/>
          </p:cNvSpPr>
          <p:nvPr>
            <p:ph type="sldNum" sz="quarter" idx="12"/>
          </p:nvPr>
        </p:nvSpPr>
        <p:spPr/>
        <p:txBody>
          <a:bodyPr/>
          <a:lstStyle/>
          <a:p>
            <a:fld id="{93DC6226-395D-AF40-A305-C07AD92EDB4D}" type="slidenum">
              <a:rPr lang="de-DE" smtClean="0"/>
              <a:pPr/>
              <a:t>31</a:t>
            </a:fld>
            <a:endParaRPr lang="de-DE" dirty="0"/>
          </a:p>
        </p:txBody>
      </p:sp>
      <p:graphicFrame>
        <p:nvGraphicFramePr>
          <p:cNvPr id="6" name="Inhaltsplatzhalter 2">
            <a:extLst>
              <a:ext uri="{FF2B5EF4-FFF2-40B4-BE49-F238E27FC236}">
                <a16:creationId xmlns:a16="http://schemas.microsoft.com/office/drawing/2014/main" id="{665B97C8-DEC1-8558-3E58-1837D327D66B}"/>
              </a:ext>
            </a:extLst>
          </p:cNvPr>
          <p:cNvGraphicFramePr>
            <a:graphicFrameLocks noGrp="1"/>
          </p:cNvGraphicFramePr>
          <p:nvPr>
            <p:ph idx="13"/>
            <p:extLst>
              <p:ext uri="{D42A27DB-BD31-4B8C-83A1-F6EECF244321}">
                <p14:modId xmlns:p14="http://schemas.microsoft.com/office/powerpoint/2010/main" val="3704333877"/>
              </p:ext>
            </p:extLst>
          </p:nvPr>
        </p:nvGraphicFramePr>
        <p:xfrm>
          <a:off x="438290" y="1276791"/>
          <a:ext cx="9295300" cy="5071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el 3">
            <a:extLst>
              <a:ext uri="{FF2B5EF4-FFF2-40B4-BE49-F238E27FC236}">
                <a16:creationId xmlns:a16="http://schemas.microsoft.com/office/drawing/2014/main" id="{61492164-BDB5-43CC-D375-B63FBCC8E661}"/>
              </a:ext>
            </a:extLst>
          </p:cNvPr>
          <p:cNvSpPr>
            <a:spLocks noGrp="1"/>
          </p:cNvSpPr>
          <p:nvPr>
            <p:ph type="title"/>
          </p:nvPr>
        </p:nvSpPr>
        <p:spPr/>
        <p:txBody>
          <a:bodyPr>
            <a:normAutofit fontScale="90000"/>
          </a:bodyPr>
          <a:lstStyle/>
          <a:p>
            <a:r>
              <a:rPr lang="de-DE" dirty="0"/>
              <a:t>Handlungsempfehlungen </a:t>
            </a:r>
          </a:p>
        </p:txBody>
      </p:sp>
    </p:spTree>
    <p:extLst>
      <p:ext uri="{BB962C8B-B14F-4D97-AF65-F5344CB8AC3E}">
        <p14:creationId xmlns:p14="http://schemas.microsoft.com/office/powerpoint/2010/main" val="2087940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676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eck 30">
            <a:extLst>
              <a:ext uri="{FF2B5EF4-FFF2-40B4-BE49-F238E27FC236}">
                <a16:creationId xmlns:a16="http://schemas.microsoft.com/office/drawing/2014/main" id="{520B44A7-F3A8-5AC7-36F0-420F2A2D0CF2}"/>
              </a:ext>
            </a:extLst>
          </p:cNvPr>
          <p:cNvSpPr/>
          <p:nvPr/>
        </p:nvSpPr>
        <p:spPr>
          <a:xfrm>
            <a:off x="774231" y="4256007"/>
            <a:ext cx="10742266" cy="1765240"/>
          </a:xfrm>
          <a:prstGeom prst="rect">
            <a:avLst/>
          </a:prstGeom>
          <a:solidFill>
            <a:srgbClr val="113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2" name="Grafik 41">
            <a:extLst>
              <a:ext uri="{FF2B5EF4-FFF2-40B4-BE49-F238E27FC236}">
                <a16:creationId xmlns:a16="http://schemas.microsoft.com/office/drawing/2014/main" id="{E3A338BF-F764-A6B4-BE9B-4433C06E3A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1969" y="4450773"/>
            <a:ext cx="1313097" cy="1313097"/>
          </a:xfrm>
          <a:prstGeom prst="rect">
            <a:avLst/>
          </a:prstGeom>
        </p:spPr>
      </p:pic>
      <p:sp>
        <p:nvSpPr>
          <p:cNvPr id="22" name="Titel 21">
            <a:extLst>
              <a:ext uri="{FF2B5EF4-FFF2-40B4-BE49-F238E27FC236}">
                <a16:creationId xmlns:a16="http://schemas.microsoft.com/office/drawing/2014/main" id="{1B6D4274-D4C3-F2E3-6D51-0418E983871E}"/>
              </a:ext>
            </a:extLst>
          </p:cNvPr>
          <p:cNvSpPr>
            <a:spLocks noGrp="1"/>
          </p:cNvSpPr>
          <p:nvPr>
            <p:ph type="title"/>
          </p:nvPr>
        </p:nvSpPr>
        <p:spPr/>
        <p:txBody>
          <a:bodyPr>
            <a:noAutofit/>
          </a:bodyPr>
          <a:lstStyle/>
          <a:p>
            <a:r>
              <a:rPr lang="de-DE" sz="3600" b="1" i="1" dirty="0"/>
              <a:t>HORIZONT HANDWERK</a:t>
            </a:r>
          </a:p>
        </p:txBody>
      </p:sp>
      <p:sp>
        <p:nvSpPr>
          <p:cNvPr id="4" name="Inhaltsplatzhalter 3">
            <a:extLst>
              <a:ext uri="{FF2B5EF4-FFF2-40B4-BE49-F238E27FC236}">
                <a16:creationId xmlns:a16="http://schemas.microsoft.com/office/drawing/2014/main" id="{8249A59E-F195-1618-26B0-D82EF176C3F1}"/>
              </a:ext>
            </a:extLst>
          </p:cNvPr>
          <p:cNvSpPr>
            <a:spLocks noGrp="1"/>
          </p:cNvSpPr>
          <p:nvPr>
            <p:ph idx="13"/>
          </p:nvPr>
        </p:nvSpPr>
        <p:spPr>
          <a:xfrm>
            <a:off x="964504" y="1236884"/>
            <a:ext cx="9295300" cy="389798"/>
          </a:xfrm>
        </p:spPr>
        <p:txBody>
          <a:bodyPr>
            <a:normAutofit fontScale="92500"/>
          </a:bodyPr>
          <a:lstStyle/>
          <a:p>
            <a:pPr marL="11113"/>
            <a:r>
              <a:rPr lang="de-DE" sz="1800" dirty="0">
                <a:solidFill>
                  <a:srgbClr val="134F87"/>
                </a:solidFill>
              </a:rPr>
              <a:t>unterstützt Handwerksbetriebe in Baden-Württemberg bei den Herausforderungen der Zukunft.</a:t>
            </a:r>
            <a:endParaRPr lang="de-DE" sz="1800" dirty="0"/>
          </a:p>
        </p:txBody>
      </p:sp>
      <p:sp>
        <p:nvSpPr>
          <p:cNvPr id="37" name="Textfeld 36">
            <a:extLst>
              <a:ext uri="{FF2B5EF4-FFF2-40B4-BE49-F238E27FC236}">
                <a16:creationId xmlns:a16="http://schemas.microsoft.com/office/drawing/2014/main" id="{48966611-67D8-A872-D55F-A6287B448EEB}"/>
              </a:ext>
            </a:extLst>
          </p:cNvPr>
          <p:cNvSpPr txBox="1"/>
          <p:nvPr/>
        </p:nvSpPr>
        <p:spPr>
          <a:xfrm>
            <a:off x="951058" y="1713180"/>
            <a:ext cx="6363576" cy="324000"/>
          </a:xfrm>
          <a:prstGeom prst="rect">
            <a:avLst/>
          </a:prstGeom>
          <a:noFill/>
        </p:spPr>
        <p:txBody>
          <a:bodyPr wrap="square">
            <a:spAutoFit/>
          </a:bodyPr>
          <a:lstStyle/>
          <a:p>
            <a:pPr marL="0" indent="0">
              <a:lnSpc>
                <a:spcPts val="1720"/>
              </a:lnSpc>
              <a:buFont typeface="Arial" panose="020B0604020202020204" pitchFamily="34" charset="0"/>
              <a:buNone/>
            </a:pPr>
            <a:r>
              <a:rPr lang="de-DE" sz="1800" b="1" i="1" dirty="0">
                <a:solidFill>
                  <a:srgbClr val="11316C"/>
                </a:solidFill>
                <a:highlight>
                  <a:srgbClr val="F4E250"/>
                </a:highlight>
                <a:latin typeface="TheSansB W5 Plain" panose="020B0502050302020203" pitchFamily="34" charset="77"/>
              </a:rPr>
              <a:t> Abgeschlossene und laufende Projekte seit Projektbeginn:     </a:t>
            </a:r>
          </a:p>
        </p:txBody>
      </p:sp>
      <p:sp>
        <p:nvSpPr>
          <p:cNvPr id="39" name="Textfeld 38">
            <a:extLst>
              <a:ext uri="{FF2B5EF4-FFF2-40B4-BE49-F238E27FC236}">
                <a16:creationId xmlns:a16="http://schemas.microsoft.com/office/drawing/2014/main" id="{B2A85DBA-6B30-7B05-254B-68CD1B04477F}"/>
              </a:ext>
            </a:extLst>
          </p:cNvPr>
          <p:cNvSpPr txBox="1"/>
          <p:nvPr/>
        </p:nvSpPr>
        <p:spPr>
          <a:xfrm>
            <a:off x="3526668" y="6128420"/>
            <a:ext cx="1422800" cy="308867"/>
          </a:xfrm>
          <a:prstGeom prst="rect">
            <a:avLst/>
          </a:prstGeom>
          <a:noFill/>
        </p:spPr>
        <p:txBody>
          <a:bodyPr wrap="square">
            <a:spAutoFit/>
          </a:bodyPr>
          <a:lstStyle/>
          <a:p>
            <a:pPr algn="ctr">
              <a:lnSpc>
                <a:spcPts val="1720"/>
              </a:lnSpc>
            </a:pPr>
            <a:r>
              <a:rPr lang="de-DE" sz="1400" dirty="0">
                <a:solidFill>
                  <a:srgbClr val="11316C"/>
                </a:solidFill>
                <a:latin typeface="TheSansB W5 Plain" panose="020B0502050302020203" pitchFamily="34" charset="77"/>
              </a:rPr>
              <a:t> Modellprojekte</a:t>
            </a:r>
          </a:p>
        </p:txBody>
      </p:sp>
      <p:sp>
        <p:nvSpPr>
          <p:cNvPr id="41" name="Textfeld 40">
            <a:extLst>
              <a:ext uri="{FF2B5EF4-FFF2-40B4-BE49-F238E27FC236}">
                <a16:creationId xmlns:a16="http://schemas.microsoft.com/office/drawing/2014/main" id="{7C8B705F-46C7-5E81-1D52-47B9F28771BD}"/>
              </a:ext>
            </a:extLst>
          </p:cNvPr>
          <p:cNvSpPr txBox="1"/>
          <p:nvPr/>
        </p:nvSpPr>
        <p:spPr>
          <a:xfrm>
            <a:off x="5492936" y="6128420"/>
            <a:ext cx="1183571" cy="308867"/>
          </a:xfrm>
          <a:prstGeom prst="rect">
            <a:avLst/>
          </a:prstGeom>
          <a:noFill/>
        </p:spPr>
        <p:txBody>
          <a:bodyPr wrap="square">
            <a:spAutoFit/>
          </a:bodyPr>
          <a:lstStyle/>
          <a:p>
            <a:pPr>
              <a:lnSpc>
                <a:spcPts val="1720"/>
              </a:lnSpc>
            </a:pPr>
            <a:r>
              <a:rPr lang="de-DE" sz="1400" dirty="0">
                <a:solidFill>
                  <a:srgbClr val="11316C"/>
                </a:solidFill>
                <a:latin typeface="TheSansB W5 Plain" panose="020B0502050302020203" pitchFamily="34" charset="77"/>
              </a:rPr>
              <a:t>Werkstätten</a:t>
            </a:r>
          </a:p>
        </p:txBody>
      </p:sp>
      <p:sp>
        <p:nvSpPr>
          <p:cNvPr id="43" name="Textfeld 42">
            <a:extLst>
              <a:ext uri="{FF2B5EF4-FFF2-40B4-BE49-F238E27FC236}">
                <a16:creationId xmlns:a16="http://schemas.microsoft.com/office/drawing/2014/main" id="{06F9E3B6-60F6-8CAD-55FC-21F1C80937F9}"/>
              </a:ext>
            </a:extLst>
          </p:cNvPr>
          <p:cNvSpPr txBox="1"/>
          <p:nvPr/>
        </p:nvSpPr>
        <p:spPr>
          <a:xfrm>
            <a:off x="7138868" y="6128420"/>
            <a:ext cx="1677450" cy="308867"/>
          </a:xfrm>
          <a:prstGeom prst="rect">
            <a:avLst/>
          </a:prstGeom>
          <a:noFill/>
        </p:spPr>
        <p:txBody>
          <a:bodyPr wrap="square">
            <a:spAutoFit/>
          </a:bodyPr>
          <a:lstStyle/>
          <a:p>
            <a:pPr algn="ctr">
              <a:lnSpc>
                <a:spcPts val="1720"/>
              </a:lnSpc>
            </a:pPr>
            <a:r>
              <a:rPr lang="de-DE" sz="1400" dirty="0">
                <a:solidFill>
                  <a:srgbClr val="11316C"/>
                </a:solidFill>
                <a:latin typeface="TheSansB W5 Plain" panose="020B0502050302020203" pitchFamily="34" charset="77"/>
              </a:rPr>
              <a:t> Erfa-Gruppen</a:t>
            </a:r>
          </a:p>
        </p:txBody>
      </p:sp>
      <p:sp>
        <p:nvSpPr>
          <p:cNvPr id="45" name="Textfeld 44">
            <a:extLst>
              <a:ext uri="{FF2B5EF4-FFF2-40B4-BE49-F238E27FC236}">
                <a16:creationId xmlns:a16="http://schemas.microsoft.com/office/drawing/2014/main" id="{7B788509-0E93-B06A-E3F6-BE8012212AB6}"/>
              </a:ext>
            </a:extLst>
          </p:cNvPr>
          <p:cNvSpPr txBox="1"/>
          <p:nvPr/>
        </p:nvSpPr>
        <p:spPr>
          <a:xfrm>
            <a:off x="9136554" y="6128420"/>
            <a:ext cx="1394984" cy="308867"/>
          </a:xfrm>
          <a:prstGeom prst="rect">
            <a:avLst/>
          </a:prstGeom>
          <a:noFill/>
        </p:spPr>
        <p:txBody>
          <a:bodyPr wrap="square">
            <a:spAutoFit/>
          </a:bodyPr>
          <a:lstStyle/>
          <a:p>
            <a:pPr algn="ctr">
              <a:lnSpc>
                <a:spcPts val="1720"/>
              </a:lnSpc>
            </a:pPr>
            <a:r>
              <a:rPr lang="de-DE" sz="1400" dirty="0">
                <a:solidFill>
                  <a:srgbClr val="11316C"/>
                </a:solidFill>
                <a:latin typeface="TheSansB W5 Plain" panose="020B0502050302020203" pitchFamily="34" charset="77"/>
              </a:rPr>
              <a:t> Studien</a:t>
            </a:r>
          </a:p>
        </p:txBody>
      </p:sp>
      <p:sp>
        <p:nvSpPr>
          <p:cNvPr id="9" name="Textfeld 8">
            <a:extLst>
              <a:ext uri="{FF2B5EF4-FFF2-40B4-BE49-F238E27FC236}">
                <a16:creationId xmlns:a16="http://schemas.microsoft.com/office/drawing/2014/main" id="{97133685-046D-3D24-FA9A-9A4030448DF2}"/>
              </a:ext>
            </a:extLst>
          </p:cNvPr>
          <p:cNvSpPr txBox="1"/>
          <p:nvPr/>
        </p:nvSpPr>
        <p:spPr>
          <a:xfrm>
            <a:off x="1400175" y="2708198"/>
            <a:ext cx="2344075" cy="923330"/>
          </a:xfrm>
          <a:prstGeom prst="rect">
            <a:avLst/>
          </a:prstGeom>
          <a:noFill/>
        </p:spPr>
        <p:txBody>
          <a:bodyPr wrap="square">
            <a:spAutoFit/>
          </a:bodyPr>
          <a:lstStyle/>
          <a:p>
            <a:pPr algn="ctr"/>
            <a:r>
              <a:rPr lang="de-DE" b="1" i="1" dirty="0">
                <a:solidFill>
                  <a:srgbClr val="11316C"/>
                </a:solidFill>
                <a:highlight>
                  <a:srgbClr val="F4E250"/>
                </a:highlight>
                <a:latin typeface="TheSansB W5 Plain" panose="020B0502050302020203" pitchFamily="34" charset="77"/>
              </a:rPr>
              <a:t>4.500</a:t>
            </a:r>
            <a:r>
              <a:rPr lang="de-DE" i="1" dirty="0">
                <a:solidFill>
                  <a:srgbClr val="11316C"/>
                </a:solidFill>
                <a:highlight>
                  <a:srgbClr val="F4E250"/>
                </a:highlight>
                <a:latin typeface="TheSansB W5 Plain" panose="020B0502050302020203" pitchFamily="34" charset="77"/>
              </a:rPr>
              <a:t> </a:t>
            </a:r>
            <a:r>
              <a:rPr lang="de-DE" i="1" dirty="0">
                <a:solidFill>
                  <a:srgbClr val="11316C"/>
                </a:solidFill>
                <a:latin typeface="TheSansB W5 Plain" panose="020B0502050302020203" pitchFamily="34" charset="77"/>
              </a:rPr>
              <a:t>Personalberatungen seit 2017</a:t>
            </a:r>
          </a:p>
        </p:txBody>
      </p:sp>
      <p:sp>
        <p:nvSpPr>
          <p:cNvPr id="11" name="Inhaltsplatzhalter 2">
            <a:extLst>
              <a:ext uri="{FF2B5EF4-FFF2-40B4-BE49-F238E27FC236}">
                <a16:creationId xmlns:a16="http://schemas.microsoft.com/office/drawing/2014/main" id="{A8A47376-161C-9881-7B77-A76AAE967979}"/>
              </a:ext>
            </a:extLst>
          </p:cNvPr>
          <p:cNvSpPr txBox="1">
            <a:spLocks/>
          </p:cNvSpPr>
          <p:nvPr/>
        </p:nvSpPr>
        <p:spPr>
          <a:xfrm>
            <a:off x="774231" y="4612804"/>
            <a:ext cx="2380131" cy="1008312"/>
          </a:xfrm>
          <a:prstGeom prst="rect">
            <a:avLst/>
          </a:prstGeom>
          <a:noFill/>
          <a:ln>
            <a:solidFill>
              <a:srgbClr val="11316C"/>
            </a:solidFill>
          </a:ln>
        </p:spPr>
        <p:txBody>
          <a:bodyPr vert="horz" wrap="square"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720"/>
              </a:lnSpc>
              <a:buFont typeface="Arial" panose="020B0604020202020204" pitchFamily="34" charset="0"/>
              <a:buNone/>
            </a:pPr>
            <a:endParaRPr lang="de-DE" sz="1800" dirty="0">
              <a:solidFill>
                <a:srgbClr val="FFFF00"/>
              </a:solidFill>
              <a:ea typeface="Aptos" panose="020B0004020202020204" pitchFamily="34" charset="0"/>
            </a:endParaRPr>
          </a:p>
          <a:p>
            <a:pPr marL="0" indent="0" algn="ctr">
              <a:lnSpc>
                <a:spcPts val="1720"/>
              </a:lnSpc>
              <a:buFont typeface="Arial" panose="020B0604020202020204" pitchFamily="34" charset="0"/>
              <a:buNone/>
            </a:pPr>
            <a:r>
              <a:rPr lang="de-DE" sz="1800" dirty="0">
                <a:solidFill>
                  <a:schemeClr val="bg1"/>
                </a:solidFill>
                <a:effectLst/>
                <a:ea typeface="Aptos" panose="020B0004020202020204" pitchFamily="34" charset="0"/>
              </a:rPr>
              <a:t>Über </a:t>
            </a:r>
            <a:r>
              <a:rPr lang="de-DE" sz="7200" dirty="0">
                <a:solidFill>
                  <a:srgbClr val="F4E250"/>
                </a:solidFill>
                <a:effectLst/>
                <a:ea typeface="Aptos" panose="020B0004020202020204" pitchFamily="34" charset="0"/>
              </a:rPr>
              <a:t>70</a:t>
            </a:r>
            <a:r>
              <a:rPr lang="de-DE" sz="1800" dirty="0">
                <a:solidFill>
                  <a:schemeClr val="bg1"/>
                </a:solidFill>
                <a:effectLst/>
                <a:ea typeface="Aptos" panose="020B0004020202020204" pitchFamily="34" charset="0"/>
              </a:rPr>
              <a:t> weitere Projekte als:</a:t>
            </a:r>
            <a:endParaRPr lang="de-DE" sz="1600" dirty="0">
              <a:solidFill>
                <a:schemeClr val="bg1"/>
              </a:solidFill>
              <a:highlight>
                <a:srgbClr val="F4E250"/>
              </a:highlight>
            </a:endParaRPr>
          </a:p>
        </p:txBody>
      </p:sp>
      <p:sp>
        <p:nvSpPr>
          <p:cNvPr id="14" name="Textfeld 13">
            <a:extLst>
              <a:ext uri="{FF2B5EF4-FFF2-40B4-BE49-F238E27FC236}">
                <a16:creationId xmlns:a16="http://schemas.microsoft.com/office/drawing/2014/main" id="{2E755FF7-B0C3-0B1F-AAC3-198AB8B53B8D}"/>
              </a:ext>
            </a:extLst>
          </p:cNvPr>
          <p:cNvSpPr txBox="1"/>
          <p:nvPr/>
        </p:nvSpPr>
        <p:spPr>
          <a:xfrm>
            <a:off x="8403871" y="2708198"/>
            <a:ext cx="3013898" cy="923330"/>
          </a:xfrm>
          <a:prstGeom prst="rect">
            <a:avLst/>
          </a:prstGeom>
          <a:noFill/>
        </p:spPr>
        <p:txBody>
          <a:bodyPr wrap="square">
            <a:spAutoFit/>
          </a:bodyPr>
          <a:lstStyle/>
          <a:p>
            <a:pPr algn="ctr"/>
            <a:r>
              <a:rPr lang="de-DE" i="1" dirty="0">
                <a:solidFill>
                  <a:srgbClr val="11316C"/>
                </a:solidFill>
                <a:latin typeface="TheSansB W5 Plain" panose="020B0502050302020203" pitchFamily="34" charset="77"/>
              </a:rPr>
              <a:t>Intensivberatung </a:t>
            </a:r>
            <a:br>
              <a:rPr lang="de-DE" i="1" dirty="0">
                <a:solidFill>
                  <a:srgbClr val="11316C"/>
                </a:solidFill>
                <a:latin typeface="TheSansB W5 Plain" panose="020B0502050302020203" pitchFamily="34" charset="77"/>
              </a:rPr>
            </a:br>
            <a:r>
              <a:rPr lang="de-DE" i="1" dirty="0">
                <a:solidFill>
                  <a:srgbClr val="11316C"/>
                </a:solidFill>
                <a:latin typeface="TheSansB W5 Plain" panose="020B0502050302020203" pitchFamily="34" charset="77"/>
              </a:rPr>
              <a:t>ca. </a:t>
            </a:r>
            <a:r>
              <a:rPr lang="de-DE" b="1" i="1" dirty="0">
                <a:solidFill>
                  <a:srgbClr val="11316C"/>
                </a:solidFill>
                <a:highlight>
                  <a:srgbClr val="F4E250"/>
                </a:highlight>
                <a:latin typeface="TheSansB W5 Plain" panose="020B0502050302020203" pitchFamily="34" charset="77"/>
              </a:rPr>
              <a:t>3.020</a:t>
            </a:r>
            <a:r>
              <a:rPr lang="de-DE" i="1" dirty="0">
                <a:solidFill>
                  <a:srgbClr val="11316C"/>
                </a:solidFill>
                <a:latin typeface="TheSansB W5 Plain" panose="020B0502050302020203" pitchFamily="34" charset="77"/>
              </a:rPr>
              <a:t> Tagewerke </a:t>
            </a:r>
            <a:br>
              <a:rPr lang="de-DE" i="1" dirty="0">
                <a:solidFill>
                  <a:srgbClr val="11316C"/>
                </a:solidFill>
                <a:latin typeface="TheSansB W5 Plain" panose="020B0502050302020203" pitchFamily="34" charset="77"/>
              </a:rPr>
            </a:br>
            <a:r>
              <a:rPr lang="de-DE" i="1" dirty="0">
                <a:solidFill>
                  <a:srgbClr val="11316C"/>
                </a:solidFill>
                <a:latin typeface="TheSansB W5 Plain" panose="020B0502050302020203" pitchFamily="34" charset="77"/>
              </a:rPr>
              <a:t>in 2024</a:t>
            </a:r>
          </a:p>
        </p:txBody>
      </p:sp>
      <p:pic>
        <p:nvPicPr>
          <p:cNvPr id="17" name="Grafik 16">
            <a:extLst>
              <a:ext uri="{FF2B5EF4-FFF2-40B4-BE49-F238E27FC236}">
                <a16:creationId xmlns:a16="http://schemas.microsoft.com/office/drawing/2014/main" id="{7DF6A4B2-8F96-2673-D0A5-73EC3C64B9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2837" y="2170782"/>
            <a:ext cx="1801074" cy="1801074"/>
          </a:xfrm>
          <a:prstGeom prst="rect">
            <a:avLst/>
          </a:prstGeom>
        </p:spPr>
      </p:pic>
      <p:pic>
        <p:nvPicPr>
          <p:cNvPr id="21" name="Grafik 20">
            <a:extLst>
              <a:ext uri="{FF2B5EF4-FFF2-40B4-BE49-F238E27FC236}">
                <a16:creationId xmlns:a16="http://schemas.microsoft.com/office/drawing/2014/main" id="{CF5F45EC-5D64-4330-E70A-72331695FD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5453" y="2170782"/>
            <a:ext cx="1801074" cy="1801074"/>
          </a:xfrm>
          <a:prstGeom prst="rect">
            <a:avLst/>
          </a:prstGeom>
        </p:spPr>
      </p:pic>
      <p:pic>
        <p:nvPicPr>
          <p:cNvPr id="3" name="Grafik 2">
            <a:extLst>
              <a:ext uri="{FF2B5EF4-FFF2-40B4-BE49-F238E27FC236}">
                <a16:creationId xmlns:a16="http://schemas.microsoft.com/office/drawing/2014/main" id="{8B8F20DA-EE11-287A-0D1F-AAB74861CB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4634" y="4450773"/>
            <a:ext cx="1313097" cy="1313097"/>
          </a:xfrm>
          <a:prstGeom prst="rect">
            <a:avLst/>
          </a:prstGeom>
        </p:spPr>
      </p:pic>
      <p:pic>
        <p:nvPicPr>
          <p:cNvPr id="6" name="Grafik 5">
            <a:extLst>
              <a:ext uri="{FF2B5EF4-FFF2-40B4-BE49-F238E27FC236}">
                <a16:creationId xmlns:a16="http://schemas.microsoft.com/office/drawing/2014/main" id="{57B7131C-0008-F6D6-4329-2EC8ECD265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86099" y="4450773"/>
            <a:ext cx="1313097" cy="1313097"/>
          </a:xfrm>
          <a:prstGeom prst="rect">
            <a:avLst/>
          </a:prstGeom>
        </p:spPr>
      </p:pic>
      <p:pic>
        <p:nvPicPr>
          <p:cNvPr id="7" name="Grafik 6">
            <a:extLst>
              <a:ext uri="{FF2B5EF4-FFF2-40B4-BE49-F238E27FC236}">
                <a16:creationId xmlns:a16="http://schemas.microsoft.com/office/drawing/2014/main" id="{875DC174-02E2-E1A9-7B9B-A5D55228DC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77497" y="4450773"/>
            <a:ext cx="1313097" cy="1313097"/>
          </a:xfrm>
          <a:prstGeom prst="rect">
            <a:avLst/>
          </a:prstGeom>
        </p:spPr>
      </p:pic>
    </p:spTree>
    <p:extLst>
      <p:ext uri="{BB962C8B-B14F-4D97-AF65-F5344CB8AC3E}">
        <p14:creationId xmlns:p14="http://schemas.microsoft.com/office/powerpoint/2010/main" val="2470306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7573B3-152F-B964-E278-CA9B2BC931FA}"/>
              </a:ext>
            </a:extLst>
          </p:cNvPr>
          <p:cNvSpPr>
            <a:spLocks noGrp="1"/>
          </p:cNvSpPr>
          <p:nvPr>
            <p:ph type="title"/>
          </p:nvPr>
        </p:nvSpPr>
        <p:spPr/>
        <p:txBody>
          <a:bodyPr>
            <a:normAutofit fontScale="90000"/>
          </a:bodyPr>
          <a:lstStyle/>
          <a:p>
            <a:r>
              <a:rPr lang="de-DE" dirty="0"/>
              <a:t>Die Offensiven und deren Werkzeuge</a:t>
            </a:r>
          </a:p>
        </p:txBody>
      </p:sp>
      <p:graphicFrame>
        <p:nvGraphicFramePr>
          <p:cNvPr id="31" name="Diagramm 30">
            <a:extLst>
              <a:ext uri="{FF2B5EF4-FFF2-40B4-BE49-F238E27FC236}">
                <a16:creationId xmlns:a16="http://schemas.microsoft.com/office/drawing/2014/main" id="{05F2584F-CE23-B4F6-BE25-55F81A94D47C}"/>
              </a:ext>
            </a:extLst>
          </p:cNvPr>
          <p:cNvGraphicFramePr/>
          <p:nvPr>
            <p:extLst>
              <p:ext uri="{D42A27DB-BD31-4B8C-83A1-F6EECF244321}">
                <p14:modId xmlns:p14="http://schemas.microsoft.com/office/powerpoint/2010/main" val="3213430627"/>
              </p:ext>
            </p:extLst>
          </p:nvPr>
        </p:nvGraphicFramePr>
        <p:xfrm>
          <a:off x="1066110" y="1524000"/>
          <a:ext cx="9722679"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2" name="Gruppieren 21">
            <a:extLst>
              <a:ext uri="{FF2B5EF4-FFF2-40B4-BE49-F238E27FC236}">
                <a16:creationId xmlns:a16="http://schemas.microsoft.com/office/drawing/2014/main" id="{98D519FA-2523-CEC3-506D-5E3DDAEF7392}"/>
              </a:ext>
            </a:extLst>
          </p:cNvPr>
          <p:cNvGrpSpPr/>
          <p:nvPr/>
        </p:nvGrpSpPr>
        <p:grpSpPr>
          <a:xfrm>
            <a:off x="4262641" y="1198975"/>
            <a:ext cx="880987" cy="880987"/>
            <a:chOff x="8689726" y="2231632"/>
            <a:chExt cx="1025093" cy="1025093"/>
          </a:xfrm>
        </p:grpSpPr>
        <p:sp>
          <p:nvSpPr>
            <p:cNvPr id="23" name="Oval 22">
              <a:extLst>
                <a:ext uri="{FF2B5EF4-FFF2-40B4-BE49-F238E27FC236}">
                  <a16:creationId xmlns:a16="http://schemas.microsoft.com/office/drawing/2014/main" id="{C01DC6AE-EDD7-8A66-EC49-2C3CCE27E97A}"/>
                </a:ext>
              </a:extLst>
            </p:cNvPr>
            <p:cNvSpPr/>
            <p:nvPr/>
          </p:nvSpPr>
          <p:spPr>
            <a:xfrm>
              <a:off x="8689726" y="2231632"/>
              <a:ext cx="1025093" cy="1025093"/>
            </a:xfrm>
            <a:prstGeom prst="ellipse">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500" dirty="0">
                <a:solidFill>
                  <a:schemeClr val="bg1"/>
                </a:solidFill>
                <a:latin typeface="TheSansB W5 Plain" panose="020B0502050302020203" pitchFamily="34" charset="77"/>
              </a:endParaRPr>
            </a:p>
          </p:txBody>
        </p:sp>
        <p:pic>
          <p:nvPicPr>
            <p:cNvPr id="24" name="Grafik 23">
              <a:extLst>
                <a:ext uri="{FF2B5EF4-FFF2-40B4-BE49-F238E27FC236}">
                  <a16:creationId xmlns:a16="http://schemas.microsoft.com/office/drawing/2014/main" id="{BF3DEF7B-D77E-E691-0125-E5F526ECCD35}"/>
                </a:ext>
              </a:extLst>
            </p:cNvPr>
            <p:cNvPicPr>
              <a:picLocks noChangeAspect="1"/>
            </p:cNvPicPr>
            <p:nvPr/>
          </p:nvPicPr>
          <p:blipFill>
            <a:blip r:embed="rId7"/>
            <a:stretch>
              <a:fillRect/>
            </a:stretch>
          </p:blipFill>
          <p:spPr>
            <a:xfrm>
              <a:off x="8749955" y="2291862"/>
              <a:ext cx="904634" cy="904634"/>
            </a:xfrm>
            <a:prstGeom prst="rect">
              <a:avLst/>
            </a:prstGeom>
          </p:spPr>
        </p:pic>
      </p:grpSp>
      <p:grpSp>
        <p:nvGrpSpPr>
          <p:cNvPr id="28" name="Gruppieren 27">
            <a:extLst>
              <a:ext uri="{FF2B5EF4-FFF2-40B4-BE49-F238E27FC236}">
                <a16:creationId xmlns:a16="http://schemas.microsoft.com/office/drawing/2014/main" id="{7DE5F168-ABF3-A436-A0A2-9DB3B4BCCF42}"/>
              </a:ext>
            </a:extLst>
          </p:cNvPr>
          <p:cNvGrpSpPr/>
          <p:nvPr/>
        </p:nvGrpSpPr>
        <p:grpSpPr>
          <a:xfrm>
            <a:off x="1845621" y="1198975"/>
            <a:ext cx="880987" cy="880987"/>
            <a:chOff x="2776255" y="3952726"/>
            <a:chExt cx="1025093" cy="1025093"/>
          </a:xfrm>
        </p:grpSpPr>
        <p:sp>
          <p:nvSpPr>
            <p:cNvPr id="29" name="Oval 28">
              <a:extLst>
                <a:ext uri="{FF2B5EF4-FFF2-40B4-BE49-F238E27FC236}">
                  <a16:creationId xmlns:a16="http://schemas.microsoft.com/office/drawing/2014/main" id="{2FE68C98-D7D9-A9D7-7639-1CECFB28F0D0}"/>
                </a:ext>
              </a:extLst>
            </p:cNvPr>
            <p:cNvSpPr/>
            <p:nvPr/>
          </p:nvSpPr>
          <p:spPr>
            <a:xfrm>
              <a:off x="2776255" y="3952726"/>
              <a:ext cx="1025093" cy="1025093"/>
            </a:xfrm>
            <a:prstGeom prst="ellipse">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500" dirty="0">
                <a:solidFill>
                  <a:schemeClr val="bg1"/>
                </a:solidFill>
                <a:latin typeface="TheSansB W5 Plain" panose="020B0502050302020203" pitchFamily="34" charset="77"/>
              </a:endParaRPr>
            </a:p>
          </p:txBody>
        </p:sp>
        <p:pic>
          <p:nvPicPr>
            <p:cNvPr id="30" name="Grafik 29">
              <a:extLst>
                <a:ext uri="{FF2B5EF4-FFF2-40B4-BE49-F238E27FC236}">
                  <a16:creationId xmlns:a16="http://schemas.microsoft.com/office/drawing/2014/main" id="{2F248D87-FE82-715E-3A3F-8A7B24BE994B}"/>
                </a:ext>
              </a:extLst>
            </p:cNvPr>
            <p:cNvPicPr>
              <a:picLocks noChangeAspect="1"/>
            </p:cNvPicPr>
            <p:nvPr/>
          </p:nvPicPr>
          <p:blipFill>
            <a:blip r:embed="rId8"/>
            <a:stretch>
              <a:fillRect/>
            </a:stretch>
          </p:blipFill>
          <p:spPr>
            <a:xfrm>
              <a:off x="2837368" y="4012958"/>
              <a:ext cx="904634" cy="904634"/>
            </a:xfrm>
            <a:prstGeom prst="rect">
              <a:avLst/>
            </a:prstGeom>
          </p:spPr>
        </p:pic>
      </p:grpSp>
      <p:sp>
        <p:nvSpPr>
          <p:cNvPr id="36" name="Rechteck 35">
            <a:extLst>
              <a:ext uri="{FF2B5EF4-FFF2-40B4-BE49-F238E27FC236}">
                <a16:creationId xmlns:a16="http://schemas.microsoft.com/office/drawing/2014/main" id="{44860114-B5E1-4B5D-A537-D0D47CAD6202}"/>
              </a:ext>
            </a:extLst>
          </p:cNvPr>
          <p:cNvSpPr/>
          <p:nvPr/>
        </p:nvSpPr>
        <p:spPr>
          <a:xfrm>
            <a:off x="1763631" y="2289292"/>
            <a:ext cx="1039067" cy="335756"/>
          </a:xfrm>
          <a:prstGeom prst="rect">
            <a:avLst/>
          </a:prstGeom>
        </p:spPr>
        <p:txBody>
          <a:bodyPr wrap="none">
            <a:spAutoFit/>
          </a:bodyPr>
          <a:lstStyle/>
          <a:p>
            <a:pPr lvl="0"/>
            <a:r>
              <a:rPr lang="de-DE" dirty="0">
                <a:solidFill>
                  <a:schemeClr val="bg1"/>
                </a:solidFill>
                <a:latin typeface="TheSansB W5 Plain" panose="020B0502050302020203" pitchFamily="34" charset="77"/>
              </a:rPr>
              <a:t>Personal</a:t>
            </a:r>
          </a:p>
        </p:txBody>
      </p:sp>
      <p:sp>
        <p:nvSpPr>
          <p:cNvPr id="37" name="Textfeld 36">
            <a:extLst>
              <a:ext uri="{FF2B5EF4-FFF2-40B4-BE49-F238E27FC236}">
                <a16:creationId xmlns:a16="http://schemas.microsoft.com/office/drawing/2014/main" id="{4576AB07-859C-9BFA-D4AF-7D45E01E35E5}"/>
              </a:ext>
            </a:extLst>
          </p:cNvPr>
          <p:cNvSpPr txBox="1"/>
          <p:nvPr/>
        </p:nvSpPr>
        <p:spPr>
          <a:xfrm>
            <a:off x="3870470" y="2289292"/>
            <a:ext cx="1659429" cy="335756"/>
          </a:xfrm>
          <a:prstGeom prst="rect">
            <a:avLst/>
          </a:prstGeom>
          <a:noFill/>
        </p:spPr>
        <p:txBody>
          <a:bodyPr wrap="none" rtlCol="0">
            <a:spAutoFit/>
          </a:bodyPr>
          <a:lstStyle/>
          <a:p>
            <a:r>
              <a:rPr lang="de-DE" dirty="0">
                <a:solidFill>
                  <a:schemeClr val="bg1"/>
                </a:solidFill>
                <a:latin typeface="TheSansB W5 Plain" panose="020B0502050302020203" pitchFamily="34" charset="77"/>
              </a:rPr>
              <a:t>Nachhaltigkeit</a:t>
            </a:r>
          </a:p>
        </p:txBody>
      </p:sp>
      <p:sp>
        <p:nvSpPr>
          <p:cNvPr id="38" name="Rechteck 37">
            <a:extLst>
              <a:ext uri="{FF2B5EF4-FFF2-40B4-BE49-F238E27FC236}">
                <a16:creationId xmlns:a16="http://schemas.microsoft.com/office/drawing/2014/main" id="{88669DC6-9C0C-2729-3D7E-4E2B9C9C5081}"/>
              </a:ext>
            </a:extLst>
          </p:cNvPr>
          <p:cNvSpPr/>
          <p:nvPr/>
        </p:nvSpPr>
        <p:spPr>
          <a:xfrm>
            <a:off x="6294887" y="2301882"/>
            <a:ext cx="1749197" cy="587574"/>
          </a:xfrm>
          <a:prstGeom prst="rect">
            <a:avLst/>
          </a:prstGeom>
        </p:spPr>
        <p:txBody>
          <a:bodyPr wrap="none">
            <a:spAutoFit/>
          </a:bodyPr>
          <a:lstStyle/>
          <a:p>
            <a:pPr lvl="0" algn="ctr"/>
            <a:r>
              <a:rPr lang="de-DE" dirty="0">
                <a:solidFill>
                  <a:schemeClr val="bg1"/>
                </a:solidFill>
                <a:latin typeface="TheSansB W5 Plain" panose="020B0502050302020203" pitchFamily="34" charset="77"/>
              </a:rPr>
              <a:t>Strategie &amp;</a:t>
            </a:r>
            <a:br>
              <a:rPr lang="de-DE" dirty="0">
                <a:solidFill>
                  <a:schemeClr val="bg1"/>
                </a:solidFill>
                <a:latin typeface="TheSansB W5 Plain" panose="020B0502050302020203" pitchFamily="34" charset="77"/>
              </a:rPr>
            </a:br>
            <a:r>
              <a:rPr lang="de-DE" dirty="0">
                <a:solidFill>
                  <a:schemeClr val="bg1"/>
                </a:solidFill>
                <a:latin typeface="TheSansB W5 Plain" panose="020B0502050302020203" pitchFamily="34" charset="77"/>
              </a:rPr>
              <a:t>Transformation</a:t>
            </a:r>
          </a:p>
        </p:txBody>
      </p:sp>
      <p:sp>
        <p:nvSpPr>
          <p:cNvPr id="39" name="Rechteck 38">
            <a:extLst>
              <a:ext uri="{FF2B5EF4-FFF2-40B4-BE49-F238E27FC236}">
                <a16:creationId xmlns:a16="http://schemas.microsoft.com/office/drawing/2014/main" id="{0C8C2C3C-8228-F238-2313-44C98F93F073}"/>
              </a:ext>
            </a:extLst>
          </p:cNvPr>
          <p:cNvSpPr/>
          <p:nvPr/>
        </p:nvSpPr>
        <p:spPr>
          <a:xfrm>
            <a:off x="8698610" y="2289292"/>
            <a:ext cx="1775791" cy="335756"/>
          </a:xfrm>
          <a:prstGeom prst="rect">
            <a:avLst/>
          </a:prstGeom>
        </p:spPr>
        <p:txBody>
          <a:bodyPr wrap="square">
            <a:spAutoFit/>
          </a:bodyPr>
          <a:lstStyle/>
          <a:p>
            <a:pPr lvl="0" algn="ctr"/>
            <a:r>
              <a:rPr lang="de-DE" dirty="0">
                <a:solidFill>
                  <a:schemeClr val="bg1"/>
                </a:solidFill>
                <a:latin typeface="TheSansB W5 Plain" panose="020B0502050302020203" pitchFamily="34" charset="77"/>
              </a:rPr>
              <a:t>Digitalisierung</a:t>
            </a:r>
          </a:p>
        </p:txBody>
      </p:sp>
      <p:sp>
        <p:nvSpPr>
          <p:cNvPr id="47" name="Alternativer Prozess 46">
            <a:extLst>
              <a:ext uri="{FF2B5EF4-FFF2-40B4-BE49-F238E27FC236}">
                <a16:creationId xmlns:a16="http://schemas.microsoft.com/office/drawing/2014/main" id="{6C386D88-1E36-52C6-6019-1B52BFE169A2}"/>
              </a:ext>
            </a:extLst>
          </p:cNvPr>
          <p:cNvSpPr/>
          <p:nvPr/>
        </p:nvSpPr>
        <p:spPr>
          <a:xfrm>
            <a:off x="1251555" y="3744909"/>
            <a:ext cx="9177148" cy="304800"/>
          </a:xfrm>
          <a:prstGeom prst="flowChartAlternateProcess">
            <a:avLst/>
          </a:prstGeom>
          <a:solidFill>
            <a:srgbClr val="F4E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11316C"/>
                </a:solidFill>
                <a:latin typeface="TheSansB W5 Plain" panose="020B0502050302020203" pitchFamily="34" charset="77"/>
              </a:rPr>
              <a:t>Erfa-Gruppen</a:t>
            </a:r>
          </a:p>
        </p:txBody>
      </p:sp>
      <p:sp>
        <p:nvSpPr>
          <p:cNvPr id="50" name="Alternativer Prozess 49">
            <a:extLst>
              <a:ext uri="{FF2B5EF4-FFF2-40B4-BE49-F238E27FC236}">
                <a16:creationId xmlns:a16="http://schemas.microsoft.com/office/drawing/2014/main" id="{8F9377A6-C2F1-50E4-EAFA-2ABC1B61C374}"/>
              </a:ext>
            </a:extLst>
          </p:cNvPr>
          <p:cNvSpPr/>
          <p:nvPr/>
        </p:nvSpPr>
        <p:spPr>
          <a:xfrm>
            <a:off x="1251555" y="4639633"/>
            <a:ext cx="9177148" cy="304800"/>
          </a:xfrm>
          <a:prstGeom prst="flowChartAlternateProcess">
            <a:avLst/>
          </a:prstGeom>
          <a:solidFill>
            <a:srgbClr val="F4E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11316C"/>
                </a:solidFill>
                <a:latin typeface="TheSansB W5 Plain" panose="020B0502050302020203" pitchFamily="34" charset="77"/>
              </a:rPr>
              <a:t>Studien</a:t>
            </a:r>
          </a:p>
        </p:txBody>
      </p:sp>
      <p:sp>
        <p:nvSpPr>
          <p:cNvPr id="54" name="Alternativer Prozess 53">
            <a:extLst>
              <a:ext uri="{FF2B5EF4-FFF2-40B4-BE49-F238E27FC236}">
                <a16:creationId xmlns:a16="http://schemas.microsoft.com/office/drawing/2014/main" id="{CE143FF9-EAC2-70F0-CFE2-812B7F297E20}"/>
              </a:ext>
            </a:extLst>
          </p:cNvPr>
          <p:cNvSpPr/>
          <p:nvPr/>
        </p:nvSpPr>
        <p:spPr>
          <a:xfrm>
            <a:off x="3682661" y="5523993"/>
            <a:ext cx="2035327" cy="304800"/>
          </a:xfrm>
          <a:prstGeom prst="flowChartAlternateProcess">
            <a:avLst/>
          </a:prstGeom>
          <a:solidFill>
            <a:srgbClr val="F4E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11316C"/>
                </a:solidFill>
                <a:latin typeface="TheSansB W5 Plain" panose="020B0502050302020203" pitchFamily="34" charset="77"/>
              </a:rPr>
              <a:t>Klima-Ampel</a:t>
            </a:r>
          </a:p>
        </p:txBody>
      </p:sp>
      <p:sp>
        <p:nvSpPr>
          <p:cNvPr id="55" name="Alternativer Prozess 54">
            <a:extLst>
              <a:ext uri="{FF2B5EF4-FFF2-40B4-BE49-F238E27FC236}">
                <a16:creationId xmlns:a16="http://schemas.microsoft.com/office/drawing/2014/main" id="{76E0FB49-81BC-6AB7-F664-03F4933788E4}"/>
              </a:ext>
            </a:extLst>
          </p:cNvPr>
          <p:cNvSpPr/>
          <p:nvPr/>
        </p:nvSpPr>
        <p:spPr>
          <a:xfrm>
            <a:off x="1251555" y="5523993"/>
            <a:ext cx="1970244" cy="301085"/>
          </a:xfrm>
          <a:prstGeom prst="flowChartAlternateProcess">
            <a:avLst/>
          </a:prstGeom>
          <a:solidFill>
            <a:srgbClr val="F4E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11316C"/>
                </a:solidFill>
                <a:latin typeface="TheSansB W5 Plain" panose="020B0502050302020203" pitchFamily="34" charset="77"/>
              </a:rPr>
              <a:t>Personalberatung</a:t>
            </a:r>
          </a:p>
        </p:txBody>
      </p:sp>
      <p:sp>
        <p:nvSpPr>
          <p:cNvPr id="56" name="Alternativer Prozess 55">
            <a:extLst>
              <a:ext uri="{FF2B5EF4-FFF2-40B4-BE49-F238E27FC236}">
                <a16:creationId xmlns:a16="http://schemas.microsoft.com/office/drawing/2014/main" id="{1E8C0CA9-6C68-20BE-AC5A-EC4C879CAAE6}"/>
              </a:ext>
            </a:extLst>
          </p:cNvPr>
          <p:cNvSpPr/>
          <p:nvPr/>
        </p:nvSpPr>
        <p:spPr>
          <a:xfrm>
            <a:off x="3682661" y="5081813"/>
            <a:ext cx="6746042" cy="304800"/>
          </a:xfrm>
          <a:prstGeom prst="flowChartAlternateProcess">
            <a:avLst/>
          </a:prstGeom>
          <a:solidFill>
            <a:srgbClr val="F4E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11316C"/>
                </a:solidFill>
                <a:latin typeface="TheSansB W5 Plain" panose="020B0502050302020203" pitchFamily="34" charset="77"/>
              </a:rPr>
              <a:t>Horizont Handwerk – Werkstätten</a:t>
            </a:r>
          </a:p>
        </p:txBody>
      </p:sp>
      <p:sp>
        <p:nvSpPr>
          <p:cNvPr id="59" name="Alternativer Prozess 58">
            <a:extLst>
              <a:ext uri="{FF2B5EF4-FFF2-40B4-BE49-F238E27FC236}">
                <a16:creationId xmlns:a16="http://schemas.microsoft.com/office/drawing/2014/main" id="{6BBA4F85-F8C5-6419-2EFC-305ABC1F2168}"/>
              </a:ext>
            </a:extLst>
          </p:cNvPr>
          <p:cNvSpPr/>
          <p:nvPr/>
        </p:nvSpPr>
        <p:spPr>
          <a:xfrm>
            <a:off x="1251555" y="3295219"/>
            <a:ext cx="6920495" cy="304800"/>
          </a:xfrm>
          <a:prstGeom prst="flowChartAlternateProcess">
            <a:avLst/>
          </a:prstGeom>
          <a:solidFill>
            <a:srgbClr val="F4E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11316C"/>
                </a:solidFill>
                <a:latin typeface="TheSansB W5 Plain" panose="020B0502050302020203" pitchFamily="34" charset="77"/>
              </a:rPr>
              <a:t>Intensivberatungen</a:t>
            </a:r>
          </a:p>
        </p:txBody>
      </p:sp>
      <p:sp>
        <p:nvSpPr>
          <p:cNvPr id="60" name="Alternativer Prozess 59">
            <a:extLst>
              <a:ext uri="{FF2B5EF4-FFF2-40B4-BE49-F238E27FC236}">
                <a16:creationId xmlns:a16="http://schemas.microsoft.com/office/drawing/2014/main" id="{6FB8EC60-434D-B44F-0282-8D2768DB9625}"/>
              </a:ext>
            </a:extLst>
          </p:cNvPr>
          <p:cNvSpPr/>
          <p:nvPr/>
        </p:nvSpPr>
        <p:spPr>
          <a:xfrm>
            <a:off x="1251555" y="4186751"/>
            <a:ext cx="9177148" cy="304800"/>
          </a:xfrm>
          <a:prstGeom prst="flowChartAlternateProcess">
            <a:avLst/>
          </a:prstGeom>
          <a:solidFill>
            <a:srgbClr val="F4E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11316C"/>
                </a:solidFill>
                <a:latin typeface="TheSansB W5 Plain" panose="020B0502050302020203" pitchFamily="34" charset="77"/>
              </a:rPr>
              <a:t>Modellprojekte</a:t>
            </a:r>
          </a:p>
        </p:txBody>
      </p:sp>
      <p:grpSp>
        <p:nvGrpSpPr>
          <p:cNvPr id="25" name="Gruppieren 24">
            <a:extLst>
              <a:ext uri="{FF2B5EF4-FFF2-40B4-BE49-F238E27FC236}">
                <a16:creationId xmlns:a16="http://schemas.microsoft.com/office/drawing/2014/main" id="{0E112C76-D74B-ACB7-6940-0B4374B17B61}"/>
              </a:ext>
            </a:extLst>
          </p:cNvPr>
          <p:cNvGrpSpPr/>
          <p:nvPr/>
        </p:nvGrpSpPr>
        <p:grpSpPr>
          <a:xfrm>
            <a:off x="6728989" y="1198975"/>
            <a:ext cx="880987" cy="880987"/>
            <a:chOff x="6857329" y="5303855"/>
            <a:chExt cx="1025093" cy="1025093"/>
          </a:xfrm>
        </p:grpSpPr>
        <p:sp>
          <p:nvSpPr>
            <p:cNvPr id="26" name="Oval 25">
              <a:extLst>
                <a:ext uri="{FF2B5EF4-FFF2-40B4-BE49-F238E27FC236}">
                  <a16:creationId xmlns:a16="http://schemas.microsoft.com/office/drawing/2014/main" id="{09737D04-F839-8273-124F-54A3220A9C38}"/>
                </a:ext>
              </a:extLst>
            </p:cNvPr>
            <p:cNvSpPr/>
            <p:nvPr/>
          </p:nvSpPr>
          <p:spPr>
            <a:xfrm>
              <a:off x="6857329" y="5303855"/>
              <a:ext cx="1025093" cy="1025093"/>
            </a:xfrm>
            <a:prstGeom prst="ellipse">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500" dirty="0">
                <a:solidFill>
                  <a:schemeClr val="bg1"/>
                </a:solidFill>
                <a:latin typeface="TheSansB W5 Plain" panose="020B0502050302020203" pitchFamily="34" charset="77"/>
              </a:endParaRPr>
            </a:p>
          </p:txBody>
        </p:sp>
        <p:pic>
          <p:nvPicPr>
            <p:cNvPr id="27" name="Grafik 26">
              <a:extLst>
                <a:ext uri="{FF2B5EF4-FFF2-40B4-BE49-F238E27FC236}">
                  <a16:creationId xmlns:a16="http://schemas.microsoft.com/office/drawing/2014/main" id="{1456B84E-6FC1-ECB5-2BF4-75891778F7CC}"/>
                </a:ext>
              </a:extLst>
            </p:cNvPr>
            <p:cNvPicPr>
              <a:picLocks noChangeAspect="1"/>
            </p:cNvPicPr>
            <p:nvPr/>
          </p:nvPicPr>
          <p:blipFill>
            <a:blip r:embed="rId9"/>
            <a:stretch>
              <a:fillRect/>
            </a:stretch>
          </p:blipFill>
          <p:spPr>
            <a:xfrm>
              <a:off x="6917558" y="5364086"/>
              <a:ext cx="904634" cy="904634"/>
            </a:xfrm>
            <a:prstGeom prst="rect">
              <a:avLst/>
            </a:prstGeom>
          </p:spPr>
        </p:pic>
      </p:grpSp>
      <p:grpSp>
        <p:nvGrpSpPr>
          <p:cNvPr id="4" name="Gruppieren 3">
            <a:extLst>
              <a:ext uri="{FF2B5EF4-FFF2-40B4-BE49-F238E27FC236}">
                <a16:creationId xmlns:a16="http://schemas.microsoft.com/office/drawing/2014/main" id="{1983F72D-D853-5DA9-2FED-75DE7707A045}"/>
              </a:ext>
            </a:extLst>
          </p:cNvPr>
          <p:cNvGrpSpPr/>
          <p:nvPr/>
        </p:nvGrpSpPr>
        <p:grpSpPr>
          <a:xfrm>
            <a:off x="9147239" y="1198975"/>
            <a:ext cx="880987" cy="880987"/>
            <a:chOff x="5092907" y="365125"/>
            <a:chExt cx="1025093" cy="1025093"/>
          </a:xfrm>
        </p:grpSpPr>
        <p:sp>
          <p:nvSpPr>
            <p:cNvPr id="5" name="Oval 4">
              <a:extLst>
                <a:ext uri="{FF2B5EF4-FFF2-40B4-BE49-F238E27FC236}">
                  <a16:creationId xmlns:a16="http://schemas.microsoft.com/office/drawing/2014/main" id="{57F398F1-01AA-5520-4981-A81171AC82FA}"/>
                </a:ext>
              </a:extLst>
            </p:cNvPr>
            <p:cNvSpPr/>
            <p:nvPr/>
          </p:nvSpPr>
          <p:spPr>
            <a:xfrm>
              <a:off x="5092907" y="365125"/>
              <a:ext cx="1025093" cy="1025093"/>
            </a:xfrm>
            <a:prstGeom prst="ellipse">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500" dirty="0">
                <a:solidFill>
                  <a:schemeClr val="bg1"/>
                </a:solidFill>
                <a:latin typeface="TheSansB W5 Plain" panose="020B0502050302020203" pitchFamily="34" charset="77"/>
              </a:endParaRPr>
            </a:p>
          </p:txBody>
        </p:sp>
        <p:pic>
          <p:nvPicPr>
            <p:cNvPr id="6" name="Grafik 5">
              <a:extLst>
                <a:ext uri="{FF2B5EF4-FFF2-40B4-BE49-F238E27FC236}">
                  <a16:creationId xmlns:a16="http://schemas.microsoft.com/office/drawing/2014/main" id="{C617FB22-0569-ACB7-D25E-BD83F118C960}"/>
                </a:ext>
              </a:extLst>
            </p:cNvPr>
            <p:cNvPicPr>
              <a:picLocks noChangeAspect="1"/>
            </p:cNvPicPr>
            <p:nvPr/>
          </p:nvPicPr>
          <p:blipFill>
            <a:blip r:embed="rId10"/>
            <a:stretch>
              <a:fillRect/>
            </a:stretch>
          </p:blipFill>
          <p:spPr>
            <a:xfrm>
              <a:off x="5153136" y="425354"/>
              <a:ext cx="904634" cy="904634"/>
            </a:xfrm>
            <a:prstGeom prst="rect">
              <a:avLst/>
            </a:prstGeom>
          </p:spPr>
        </p:pic>
      </p:grpSp>
    </p:spTree>
    <p:extLst>
      <p:ext uri="{BB962C8B-B14F-4D97-AF65-F5344CB8AC3E}">
        <p14:creationId xmlns:p14="http://schemas.microsoft.com/office/powerpoint/2010/main" val="2983551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E5B9C3-7922-67B7-4F69-0110A32FC83F}"/>
              </a:ext>
            </a:extLst>
          </p:cNvPr>
          <p:cNvSpPr>
            <a:spLocks noGrp="1"/>
          </p:cNvSpPr>
          <p:nvPr>
            <p:ph type="title"/>
          </p:nvPr>
        </p:nvSpPr>
        <p:spPr>
          <a:xfrm>
            <a:off x="951058" y="509367"/>
            <a:ext cx="7623316" cy="568030"/>
          </a:xfrm>
        </p:spPr>
        <p:txBody>
          <a:bodyPr>
            <a:normAutofit fontScale="90000"/>
          </a:bodyPr>
          <a:lstStyle/>
          <a:p>
            <a:r>
              <a:rPr lang="de-DE" dirty="0"/>
              <a:t>Erfahrungsaustausch-Gruppen (Erfa-Gruppen)</a:t>
            </a:r>
          </a:p>
        </p:txBody>
      </p:sp>
      <p:sp>
        <p:nvSpPr>
          <p:cNvPr id="4" name="Inhaltsplatzhalter 2">
            <a:extLst>
              <a:ext uri="{FF2B5EF4-FFF2-40B4-BE49-F238E27FC236}">
                <a16:creationId xmlns:a16="http://schemas.microsoft.com/office/drawing/2014/main" id="{89517F78-3B29-104C-9BDB-4CED10C7DCC5}"/>
              </a:ext>
            </a:extLst>
          </p:cNvPr>
          <p:cNvSpPr>
            <a:spLocks noGrp="1"/>
          </p:cNvSpPr>
          <p:nvPr/>
        </p:nvSpPr>
        <p:spPr>
          <a:xfrm>
            <a:off x="1317204" y="1611616"/>
            <a:ext cx="9557591" cy="3634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2400" dirty="0">
              <a:latin typeface="TheSansB W5 Plain" panose="020B0502050302020203" pitchFamily="34" charset="77"/>
            </a:endParaRPr>
          </a:p>
        </p:txBody>
      </p:sp>
      <p:sp>
        <p:nvSpPr>
          <p:cNvPr id="6" name="Inhaltsplatzhalter 2">
            <a:extLst>
              <a:ext uri="{FF2B5EF4-FFF2-40B4-BE49-F238E27FC236}">
                <a16:creationId xmlns:a16="http://schemas.microsoft.com/office/drawing/2014/main" id="{81E6E978-4A1F-B4C1-49F0-750C5994B006}"/>
              </a:ext>
            </a:extLst>
          </p:cNvPr>
          <p:cNvSpPr txBox="1">
            <a:spLocks/>
          </p:cNvSpPr>
          <p:nvPr/>
        </p:nvSpPr>
        <p:spPr>
          <a:xfrm>
            <a:off x="970069" y="1663721"/>
            <a:ext cx="9379526" cy="3016844"/>
          </a:xfrm>
          <a:prstGeom prst="rect">
            <a:avLst/>
          </a:prstGeom>
        </p:spPr>
        <p:txBody>
          <a:bodyPr vert="horz" lIns="91440" tIns="45720" rIns="91440" bIns="45720" numCol="2" spcCol="36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20"/>
              </a:lnSpc>
              <a:buFont typeface="Arial" panose="020B0604020202020204" pitchFamily="34" charset="0"/>
              <a:buNone/>
            </a:pPr>
            <a:r>
              <a:rPr lang="de-DE" sz="1600" dirty="0">
                <a:highlight>
                  <a:srgbClr val="F4E250"/>
                </a:highlight>
              </a:rPr>
              <a:t>Themengebiete: </a:t>
            </a:r>
          </a:p>
          <a:p>
            <a:pPr>
              <a:lnSpc>
                <a:spcPct val="100000"/>
              </a:lnSpc>
            </a:pPr>
            <a:r>
              <a:rPr lang="de-DE" sz="1600" dirty="0"/>
              <a:t>Digitalisierung, Innovation, Kooperation, Personal, Strategie und Transformation, Nachhaltigkeit, Energiewende, Klimaschutz</a:t>
            </a:r>
          </a:p>
          <a:p>
            <a:pPr>
              <a:lnSpc>
                <a:spcPts val="1720"/>
              </a:lnSpc>
            </a:pPr>
            <a:endParaRPr lang="de-DE" sz="1600" dirty="0"/>
          </a:p>
          <a:p>
            <a:pPr marL="0" indent="0">
              <a:lnSpc>
                <a:spcPts val="1720"/>
              </a:lnSpc>
              <a:buFont typeface="Arial" panose="020B0604020202020204" pitchFamily="34" charset="0"/>
              <a:buNone/>
            </a:pPr>
            <a:r>
              <a:rPr lang="de-DE" sz="1600" dirty="0">
                <a:highlight>
                  <a:srgbClr val="F4E250"/>
                </a:highlight>
              </a:rPr>
              <a:t>Förderung: </a:t>
            </a:r>
          </a:p>
          <a:p>
            <a:pPr>
              <a:lnSpc>
                <a:spcPct val="100000"/>
              </a:lnSpc>
            </a:pPr>
            <a:r>
              <a:rPr lang="de-DE" sz="1600" dirty="0"/>
              <a:t> Bis zu 3.000€ für eine eintägige Sitzung</a:t>
            </a:r>
          </a:p>
          <a:p>
            <a:pPr>
              <a:lnSpc>
                <a:spcPct val="100000"/>
              </a:lnSpc>
            </a:pPr>
            <a:r>
              <a:rPr lang="de-DE" sz="1600" dirty="0"/>
              <a:t> Bis zu 4.500€ für eine zweitägige Sitzung</a:t>
            </a:r>
          </a:p>
          <a:p>
            <a:pPr>
              <a:lnSpc>
                <a:spcPts val="1720"/>
              </a:lnSpc>
            </a:pPr>
            <a:endParaRPr lang="de-DE" sz="1600" dirty="0">
              <a:highlight>
                <a:srgbClr val="F4E250"/>
              </a:highlight>
            </a:endParaRPr>
          </a:p>
          <a:p>
            <a:pPr marL="0" indent="0">
              <a:lnSpc>
                <a:spcPts val="1720"/>
              </a:lnSpc>
              <a:buNone/>
            </a:pPr>
            <a:r>
              <a:rPr lang="de-DE" sz="1600" dirty="0">
                <a:highlight>
                  <a:srgbClr val="F4E250"/>
                </a:highlight>
              </a:rPr>
              <a:t>Teilnehmer: </a:t>
            </a:r>
          </a:p>
          <a:p>
            <a:pPr>
              <a:lnSpc>
                <a:spcPct val="100000"/>
              </a:lnSpc>
            </a:pPr>
            <a:r>
              <a:rPr lang="de-DE" sz="1600" dirty="0"/>
              <a:t>8-15 Unternehmen, homogene Betriebsstruktur gewünscht</a:t>
            </a:r>
          </a:p>
          <a:p>
            <a:pPr>
              <a:lnSpc>
                <a:spcPct val="100000"/>
              </a:lnSpc>
            </a:pPr>
            <a:r>
              <a:rPr lang="de-DE" sz="1600" dirty="0"/>
              <a:t>Gewerkeübergreifend, auch Nicht-Handwerksunternehmen möglich</a:t>
            </a:r>
          </a:p>
          <a:p>
            <a:pPr marL="0" indent="0">
              <a:lnSpc>
                <a:spcPts val="1720"/>
              </a:lnSpc>
              <a:buFont typeface="Arial" panose="020B0604020202020204" pitchFamily="34" charset="0"/>
              <a:buNone/>
            </a:pPr>
            <a:endParaRPr lang="de-DE" sz="1600" dirty="0">
              <a:highlight>
                <a:srgbClr val="F4E250"/>
              </a:highlight>
            </a:endParaRPr>
          </a:p>
          <a:p>
            <a:pPr marL="0" indent="0">
              <a:lnSpc>
                <a:spcPts val="1720"/>
              </a:lnSpc>
              <a:buFont typeface="Arial" panose="020B0604020202020204" pitchFamily="34" charset="0"/>
              <a:buNone/>
            </a:pPr>
            <a:r>
              <a:rPr lang="de-DE" sz="1600" dirty="0">
                <a:highlight>
                  <a:srgbClr val="F4E250"/>
                </a:highlight>
              </a:rPr>
              <a:t>Laufzeit: </a:t>
            </a:r>
          </a:p>
          <a:p>
            <a:pPr>
              <a:lnSpc>
                <a:spcPts val="1720"/>
              </a:lnSpc>
            </a:pPr>
            <a:r>
              <a:rPr lang="de-DE" sz="1600" dirty="0"/>
              <a:t>12 Monate mit 2 Treffen</a:t>
            </a:r>
          </a:p>
        </p:txBody>
      </p:sp>
      <p:sp>
        <p:nvSpPr>
          <p:cNvPr id="7" name="Textfeld 6">
            <a:extLst>
              <a:ext uri="{FF2B5EF4-FFF2-40B4-BE49-F238E27FC236}">
                <a16:creationId xmlns:a16="http://schemas.microsoft.com/office/drawing/2014/main" id="{7D49053D-8FAD-2C11-4B90-75851E42E96B}"/>
              </a:ext>
            </a:extLst>
          </p:cNvPr>
          <p:cNvSpPr txBox="1"/>
          <p:nvPr/>
        </p:nvSpPr>
        <p:spPr>
          <a:xfrm>
            <a:off x="951058" y="4620899"/>
            <a:ext cx="8346889" cy="1355179"/>
          </a:xfrm>
          <a:prstGeom prst="rect">
            <a:avLst/>
          </a:prstGeom>
          <a:noFill/>
        </p:spPr>
        <p:txBody>
          <a:bodyPr wrap="square">
            <a:spAutoFit/>
          </a:bodyPr>
          <a:lstStyle/>
          <a:p>
            <a:pPr marL="0" marR="0" lvl="0" indent="0" algn="l" defTabSz="914400" rtl="0" eaLnBrk="1" fontAlgn="auto" latinLnBrk="0" hangingPunct="1">
              <a:lnSpc>
                <a:spcPts val="1720"/>
              </a:lnSpc>
              <a:spcBef>
                <a:spcPts val="1000"/>
              </a:spcBef>
              <a:spcAft>
                <a:spcPts val="0"/>
              </a:spcAft>
              <a:buClrTx/>
              <a:buSzTx/>
              <a:buFont typeface="Arial" panose="020B0604020202020204" pitchFamily="34" charset="0"/>
              <a:buNone/>
              <a:tabLst/>
              <a:defRPr/>
            </a:pPr>
            <a:r>
              <a:rPr kumimoji="0" lang="de-DE" sz="1600" u="none" strike="noStrike" kern="1200" cap="none" spc="0" normalizeH="0" baseline="0" noProof="0" dirty="0">
                <a:ln>
                  <a:noFill/>
                </a:ln>
                <a:solidFill>
                  <a:srgbClr val="134F87"/>
                </a:solidFill>
                <a:effectLst/>
                <a:highlight>
                  <a:srgbClr val="F4E250"/>
                </a:highlight>
                <a:uLnTx/>
                <a:uFillTx/>
                <a:latin typeface="TheSansB W5 Plain" panose="020B0502050302020203" pitchFamily="34" charset="77"/>
                <a:ea typeface="+mn-ea"/>
                <a:cs typeface="+mn-cs"/>
              </a:rPr>
              <a:t>Ziele: </a:t>
            </a:r>
          </a:p>
          <a:p>
            <a:pPr marL="285750" marR="0" lvl="0" indent="-285750" algn="l" defTabSz="914400" rtl="0" eaLnBrk="1" fontAlgn="auto" latinLnBrk="0" hangingPunct="1">
              <a:lnSpc>
                <a:spcPts val="1720"/>
              </a:lnSpc>
              <a:spcBef>
                <a:spcPts val="1000"/>
              </a:spcBef>
              <a:spcAft>
                <a:spcPts val="0"/>
              </a:spcAft>
              <a:buClrTx/>
              <a:buSzTx/>
              <a:buFont typeface="Arial" panose="020B0604020202020204" pitchFamily="34" charset="0"/>
              <a:buChar char="•"/>
              <a:tabLst/>
              <a:defRPr/>
            </a:pPr>
            <a:r>
              <a:rPr kumimoji="0" lang="de-DE" sz="1600" u="none" strike="noStrike" kern="1200" cap="none" spc="0" normalizeH="0" baseline="0" noProof="0" dirty="0">
                <a:ln>
                  <a:noFill/>
                </a:ln>
                <a:solidFill>
                  <a:srgbClr val="134F87"/>
                </a:solidFill>
                <a:effectLst/>
                <a:uLnTx/>
                <a:uFillTx/>
                <a:latin typeface="TheSansB W5 Plain" panose="020B0502050302020203" pitchFamily="34" charset="77"/>
                <a:ea typeface="+mn-ea"/>
                <a:cs typeface="+mn-cs"/>
              </a:rPr>
              <a:t>Betrieblichen Horizont erweitern und aus Erfahrungen der anderen </a:t>
            </a:r>
            <a:r>
              <a:rPr lang="de-DE" sz="1600" dirty="0">
                <a:solidFill>
                  <a:srgbClr val="134F87"/>
                </a:solidFill>
                <a:latin typeface="TheSansB W5 Plain" panose="020B0502050302020203" pitchFamily="34" charset="77"/>
              </a:rPr>
              <a:t>Teilnehmer</a:t>
            </a:r>
            <a:r>
              <a:rPr kumimoji="0" lang="de-DE" sz="1600" u="none" strike="noStrike" kern="1200" cap="none" spc="0" normalizeH="0" baseline="0" noProof="0" dirty="0">
                <a:ln>
                  <a:noFill/>
                </a:ln>
                <a:solidFill>
                  <a:srgbClr val="134F87"/>
                </a:solidFill>
                <a:effectLst/>
                <a:uLnTx/>
                <a:uFillTx/>
                <a:latin typeface="TheSansB W5 Plain" panose="020B0502050302020203" pitchFamily="34" charset="77"/>
                <a:ea typeface="+mn-ea"/>
                <a:cs typeface="+mn-cs"/>
              </a:rPr>
              <a:t> lernen</a:t>
            </a:r>
          </a:p>
          <a:p>
            <a:pPr marL="285750" marR="0" lvl="0" indent="-285750" algn="l" defTabSz="914400" rtl="0" eaLnBrk="1" fontAlgn="auto" latinLnBrk="0" hangingPunct="1">
              <a:lnSpc>
                <a:spcPts val="1720"/>
              </a:lnSpc>
              <a:spcBef>
                <a:spcPts val="1000"/>
              </a:spcBef>
              <a:spcAft>
                <a:spcPts val="0"/>
              </a:spcAft>
              <a:buClrTx/>
              <a:buSzTx/>
              <a:buFont typeface="Arial" panose="020B0604020202020204" pitchFamily="34" charset="0"/>
              <a:buChar char="•"/>
              <a:tabLst/>
              <a:defRPr/>
            </a:pPr>
            <a:r>
              <a:rPr kumimoji="0" lang="de-DE" sz="1600" u="none" strike="noStrike" kern="1200" cap="none" spc="0" normalizeH="0" baseline="0" noProof="0" dirty="0">
                <a:ln>
                  <a:noFill/>
                </a:ln>
                <a:solidFill>
                  <a:srgbClr val="134F87"/>
                </a:solidFill>
                <a:effectLst/>
                <a:uLnTx/>
                <a:uFillTx/>
                <a:latin typeface="TheSansB W5 Plain" panose="020B0502050302020203" pitchFamily="34" charset="77"/>
                <a:ea typeface="+mn-ea"/>
                <a:cs typeface="+mn-cs"/>
              </a:rPr>
              <a:t>Betriebliche Entscheidungen im Vorfeld diskutieren</a:t>
            </a:r>
          </a:p>
          <a:p>
            <a:pPr marL="285750" marR="0" lvl="0" indent="-285750" algn="l" defTabSz="914400" rtl="0" eaLnBrk="1" fontAlgn="auto" latinLnBrk="0" hangingPunct="1">
              <a:lnSpc>
                <a:spcPts val="1720"/>
              </a:lnSpc>
              <a:spcBef>
                <a:spcPts val="1000"/>
              </a:spcBef>
              <a:spcAft>
                <a:spcPts val="0"/>
              </a:spcAft>
              <a:buClrTx/>
              <a:buSzTx/>
              <a:buFont typeface="Arial" panose="020B0604020202020204" pitchFamily="34" charset="0"/>
              <a:buChar char="•"/>
              <a:tabLst/>
              <a:defRPr/>
            </a:pPr>
            <a:r>
              <a:rPr kumimoji="0" lang="de-DE" sz="1600" u="none" strike="noStrike" kern="1200" cap="none" spc="0" normalizeH="0" baseline="0" noProof="0" dirty="0">
                <a:ln>
                  <a:noFill/>
                </a:ln>
                <a:solidFill>
                  <a:srgbClr val="134F87"/>
                </a:solidFill>
                <a:effectLst/>
                <a:uLnTx/>
                <a:uFillTx/>
                <a:latin typeface="TheSansB W5 Plain" panose="020B0502050302020203" pitchFamily="34" charset="77"/>
                <a:ea typeface="+mn-ea"/>
                <a:cs typeface="+mn-cs"/>
              </a:rPr>
              <a:t>Anregung zur Kooperation zwischen Betrieben</a:t>
            </a:r>
          </a:p>
        </p:txBody>
      </p:sp>
      <p:sp>
        <p:nvSpPr>
          <p:cNvPr id="17" name="Inhaltsplatzhalter 22">
            <a:extLst>
              <a:ext uri="{FF2B5EF4-FFF2-40B4-BE49-F238E27FC236}">
                <a16:creationId xmlns:a16="http://schemas.microsoft.com/office/drawing/2014/main" id="{FDF382F3-DF1F-9CF6-76A0-C4FEEF6B11CC}"/>
              </a:ext>
            </a:extLst>
          </p:cNvPr>
          <p:cNvSpPr txBox="1">
            <a:spLocks/>
          </p:cNvSpPr>
          <p:nvPr/>
        </p:nvSpPr>
        <p:spPr>
          <a:xfrm>
            <a:off x="964504" y="1236884"/>
            <a:ext cx="9295300" cy="517396"/>
          </a:xfrm>
          <a:prstGeom prst="rect">
            <a:avLst/>
          </a:prstGeom>
        </p:spPr>
        <p:txBody>
          <a:bodyPr vert="horz" lIns="91440" tIns="45720" rIns="91440" bIns="45720" rtlCol="0">
            <a:normAutofit/>
          </a:bodyPr>
          <a:lstStyle>
            <a:lvl1pPr marL="142875" indent="0" algn="l" defTabSz="914400" rtl="0" eaLnBrk="1" latinLnBrk="0" hangingPunct="1">
              <a:lnSpc>
                <a:spcPct val="90000"/>
              </a:lnSpc>
              <a:spcBef>
                <a:spcPts val="1000"/>
              </a:spcBef>
              <a:buFont typeface="Arial" panose="020B0604020202020204" pitchFamily="34" charset="0"/>
              <a:buNone/>
              <a:tabLst/>
              <a:defRPr sz="2400" b="0" i="0" kern="1200">
                <a:solidFill>
                  <a:srgbClr val="11316C"/>
                </a:solidFill>
                <a:latin typeface="TheSansB W5 Plain" panose="020B0502050302020203" pitchFamily="34" charset="77"/>
                <a:ea typeface="+mn-ea"/>
                <a:cs typeface="+mn-cs"/>
              </a:defRPr>
            </a:lvl1pPr>
            <a:lvl2pPr marL="144000" indent="0" algn="l" defTabSz="914400" rtl="0" eaLnBrk="1" latinLnBrk="0" hangingPunct="1">
              <a:lnSpc>
                <a:spcPct val="90000"/>
              </a:lnSpc>
              <a:spcBef>
                <a:spcPts val="500"/>
              </a:spcBef>
              <a:buFont typeface="Arial" panose="020B0604020202020204" pitchFamily="34" charset="0"/>
              <a:buNone/>
              <a:tabLst/>
              <a:defRPr sz="1800" b="0" i="1" kern="1200">
                <a:solidFill>
                  <a:srgbClr val="008AD1"/>
                </a:solidFill>
                <a:latin typeface="TheSansB W5 Plain" panose="020B0502050302020203" pitchFamily="34" charset="77"/>
                <a:ea typeface="+mn-ea"/>
                <a:cs typeface="+mn-cs"/>
              </a:defRPr>
            </a:lvl2pPr>
            <a:lvl3pPr marL="142875" indent="0" algn="l" defTabSz="914400" rtl="0" eaLnBrk="1" latinLnBrk="0" hangingPunct="1">
              <a:lnSpc>
                <a:spcPct val="90000"/>
              </a:lnSpc>
              <a:spcBef>
                <a:spcPts val="500"/>
              </a:spcBef>
              <a:buFont typeface="Arial" panose="020B0604020202020204" pitchFamily="34" charset="0"/>
              <a:buNone/>
              <a:tabLst/>
              <a:defRPr sz="2000" b="0" i="0" kern="1200">
                <a:solidFill>
                  <a:srgbClr val="11316C"/>
                </a:solidFill>
                <a:latin typeface="TheSansB W5 Plain" panose="020B0502050302020203" pitchFamily="34" charset="77"/>
                <a:ea typeface="+mn-ea"/>
                <a:cs typeface="+mn-cs"/>
              </a:defRPr>
            </a:lvl3pPr>
            <a:lvl4pPr marL="144000" indent="0" algn="l" defTabSz="914400" rtl="0" eaLnBrk="1" latinLnBrk="0" hangingPunct="1">
              <a:lnSpc>
                <a:spcPts val="2220"/>
              </a:lnSpc>
              <a:spcBef>
                <a:spcPts val="500"/>
              </a:spcBef>
              <a:buFont typeface="Arial" panose="020B0604020202020204" pitchFamily="34" charset="0"/>
              <a:buNone/>
              <a:tabLst/>
              <a:defRPr sz="1600" b="0" i="0" kern="1200">
                <a:solidFill>
                  <a:srgbClr val="11316C"/>
                </a:solidFill>
                <a:latin typeface="TheSansB W5 Plain" panose="020B0502050302020203" pitchFamily="34" charset="77"/>
                <a:ea typeface="+mn-ea"/>
                <a:cs typeface="+mn-cs"/>
              </a:defRPr>
            </a:lvl4pPr>
            <a:lvl5pPr marL="142875" indent="0" algn="l" defTabSz="914400" rtl="0" eaLnBrk="1" latinLnBrk="0" hangingPunct="1">
              <a:lnSpc>
                <a:spcPct val="90000"/>
              </a:lnSpc>
              <a:spcBef>
                <a:spcPts val="500"/>
              </a:spcBef>
              <a:buFont typeface="Arial" panose="020B0604020202020204" pitchFamily="34" charset="0"/>
              <a:buNone/>
              <a:tabLst/>
              <a:defRPr sz="1700" b="0" i="0" kern="1200">
                <a:solidFill>
                  <a:srgbClr val="11316C"/>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a:r>
              <a:rPr lang="de-DE" sz="1800" dirty="0">
                <a:solidFill>
                  <a:srgbClr val="008AD1"/>
                </a:solidFill>
              </a:rPr>
              <a:t>Die Rahmenbedingungen</a:t>
            </a:r>
          </a:p>
        </p:txBody>
      </p:sp>
      <p:pic>
        <p:nvPicPr>
          <p:cNvPr id="18" name="Grafik 17">
            <a:extLst>
              <a:ext uri="{FF2B5EF4-FFF2-40B4-BE49-F238E27FC236}">
                <a16:creationId xmlns:a16="http://schemas.microsoft.com/office/drawing/2014/main" id="{AEEC1019-3D52-5DFA-0D66-BB8CAD3327D0}"/>
              </a:ext>
            </a:extLst>
          </p:cNvPr>
          <p:cNvPicPr>
            <a:picLocks noChangeAspect="1"/>
          </p:cNvPicPr>
          <p:nvPr/>
        </p:nvPicPr>
        <p:blipFill>
          <a:blip r:embed="rId2"/>
          <a:stretch>
            <a:fillRect/>
          </a:stretch>
        </p:blipFill>
        <p:spPr>
          <a:xfrm>
            <a:off x="10524057" y="5135271"/>
            <a:ext cx="787400" cy="571500"/>
          </a:xfrm>
          <a:prstGeom prst="rect">
            <a:avLst/>
          </a:prstGeom>
        </p:spPr>
      </p:pic>
      <p:pic>
        <p:nvPicPr>
          <p:cNvPr id="22" name="Grafik 21">
            <a:extLst>
              <a:ext uri="{FF2B5EF4-FFF2-40B4-BE49-F238E27FC236}">
                <a16:creationId xmlns:a16="http://schemas.microsoft.com/office/drawing/2014/main" id="{D76EF1DD-9C73-C488-5E70-1356E0C4388C}"/>
              </a:ext>
            </a:extLst>
          </p:cNvPr>
          <p:cNvPicPr>
            <a:picLocks noChangeAspect="1"/>
          </p:cNvPicPr>
          <p:nvPr/>
        </p:nvPicPr>
        <p:blipFill>
          <a:blip r:embed="rId3"/>
          <a:stretch>
            <a:fillRect/>
          </a:stretch>
        </p:blipFill>
        <p:spPr>
          <a:xfrm>
            <a:off x="9974906" y="4369415"/>
            <a:ext cx="787400" cy="622300"/>
          </a:xfrm>
          <a:prstGeom prst="rect">
            <a:avLst/>
          </a:prstGeom>
        </p:spPr>
      </p:pic>
    </p:spTree>
    <p:extLst>
      <p:ext uri="{BB962C8B-B14F-4D97-AF65-F5344CB8AC3E}">
        <p14:creationId xmlns:p14="http://schemas.microsoft.com/office/powerpoint/2010/main" val="1268021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E5B9C3-7922-67B7-4F69-0110A32FC83F}"/>
              </a:ext>
            </a:extLst>
          </p:cNvPr>
          <p:cNvSpPr>
            <a:spLocks noGrp="1"/>
          </p:cNvSpPr>
          <p:nvPr>
            <p:ph type="title"/>
          </p:nvPr>
        </p:nvSpPr>
        <p:spPr/>
        <p:txBody>
          <a:bodyPr>
            <a:normAutofit fontScale="90000"/>
          </a:bodyPr>
          <a:lstStyle/>
          <a:p>
            <a:r>
              <a:rPr lang="de-DE" dirty="0"/>
              <a:t>ERFA-Gruppen: Von der Idee zur Umsetzung </a:t>
            </a:r>
          </a:p>
        </p:txBody>
      </p:sp>
      <p:sp>
        <p:nvSpPr>
          <p:cNvPr id="3" name="Inhaltsplatzhalter 2">
            <a:extLst>
              <a:ext uri="{FF2B5EF4-FFF2-40B4-BE49-F238E27FC236}">
                <a16:creationId xmlns:a16="http://schemas.microsoft.com/office/drawing/2014/main" id="{482D75A2-7457-E2BA-80DB-98766CE6F6D4}"/>
              </a:ext>
            </a:extLst>
          </p:cNvPr>
          <p:cNvSpPr>
            <a:spLocks noGrp="1"/>
          </p:cNvSpPr>
          <p:nvPr>
            <p:ph idx="13"/>
          </p:nvPr>
        </p:nvSpPr>
        <p:spPr>
          <a:xfrm>
            <a:off x="964504" y="1236883"/>
            <a:ext cx="8474464" cy="568031"/>
          </a:xfrm>
        </p:spPr>
        <p:txBody>
          <a:bodyPr>
            <a:normAutofit/>
          </a:bodyPr>
          <a:lstStyle/>
          <a:p>
            <a:pPr marL="0" indent="0">
              <a:buNone/>
            </a:pPr>
            <a:r>
              <a:rPr lang="de-DE" sz="1800" dirty="0">
                <a:solidFill>
                  <a:srgbClr val="008AD1"/>
                </a:solidFill>
              </a:rPr>
              <a:t>Der Ablauf</a:t>
            </a:r>
          </a:p>
        </p:txBody>
      </p:sp>
      <p:sp>
        <p:nvSpPr>
          <p:cNvPr id="4" name="Flussdiagramm: Prozess 3">
            <a:extLst>
              <a:ext uri="{FF2B5EF4-FFF2-40B4-BE49-F238E27FC236}">
                <a16:creationId xmlns:a16="http://schemas.microsoft.com/office/drawing/2014/main" id="{6058D3C4-0227-0883-3516-64E0E716A778}"/>
              </a:ext>
            </a:extLst>
          </p:cNvPr>
          <p:cNvSpPr/>
          <p:nvPr/>
        </p:nvSpPr>
        <p:spPr>
          <a:xfrm>
            <a:off x="964504" y="1900994"/>
            <a:ext cx="2772000" cy="831114"/>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solidFill>
                  <a:srgbClr val="FFF038"/>
                </a:solidFill>
                <a:latin typeface="TheSansB W5 Plain" panose="020B0502050302020203" pitchFamily="34" charset="77"/>
              </a:rPr>
              <a:t>Idee</a:t>
            </a:r>
            <a:endParaRPr lang="de-DE" sz="2000" dirty="0">
              <a:latin typeface="TheSansB W5 Plain" panose="020B0502050302020203" pitchFamily="34" charset="77"/>
            </a:endParaRPr>
          </a:p>
        </p:txBody>
      </p:sp>
      <p:sp>
        <p:nvSpPr>
          <p:cNvPr id="5" name="Flussdiagramm: Prozess 4">
            <a:extLst>
              <a:ext uri="{FF2B5EF4-FFF2-40B4-BE49-F238E27FC236}">
                <a16:creationId xmlns:a16="http://schemas.microsoft.com/office/drawing/2014/main" id="{88917647-534D-4BA0-2CA7-D9B0A89089E1}"/>
              </a:ext>
            </a:extLst>
          </p:cNvPr>
          <p:cNvSpPr/>
          <p:nvPr/>
        </p:nvSpPr>
        <p:spPr>
          <a:xfrm>
            <a:off x="4664600" y="1900994"/>
            <a:ext cx="2772000" cy="831114"/>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latin typeface="TheSansB W5 Plain" panose="020B0502050302020203" pitchFamily="34" charset="77"/>
              </a:rPr>
              <a:t>Informieren</a:t>
            </a:r>
          </a:p>
          <a:p>
            <a:pPr algn="ctr"/>
            <a:r>
              <a:rPr lang="de-DE" sz="1400" dirty="0">
                <a:solidFill>
                  <a:srgbClr val="F4E250"/>
                </a:solidFill>
                <a:latin typeface="TheSansB W5 Plain" panose="020B0502050302020203" pitchFamily="34" charset="77"/>
              </a:rPr>
              <a:t>Merkblatt</a:t>
            </a:r>
          </a:p>
        </p:txBody>
      </p:sp>
      <p:sp>
        <p:nvSpPr>
          <p:cNvPr id="6" name="Flussdiagramm: Prozess 5">
            <a:extLst>
              <a:ext uri="{FF2B5EF4-FFF2-40B4-BE49-F238E27FC236}">
                <a16:creationId xmlns:a16="http://schemas.microsoft.com/office/drawing/2014/main" id="{FA0069F7-97DC-9CB4-0386-8FA4B173414E}"/>
              </a:ext>
            </a:extLst>
          </p:cNvPr>
          <p:cNvSpPr/>
          <p:nvPr/>
        </p:nvSpPr>
        <p:spPr>
          <a:xfrm>
            <a:off x="8392897" y="1900994"/>
            <a:ext cx="2772000" cy="831114"/>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latin typeface="TheSansB W5 Plain" panose="020B0502050302020203" pitchFamily="34" charset="77"/>
              </a:rPr>
              <a:t>Vorbesprechen</a:t>
            </a:r>
          </a:p>
          <a:p>
            <a:pPr algn="ctr"/>
            <a:r>
              <a:rPr lang="de-DE" sz="1400" dirty="0">
                <a:solidFill>
                  <a:srgbClr val="F4E250"/>
                </a:solidFill>
                <a:latin typeface="TheSansB W5 Plain" panose="020B0502050302020203" pitchFamily="34" charset="77"/>
              </a:rPr>
              <a:t>Koordination Horizont Handwerk</a:t>
            </a:r>
          </a:p>
        </p:txBody>
      </p:sp>
      <p:sp>
        <p:nvSpPr>
          <p:cNvPr id="7" name="Flussdiagramm: Prozess 6">
            <a:extLst>
              <a:ext uri="{FF2B5EF4-FFF2-40B4-BE49-F238E27FC236}">
                <a16:creationId xmlns:a16="http://schemas.microsoft.com/office/drawing/2014/main" id="{1198FD6A-80BE-1B55-B191-BE9B2499E4F2}"/>
              </a:ext>
            </a:extLst>
          </p:cNvPr>
          <p:cNvSpPr/>
          <p:nvPr/>
        </p:nvSpPr>
        <p:spPr>
          <a:xfrm>
            <a:off x="8392895" y="3429000"/>
            <a:ext cx="2772000" cy="831114"/>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latin typeface="TheSansB W5 Plain" panose="020B0502050302020203" pitchFamily="34" charset="77"/>
              </a:rPr>
              <a:t>Team finden</a:t>
            </a:r>
          </a:p>
          <a:p>
            <a:pPr algn="ctr"/>
            <a:r>
              <a:rPr lang="de-DE" sz="1400" dirty="0">
                <a:solidFill>
                  <a:srgbClr val="F4E250"/>
                </a:solidFill>
                <a:latin typeface="TheSansB W5 Plain" panose="020B0502050302020203" pitchFamily="34" charset="77"/>
              </a:rPr>
              <a:t>Beratung, Referenten, Moderatoren</a:t>
            </a:r>
          </a:p>
        </p:txBody>
      </p:sp>
      <p:sp>
        <p:nvSpPr>
          <p:cNvPr id="8" name="Flussdiagramm: Prozess 7">
            <a:extLst>
              <a:ext uri="{FF2B5EF4-FFF2-40B4-BE49-F238E27FC236}">
                <a16:creationId xmlns:a16="http://schemas.microsoft.com/office/drawing/2014/main" id="{4F00CC37-A44F-BC6C-B486-585D5FD37468}"/>
              </a:ext>
            </a:extLst>
          </p:cNvPr>
          <p:cNvSpPr/>
          <p:nvPr/>
        </p:nvSpPr>
        <p:spPr>
          <a:xfrm>
            <a:off x="4651153" y="3429000"/>
            <a:ext cx="2772000" cy="831114"/>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latin typeface="TheSansB W5 Plain" panose="020B0502050302020203" pitchFamily="34" charset="77"/>
              </a:rPr>
              <a:t>Interessenten finden</a:t>
            </a:r>
          </a:p>
        </p:txBody>
      </p:sp>
      <p:sp>
        <p:nvSpPr>
          <p:cNvPr id="9" name="Flussdiagramm: Prozess 8">
            <a:extLst>
              <a:ext uri="{FF2B5EF4-FFF2-40B4-BE49-F238E27FC236}">
                <a16:creationId xmlns:a16="http://schemas.microsoft.com/office/drawing/2014/main" id="{C917AE5B-D43A-AA84-C1EF-460F8B76FA50}"/>
              </a:ext>
            </a:extLst>
          </p:cNvPr>
          <p:cNvSpPr/>
          <p:nvPr/>
        </p:nvSpPr>
        <p:spPr>
          <a:xfrm>
            <a:off x="964501" y="3429000"/>
            <a:ext cx="2772000" cy="831114"/>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a:latin typeface="TheSansB W5 Plain" panose="020B0502050302020203" pitchFamily="34" charset="77"/>
              </a:rPr>
              <a:t>Antrag schreiben und </a:t>
            </a:r>
            <a:br>
              <a:rPr lang="de-DE" dirty="0">
                <a:latin typeface="TheSansB W5 Plain" panose="020B0502050302020203" pitchFamily="34" charset="77"/>
              </a:rPr>
            </a:br>
            <a:r>
              <a:rPr lang="de-DE" dirty="0">
                <a:latin typeface="TheSansB W5 Plain" panose="020B0502050302020203" pitchFamily="34" charset="77"/>
              </a:rPr>
              <a:t>bei WM einreichen </a:t>
            </a:r>
            <a:br>
              <a:rPr lang="de-DE" dirty="0">
                <a:latin typeface="TheSansB W5 Plain" panose="020B0502050302020203" pitchFamily="34" charset="77"/>
              </a:rPr>
            </a:br>
            <a:r>
              <a:rPr lang="de-DE" sz="1400" dirty="0">
                <a:solidFill>
                  <a:srgbClr val="F4E250"/>
                </a:solidFill>
                <a:latin typeface="TheSansB W5 Plain" panose="020B0502050302020203" pitchFamily="34" charset="77"/>
              </a:rPr>
              <a:t>Formular</a:t>
            </a:r>
            <a:endParaRPr lang="de-DE" sz="1400" dirty="0">
              <a:latin typeface="TheSansB W5 Plain" panose="020B0502050302020203" pitchFamily="34" charset="77"/>
            </a:endParaRPr>
          </a:p>
        </p:txBody>
      </p:sp>
      <p:sp>
        <p:nvSpPr>
          <p:cNvPr id="10" name="Flussdiagramm: Prozess 9">
            <a:extLst>
              <a:ext uri="{FF2B5EF4-FFF2-40B4-BE49-F238E27FC236}">
                <a16:creationId xmlns:a16="http://schemas.microsoft.com/office/drawing/2014/main" id="{6315B365-89E4-5374-73D5-C360B90347EF}"/>
              </a:ext>
            </a:extLst>
          </p:cNvPr>
          <p:cNvSpPr/>
          <p:nvPr/>
        </p:nvSpPr>
        <p:spPr>
          <a:xfrm>
            <a:off x="964504" y="4892277"/>
            <a:ext cx="2772000" cy="831113"/>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latin typeface="TheSansB W5 Plain" panose="020B0502050302020203" pitchFamily="34" charset="77"/>
              </a:rPr>
              <a:t>Bewilligung durch WM</a:t>
            </a:r>
            <a:br>
              <a:rPr lang="de-DE" sz="2000" dirty="0">
                <a:latin typeface="TheSansB W5 Plain" panose="020B0502050302020203" pitchFamily="34" charset="77"/>
              </a:rPr>
            </a:br>
            <a:r>
              <a:rPr lang="de-DE" sz="1400" dirty="0">
                <a:solidFill>
                  <a:srgbClr val="F4E250"/>
                </a:solidFill>
                <a:latin typeface="TheSansB W5 Plain" panose="020B0502050302020203" pitchFamily="34" charset="77"/>
              </a:rPr>
              <a:t>6 Wochen</a:t>
            </a:r>
          </a:p>
        </p:txBody>
      </p:sp>
      <p:sp>
        <p:nvSpPr>
          <p:cNvPr id="12" name="Flussdiagramm: Prozess 11">
            <a:extLst>
              <a:ext uri="{FF2B5EF4-FFF2-40B4-BE49-F238E27FC236}">
                <a16:creationId xmlns:a16="http://schemas.microsoft.com/office/drawing/2014/main" id="{1D05CCCA-17E8-A927-48AD-2B3DF8709C18}"/>
              </a:ext>
            </a:extLst>
          </p:cNvPr>
          <p:cNvSpPr/>
          <p:nvPr/>
        </p:nvSpPr>
        <p:spPr>
          <a:xfrm>
            <a:off x="4664601" y="4892277"/>
            <a:ext cx="2772000" cy="831113"/>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latin typeface="TheSansB W5 Plain" panose="020B0502050302020203" pitchFamily="34" charset="77"/>
              </a:rPr>
              <a:t>Start der Umsetzung</a:t>
            </a:r>
          </a:p>
        </p:txBody>
      </p:sp>
      <p:pic>
        <p:nvPicPr>
          <p:cNvPr id="31" name="Grafik 30">
            <a:extLst>
              <a:ext uri="{FF2B5EF4-FFF2-40B4-BE49-F238E27FC236}">
                <a16:creationId xmlns:a16="http://schemas.microsoft.com/office/drawing/2014/main" id="{3BA4B0A5-CF5C-92C8-6E0F-B11EC7FD98E9}"/>
              </a:ext>
            </a:extLst>
          </p:cNvPr>
          <p:cNvPicPr>
            <a:picLocks noChangeAspect="1"/>
          </p:cNvPicPr>
          <p:nvPr/>
        </p:nvPicPr>
        <p:blipFill>
          <a:blip r:embed="rId2"/>
          <a:stretch>
            <a:fillRect/>
          </a:stretch>
        </p:blipFill>
        <p:spPr>
          <a:xfrm>
            <a:off x="4017878" y="2057890"/>
            <a:ext cx="392163" cy="517322"/>
          </a:xfrm>
          <a:prstGeom prst="rect">
            <a:avLst/>
          </a:prstGeom>
        </p:spPr>
      </p:pic>
      <p:pic>
        <p:nvPicPr>
          <p:cNvPr id="32" name="Grafik 31">
            <a:extLst>
              <a:ext uri="{FF2B5EF4-FFF2-40B4-BE49-F238E27FC236}">
                <a16:creationId xmlns:a16="http://schemas.microsoft.com/office/drawing/2014/main" id="{6BF96F80-B9D2-B50A-F6D1-320E8FEE49C7}"/>
              </a:ext>
            </a:extLst>
          </p:cNvPr>
          <p:cNvPicPr>
            <a:picLocks noChangeAspect="1"/>
          </p:cNvPicPr>
          <p:nvPr/>
        </p:nvPicPr>
        <p:blipFill>
          <a:blip r:embed="rId2"/>
          <a:stretch>
            <a:fillRect/>
          </a:stretch>
        </p:blipFill>
        <p:spPr>
          <a:xfrm>
            <a:off x="7729952" y="2057890"/>
            <a:ext cx="392163" cy="517322"/>
          </a:xfrm>
          <a:prstGeom prst="rect">
            <a:avLst/>
          </a:prstGeom>
        </p:spPr>
      </p:pic>
      <p:pic>
        <p:nvPicPr>
          <p:cNvPr id="33" name="Grafik 32">
            <a:extLst>
              <a:ext uri="{FF2B5EF4-FFF2-40B4-BE49-F238E27FC236}">
                <a16:creationId xmlns:a16="http://schemas.microsoft.com/office/drawing/2014/main" id="{6E9E5E26-1601-50F7-68C0-407CF95E8FFB}"/>
              </a:ext>
            </a:extLst>
          </p:cNvPr>
          <p:cNvPicPr>
            <a:picLocks noChangeAspect="1"/>
          </p:cNvPicPr>
          <p:nvPr/>
        </p:nvPicPr>
        <p:blipFill>
          <a:blip r:embed="rId3"/>
          <a:stretch>
            <a:fillRect/>
          </a:stretch>
        </p:blipFill>
        <p:spPr>
          <a:xfrm>
            <a:off x="7722412" y="3590068"/>
            <a:ext cx="392163" cy="508978"/>
          </a:xfrm>
          <a:prstGeom prst="rect">
            <a:avLst/>
          </a:prstGeom>
        </p:spPr>
      </p:pic>
      <p:pic>
        <p:nvPicPr>
          <p:cNvPr id="34" name="Grafik 33">
            <a:extLst>
              <a:ext uri="{FF2B5EF4-FFF2-40B4-BE49-F238E27FC236}">
                <a16:creationId xmlns:a16="http://schemas.microsoft.com/office/drawing/2014/main" id="{9B4E98BE-86F5-8C18-5BE3-51AA78B91D63}"/>
              </a:ext>
            </a:extLst>
          </p:cNvPr>
          <p:cNvPicPr>
            <a:picLocks noChangeAspect="1"/>
          </p:cNvPicPr>
          <p:nvPr/>
        </p:nvPicPr>
        <p:blipFill>
          <a:blip r:embed="rId3"/>
          <a:stretch>
            <a:fillRect/>
          </a:stretch>
        </p:blipFill>
        <p:spPr>
          <a:xfrm>
            <a:off x="4011514" y="3590068"/>
            <a:ext cx="392163" cy="508978"/>
          </a:xfrm>
          <a:prstGeom prst="rect">
            <a:avLst/>
          </a:prstGeom>
        </p:spPr>
      </p:pic>
      <p:pic>
        <p:nvPicPr>
          <p:cNvPr id="35" name="Grafik 34">
            <a:extLst>
              <a:ext uri="{FF2B5EF4-FFF2-40B4-BE49-F238E27FC236}">
                <a16:creationId xmlns:a16="http://schemas.microsoft.com/office/drawing/2014/main" id="{3021264A-15FC-CF98-5884-C3FF932963D1}"/>
              </a:ext>
            </a:extLst>
          </p:cNvPr>
          <p:cNvPicPr>
            <a:picLocks noChangeAspect="1"/>
          </p:cNvPicPr>
          <p:nvPr/>
        </p:nvPicPr>
        <p:blipFill>
          <a:blip r:embed="rId4"/>
          <a:stretch>
            <a:fillRect/>
          </a:stretch>
        </p:blipFill>
        <p:spPr>
          <a:xfrm>
            <a:off x="9531519" y="2880300"/>
            <a:ext cx="517322" cy="400507"/>
          </a:xfrm>
          <a:prstGeom prst="rect">
            <a:avLst/>
          </a:prstGeom>
        </p:spPr>
      </p:pic>
      <p:pic>
        <p:nvPicPr>
          <p:cNvPr id="36" name="Grafik 35">
            <a:extLst>
              <a:ext uri="{FF2B5EF4-FFF2-40B4-BE49-F238E27FC236}">
                <a16:creationId xmlns:a16="http://schemas.microsoft.com/office/drawing/2014/main" id="{92ECC7E6-33E5-A134-8E7B-349E1D481070}"/>
              </a:ext>
            </a:extLst>
          </p:cNvPr>
          <p:cNvPicPr>
            <a:picLocks noChangeAspect="1"/>
          </p:cNvPicPr>
          <p:nvPr/>
        </p:nvPicPr>
        <p:blipFill>
          <a:blip r:embed="rId4"/>
          <a:stretch>
            <a:fillRect/>
          </a:stretch>
        </p:blipFill>
        <p:spPr>
          <a:xfrm>
            <a:off x="2103125" y="4375942"/>
            <a:ext cx="517322" cy="400507"/>
          </a:xfrm>
          <a:prstGeom prst="rect">
            <a:avLst/>
          </a:prstGeom>
        </p:spPr>
      </p:pic>
      <p:pic>
        <p:nvPicPr>
          <p:cNvPr id="37" name="Grafik 36">
            <a:extLst>
              <a:ext uri="{FF2B5EF4-FFF2-40B4-BE49-F238E27FC236}">
                <a16:creationId xmlns:a16="http://schemas.microsoft.com/office/drawing/2014/main" id="{02699556-18C7-D96C-B120-A52EB4B4AFE5}"/>
              </a:ext>
            </a:extLst>
          </p:cNvPr>
          <p:cNvPicPr>
            <a:picLocks noChangeAspect="1"/>
          </p:cNvPicPr>
          <p:nvPr/>
        </p:nvPicPr>
        <p:blipFill>
          <a:blip r:embed="rId2"/>
          <a:stretch>
            <a:fillRect/>
          </a:stretch>
        </p:blipFill>
        <p:spPr>
          <a:xfrm>
            <a:off x="4015756" y="5049172"/>
            <a:ext cx="392163" cy="517322"/>
          </a:xfrm>
          <a:prstGeom prst="rect">
            <a:avLst/>
          </a:prstGeom>
        </p:spPr>
      </p:pic>
    </p:spTree>
    <p:extLst>
      <p:ext uri="{BB962C8B-B14F-4D97-AF65-F5344CB8AC3E}">
        <p14:creationId xmlns:p14="http://schemas.microsoft.com/office/powerpoint/2010/main" val="3084100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89517F78-3B29-104C-9BDB-4CED10C7DCC5}"/>
              </a:ext>
            </a:extLst>
          </p:cNvPr>
          <p:cNvSpPr>
            <a:spLocks noGrp="1"/>
          </p:cNvSpPr>
          <p:nvPr/>
        </p:nvSpPr>
        <p:spPr>
          <a:xfrm>
            <a:off x="1317204" y="1611616"/>
            <a:ext cx="9557591" cy="3634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2400" dirty="0">
              <a:latin typeface="TheSansB W5 Plain" panose="020B0502050302020203" pitchFamily="34" charset="77"/>
            </a:endParaRPr>
          </a:p>
        </p:txBody>
      </p:sp>
      <p:sp>
        <p:nvSpPr>
          <p:cNvPr id="17" name="Inhaltsplatzhalter 2">
            <a:extLst>
              <a:ext uri="{FF2B5EF4-FFF2-40B4-BE49-F238E27FC236}">
                <a16:creationId xmlns:a16="http://schemas.microsoft.com/office/drawing/2014/main" id="{95BA2C0A-E3B8-D020-7311-7232CBEE1BBA}"/>
              </a:ext>
            </a:extLst>
          </p:cNvPr>
          <p:cNvSpPr txBox="1">
            <a:spLocks/>
          </p:cNvSpPr>
          <p:nvPr/>
        </p:nvSpPr>
        <p:spPr>
          <a:xfrm>
            <a:off x="970069" y="1663721"/>
            <a:ext cx="9013380" cy="3016844"/>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i="0" kern="1200">
                <a:solidFill>
                  <a:srgbClr val="134F87"/>
                </a:solidFill>
                <a:latin typeface="TheSansB W5 Plain" panose="020B05020503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134F87"/>
                </a:solidFill>
                <a:latin typeface="TheSansB W5 Plain" panose="020B0502050302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34F87"/>
                </a:solidFill>
                <a:latin typeface="TheSansB W5 Plain" panose="020B0502050302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b="0" i="0" kern="1200">
                <a:solidFill>
                  <a:srgbClr val="134F87"/>
                </a:solidFill>
                <a:latin typeface="TheSansB W5 Plain" panose="020B0502050302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20"/>
              </a:lnSpc>
              <a:buFont typeface="Arial" panose="020B0604020202020204" pitchFamily="34" charset="0"/>
              <a:buNone/>
            </a:pPr>
            <a:r>
              <a:rPr lang="de-DE" sz="1600" dirty="0">
                <a:highlight>
                  <a:srgbClr val="F4E250"/>
                </a:highlight>
              </a:rPr>
              <a:t>Themengebiete: </a:t>
            </a:r>
          </a:p>
          <a:p>
            <a:pPr>
              <a:lnSpc>
                <a:spcPts val="1720"/>
              </a:lnSpc>
            </a:pPr>
            <a:r>
              <a:rPr lang="de-DE" sz="1600" dirty="0"/>
              <a:t>Digitalisierung</a:t>
            </a:r>
          </a:p>
          <a:p>
            <a:pPr>
              <a:lnSpc>
                <a:spcPts val="1720"/>
              </a:lnSpc>
            </a:pPr>
            <a:r>
              <a:rPr lang="de-DE" sz="1600" dirty="0"/>
              <a:t>Transformation </a:t>
            </a:r>
          </a:p>
          <a:p>
            <a:pPr>
              <a:lnSpc>
                <a:spcPts val="1720"/>
              </a:lnSpc>
            </a:pPr>
            <a:r>
              <a:rPr lang="de-DE" sz="1600" dirty="0"/>
              <a:t>Nachhaltigkeit</a:t>
            </a:r>
          </a:p>
          <a:p>
            <a:pPr>
              <a:lnSpc>
                <a:spcPts val="1720"/>
              </a:lnSpc>
              <a:buFontTx/>
              <a:buChar char="-"/>
            </a:pPr>
            <a:endParaRPr lang="de-DE" sz="1600" dirty="0"/>
          </a:p>
          <a:p>
            <a:pPr marL="0" indent="0">
              <a:lnSpc>
                <a:spcPts val="1720"/>
              </a:lnSpc>
              <a:buFont typeface="Arial" panose="020B0604020202020204" pitchFamily="34" charset="0"/>
              <a:buNone/>
            </a:pPr>
            <a:r>
              <a:rPr lang="de-DE" sz="1600" dirty="0">
                <a:highlight>
                  <a:srgbClr val="F4E250"/>
                </a:highlight>
              </a:rPr>
              <a:t>Förderung: </a:t>
            </a:r>
          </a:p>
          <a:p>
            <a:pPr>
              <a:lnSpc>
                <a:spcPts val="1720"/>
              </a:lnSpc>
            </a:pPr>
            <a:r>
              <a:rPr lang="de-DE" sz="1600" dirty="0"/>
              <a:t>Bis zu 80% der förderfähigen Kosten </a:t>
            </a:r>
          </a:p>
          <a:p>
            <a:pPr>
              <a:lnSpc>
                <a:spcPts val="1720"/>
              </a:lnSpc>
            </a:pPr>
            <a:r>
              <a:rPr lang="de-DE" sz="1600" dirty="0"/>
              <a:t>Maximal 45.000 €</a:t>
            </a:r>
          </a:p>
          <a:p>
            <a:pPr marL="0" indent="0">
              <a:lnSpc>
                <a:spcPts val="1720"/>
              </a:lnSpc>
              <a:buFont typeface="Arial" panose="020B0604020202020204" pitchFamily="34" charset="0"/>
              <a:buNone/>
            </a:pPr>
            <a:r>
              <a:rPr lang="de-DE" sz="1600" dirty="0">
                <a:highlight>
                  <a:srgbClr val="F4E250"/>
                </a:highlight>
              </a:rPr>
              <a:t>Teilnehmer: </a:t>
            </a:r>
          </a:p>
          <a:p>
            <a:pPr>
              <a:lnSpc>
                <a:spcPts val="1720"/>
              </a:lnSpc>
            </a:pPr>
            <a:r>
              <a:rPr lang="de-DE" sz="1600" dirty="0"/>
              <a:t>Bis zu 6 Unternehmen, je nach Thema </a:t>
            </a:r>
            <a:br>
              <a:rPr lang="de-DE" sz="1600" dirty="0"/>
            </a:br>
            <a:r>
              <a:rPr lang="de-DE" sz="1600" dirty="0"/>
              <a:t>gerne aus unterschiedlichen Gewerken</a:t>
            </a:r>
          </a:p>
          <a:p>
            <a:pPr marL="0" indent="0">
              <a:lnSpc>
                <a:spcPts val="1720"/>
              </a:lnSpc>
              <a:buFont typeface="Arial" panose="020B0604020202020204" pitchFamily="34" charset="0"/>
              <a:buNone/>
            </a:pPr>
            <a:endParaRPr lang="de-DE" sz="1600" dirty="0"/>
          </a:p>
          <a:p>
            <a:pPr marL="0" indent="0">
              <a:lnSpc>
                <a:spcPts val="1720"/>
              </a:lnSpc>
              <a:buFont typeface="Arial" panose="020B0604020202020204" pitchFamily="34" charset="0"/>
              <a:buNone/>
            </a:pPr>
            <a:r>
              <a:rPr lang="de-DE" sz="1600" dirty="0">
                <a:highlight>
                  <a:srgbClr val="F4E250"/>
                </a:highlight>
              </a:rPr>
              <a:t>Laufzeit: </a:t>
            </a:r>
          </a:p>
          <a:p>
            <a:pPr>
              <a:lnSpc>
                <a:spcPts val="1720"/>
              </a:lnSpc>
            </a:pPr>
            <a:r>
              <a:rPr lang="de-DE" sz="1600" dirty="0"/>
              <a:t>In der Regel bis zu 10 Monate</a:t>
            </a:r>
          </a:p>
        </p:txBody>
      </p:sp>
      <p:sp>
        <p:nvSpPr>
          <p:cNvPr id="18" name="Textfeld 17">
            <a:extLst>
              <a:ext uri="{FF2B5EF4-FFF2-40B4-BE49-F238E27FC236}">
                <a16:creationId xmlns:a16="http://schemas.microsoft.com/office/drawing/2014/main" id="{CC3280A1-6CC7-1F83-D20C-EECC3385DC3E}"/>
              </a:ext>
            </a:extLst>
          </p:cNvPr>
          <p:cNvSpPr txBox="1"/>
          <p:nvPr/>
        </p:nvSpPr>
        <p:spPr>
          <a:xfrm>
            <a:off x="951058" y="4960554"/>
            <a:ext cx="8346889" cy="1226939"/>
          </a:xfrm>
          <a:prstGeom prst="rect">
            <a:avLst/>
          </a:prstGeom>
          <a:noFill/>
        </p:spPr>
        <p:txBody>
          <a:bodyPr wrap="square">
            <a:spAutoFit/>
          </a:bodyPr>
          <a:lstStyle/>
          <a:p>
            <a:pPr marL="0" marR="0" lvl="0" indent="0" algn="l" defTabSz="914400" rtl="0" eaLnBrk="1" fontAlgn="auto" latinLnBrk="0" hangingPunct="1">
              <a:lnSpc>
                <a:spcPts val="1720"/>
              </a:lnSpc>
              <a:spcBef>
                <a:spcPts val="1000"/>
              </a:spcBef>
              <a:spcAft>
                <a:spcPts val="0"/>
              </a:spcAft>
              <a:buClrTx/>
              <a:buSzTx/>
              <a:buFont typeface="Arial" panose="020B0604020202020204" pitchFamily="34" charset="0"/>
              <a:buNone/>
              <a:tabLst/>
              <a:defRPr/>
            </a:pPr>
            <a:r>
              <a:rPr kumimoji="0" lang="de-DE" sz="1600" u="none" strike="noStrike" kern="1200" cap="none" spc="0" normalizeH="0" baseline="0" noProof="0" dirty="0">
                <a:ln>
                  <a:noFill/>
                </a:ln>
                <a:solidFill>
                  <a:srgbClr val="134F87"/>
                </a:solidFill>
                <a:effectLst/>
                <a:highlight>
                  <a:srgbClr val="F4E250"/>
                </a:highlight>
                <a:uLnTx/>
                <a:uFillTx/>
                <a:latin typeface="TheSansB W5 Plain" panose="020B0502050302020203" pitchFamily="34" charset="77"/>
                <a:ea typeface="+mn-ea"/>
                <a:cs typeface="+mn-cs"/>
              </a:rPr>
              <a:t>Ziele: </a:t>
            </a:r>
          </a:p>
          <a:p>
            <a:pPr marL="285750" marR="0" lvl="0" indent="-285750" algn="l" defTabSz="914400" rtl="0" eaLnBrk="1" fontAlgn="auto" latinLnBrk="0" hangingPunct="1">
              <a:lnSpc>
                <a:spcPts val="1720"/>
              </a:lnSpc>
              <a:spcBef>
                <a:spcPts val="1000"/>
              </a:spcBef>
              <a:spcAft>
                <a:spcPts val="0"/>
              </a:spcAft>
              <a:buClrTx/>
              <a:buSzTx/>
              <a:buFont typeface="Arial" panose="020B0604020202020204" pitchFamily="34" charset="0"/>
              <a:buChar char="•"/>
              <a:tabLst/>
              <a:defRPr/>
            </a:pPr>
            <a:r>
              <a:rPr kumimoji="0" lang="de-DE" sz="1600" u="none" strike="noStrike" kern="1200" cap="none" spc="0" normalizeH="0" baseline="0" noProof="0" dirty="0">
                <a:ln>
                  <a:noFill/>
                </a:ln>
                <a:solidFill>
                  <a:srgbClr val="134F87"/>
                </a:solidFill>
                <a:effectLst/>
                <a:uLnTx/>
                <a:uFillTx/>
                <a:latin typeface="TheSansB W5 Plain" panose="020B0502050302020203" pitchFamily="34" charset="77"/>
                <a:ea typeface="+mn-ea"/>
                <a:cs typeface="+mn-cs"/>
              </a:rPr>
              <a:t>Unterstützung für Betriebe durch Kombination aus Erfahrungsaustausch und begleitender Beratung bei der Ausarbeitung und Umsetzung einer konkreten Strategie</a:t>
            </a:r>
          </a:p>
          <a:p>
            <a:pPr marL="285750" marR="0" lvl="0" indent="-285750" algn="l" defTabSz="914400" rtl="0" eaLnBrk="1" fontAlgn="auto" latinLnBrk="0" hangingPunct="1">
              <a:lnSpc>
                <a:spcPts val="1720"/>
              </a:lnSpc>
              <a:spcBef>
                <a:spcPts val="1000"/>
              </a:spcBef>
              <a:spcAft>
                <a:spcPts val="0"/>
              </a:spcAft>
              <a:buClrTx/>
              <a:buSzTx/>
              <a:buFont typeface="Arial" panose="020B0604020202020204" pitchFamily="34" charset="0"/>
              <a:buChar char="•"/>
              <a:tabLst/>
              <a:defRPr/>
            </a:pPr>
            <a:r>
              <a:rPr lang="de-DE" sz="1600" dirty="0">
                <a:solidFill>
                  <a:srgbClr val="134F87"/>
                </a:solidFill>
                <a:latin typeface="TheSansB W5 Plain" panose="020B0502050302020203" pitchFamily="34" charset="77"/>
              </a:rPr>
              <a:t>Ableitung und Veröffentlichung von Transfermaterialien</a:t>
            </a:r>
            <a:endParaRPr kumimoji="0" lang="de-DE" sz="1600" u="none" strike="noStrike" kern="1200" cap="none" spc="0" normalizeH="0" baseline="0" noProof="0" dirty="0">
              <a:ln>
                <a:noFill/>
              </a:ln>
              <a:solidFill>
                <a:srgbClr val="134F87"/>
              </a:solidFill>
              <a:effectLst/>
              <a:uLnTx/>
              <a:uFillTx/>
              <a:latin typeface="TheSansB W5 Plain" panose="020B0502050302020203" pitchFamily="34" charset="77"/>
              <a:ea typeface="+mn-ea"/>
              <a:cs typeface="+mn-cs"/>
            </a:endParaRPr>
          </a:p>
        </p:txBody>
      </p:sp>
      <p:sp>
        <p:nvSpPr>
          <p:cNvPr id="22" name="Titel 21">
            <a:extLst>
              <a:ext uri="{FF2B5EF4-FFF2-40B4-BE49-F238E27FC236}">
                <a16:creationId xmlns:a16="http://schemas.microsoft.com/office/drawing/2014/main" id="{1B6D4274-D4C3-F2E3-6D51-0418E983871E}"/>
              </a:ext>
            </a:extLst>
          </p:cNvPr>
          <p:cNvSpPr>
            <a:spLocks noGrp="1"/>
          </p:cNvSpPr>
          <p:nvPr>
            <p:ph type="title"/>
          </p:nvPr>
        </p:nvSpPr>
        <p:spPr/>
        <p:txBody>
          <a:bodyPr>
            <a:normAutofit fontScale="90000"/>
          </a:bodyPr>
          <a:lstStyle/>
          <a:p>
            <a:r>
              <a:rPr lang="de-DE" dirty="0"/>
              <a:t>Werkstätten</a:t>
            </a:r>
          </a:p>
        </p:txBody>
      </p:sp>
      <p:sp>
        <p:nvSpPr>
          <p:cNvPr id="23" name="Inhaltsplatzhalter 22">
            <a:extLst>
              <a:ext uri="{FF2B5EF4-FFF2-40B4-BE49-F238E27FC236}">
                <a16:creationId xmlns:a16="http://schemas.microsoft.com/office/drawing/2014/main" id="{086B562D-3E6D-3CF7-1BC6-0E52733EFE0D}"/>
              </a:ext>
            </a:extLst>
          </p:cNvPr>
          <p:cNvSpPr>
            <a:spLocks noGrp="1"/>
          </p:cNvSpPr>
          <p:nvPr>
            <p:ph idx="13"/>
          </p:nvPr>
        </p:nvSpPr>
        <p:spPr>
          <a:xfrm>
            <a:off x="964504" y="1236884"/>
            <a:ext cx="9295300" cy="517396"/>
          </a:xfrm>
        </p:spPr>
        <p:txBody>
          <a:bodyPr>
            <a:normAutofit/>
          </a:bodyPr>
          <a:lstStyle/>
          <a:p>
            <a:pPr marL="6350"/>
            <a:r>
              <a:rPr lang="de-DE" sz="1800" dirty="0">
                <a:solidFill>
                  <a:srgbClr val="008AD1"/>
                </a:solidFill>
              </a:rPr>
              <a:t>Die Rahmenbedingungen</a:t>
            </a:r>
          </a:p>
        </p:txBody>
      </p:sp>
      <p:pic>
        <p:nvPicPr>
          <p:cNvPr id="25" name="Grafik 24">
            <a:extLst>
              <a:ext uri="{FF2B5EF4-FFF2-40B4-BE49-F238E27FC236}">
                <a16:creationId xmlns:a16="http://schemas.microsoft.com/office/drawing/2014/main" id="{429AF40F-15BD-1EB0-C578-EF07B7B1D865}"/>
              </a:ext>
            </a:extLst>
          </p:cNvPr>
          <p:cNvPicPr>
            <a:picLocks noChangeAspect="1"/>
          </p:cNvPicPr>
          <p:nvPr/>
        </p:nvPicPr>
        <p:blipFill>
          <a:blip r:embed="rId2"/>
          <a:stretch>
            <a:fillRect/>
          </a:stretch>
        </p:blipFill>
        <p:spPr>
          <a:xfrm>
            <a:off x="9946968" y="3867173"/>
            <a:ext cx="668263" cy="657484"/>
          </a:xfrm>
          <a:prstGeom prst="rect">
            <a:avLst/>
          </a:prstGeom>
        </p:spPr>
      </p:pic>
      <p:pic>
        <p:nvPicPr>
          <p:cNvPr id="26" name="Grafik 25">
            <a:extLst>
              <a:ext uri="{FF2B5EF4-FFF2-40B4-BE49-F238E27FC236}">
                <a16:creationId xmlns:a16="http://schemas.microsoft.com/office/drawing/2014/main" id="{DFA92CA3-543B-2E4A-2A62-6BD729D5CCC5}"/>
              </a:ext>
            </a:extLst>
          </p:cNvPr>
          <p:cNvPicPr>
            <a:picLocks noChangeAspect="1"/>
          </p:cNvPicPr>
          <p:nvPr/>
        </p:nvPicPr>
        <p:blipFill>
          <a:blip r:embed="rId3"/>
          <a:stretch>
            <a:fillRect/>
          </a:stretch>
        </p:blipFill>
        <p:spPr>
          <a:xfrm>
            <a:off x="10690938" y="3172143"/>
            <a:ext cx="885893" cy="620125"/>
          </a:xfrm>
          <a:prstGeom prst="rect">
            <a:avLst/>
          </a:prstGeom>
        </p:spPr>
      </p:pic>
      <p:pic>
        <p:nvPicPr>
          <p:cNvPr id="27" name="Grafik 26">
            <a:extLst>
              <a:ext uri="{FF2B5EF4-FFF2-40B4-BE49-F238E27FC236}">
                <a16:creationId xmlns:a16="http://schemas.microsoft.com/office/drawing/2014/main" id="{6468B6C0-9DD2-10CA-8771-4EDA04536C82}"/>
              </a:ext>
            </a:extLst>
          </p:cNvPr>
          <p:cNvPicPr>
            <a:picLocks noChangeAspect="1"/>
          </p:cNvPicPr>
          <p:nvPr/>
        </p:nvPicPr>
        <p:blipFill>
          <a:blip r:embed="rId4"/>
          <a:stretch>
            <a:fillRect/>
          </a:stretch>
        </p:blipFill>
        <p:spPr>
          <a:xfrm rot="20791117">
            <a:off x="10821388" y="4349554"/>
            <a:ext cx="645437" cy="784649"/>
          </a:xfrm>
          <a:prstGeom prst="rect">
            <a:avLst/>
          </a:prstGeom>
        </p:spPr>
      </p:pic>
      <p:pic>
        <p:nvPicPr>
          <p:cNvPr id="29" name="Grafik 28">
            <a:extLst>
              <a:ext uri="{FF2B5EF4-FFF2-40B4-BE49-F238E27FC236}">
                <a16:creationId xmlns:a16="http://schemas.microsoft.com/office/drawing/2014/main" id="{849FD1DF-48C9-B802-3F59-F383E81A9FA7}"/>
              </a:ext>
            </a:extLst>
          </p:cNvPr>
          <p:cNvPicPr>
            <a:picLocks noChangeAspect="1"/>
          </p:cNvPicPr>
          <p:nvPr/>
        </p:nvPicPr>
        <p:blipFill>
          <a:blip r:embed="rId5"/>
          <a:stretch>
            <a:fillRect/>
          </a:stretch>
        </p:blipFill>
        <p:spPr>
          <a:xfrm>
            <a:off x="9914087" y="4808282"/>
            <a:ext cx="734026" cy="771993"/>
          </a:xfrm>
          <a:prstGeom prst="rect">
            <a:avLst/>
          </a:prstGeom>
        </p:spPr>
      </p:pic>
    </p:spTree>
    <p:extLst>
      <p:ext uri="{BB962C8B-B14F-4D97-AF65-F5344CB8AC3E}">
        <p14:creationId xmlns:p14="http://schemas.microsoft.com/office/powerpoint/2010/main" val="2234433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E5B9C3-7922-67B7-4F69-0110A32FC83F}"/>
              </a:ext>
            </a:extLst>
          </p:cNvPr>
          <p:cNvSpPr>
            <a:spLocks noGrp="1"/>
          </p:cNvSpPr>
          <p:nvPr>
            <p:ph type="title"/>
          </p:nvPr>
        </p:nvSpPr>
        <p:spPr/>
        <p:txBody>
          <a:bodyPr>
            <a:normAutofit fontScale="90000"/>
          </a:bodyPr>
          <a:lstStyle/>
          <a:p>
            <a:r>
              <a:rPr lang="de-DE" dirty="0"/>
              <a:t>Werkstätten </a:t>
            </a:r>
          </a:p>
        </p:txBody>
      </p:sp>
      <p:sp>
        <p:nvSpPr>
          <p:cNvPr id="3" name="Inhaltsplatzhalter 2">
            <a:extLst>
              <a:ext uri="{FF2B5EF4-FFF2-40B4-BE49-F238E27FC236}">
                <a16:creationId xmlns:a16="http://schemas.microsoft.com/office/drawing/2014/main" id="{482D75A2-7457-E2BA-80DB-98766CE6F6D4}"/>
              </a:ext>
            </a:extLst>
          </p:cNvPr>
          <p:cNvSpPr>
            <a:spLocks noGrp="1"/>
          </p:cNvSpPr>
          <p:nvPr>
            <p:ph idx="13"/>
          </p:nvPr>
        </p:nvSpPr>
        <p:spPr>
          <a:xfrm>
            <a:off x="964504" y="1236883"/>
            <a:ext cx="8112040" cy="480781"/>
          </a:xfrm>
        </p:spPr>
        <p:txBody>
          <a:bodyPr>
            <a:normAutofit/>
          </a:bodyPr>
          <a:lstStyle/>
          <a:p>
            <a:pPr marL="0" indent="0">
              <a:buNone/>
            </a:pPr>
            <a:r>
              <a:rPr lang="de-DE" sz="1800" dirty="0">
                <a:solidFill>
                  <a:srgbClr val="008AD1"/>
                </a:solidFill>
              </a:rPr>
              <a:t>Der Ablauf</a:t>
            </a:r>
          </a:p>
        </p:txBody>
      </p:sp>
      <p:sp>
        <p:nvSpPr>
          <p:cNvPr id="4" name="Flussdiagramm: Prozess 3">
            <a:extLst>
              <a:ext uri="{FF2B5EF4-FFF2-40B4-BE49-F238E27FC236}">
                <a16:creationId xmlns:a16="http://schemas.microsoft.com/office/drawing/2014/main" id="{6058D3C4-0227-0883-3516-64E0E716A778}"/>
              </a:ext>
            </a:extLst>
          </p:cNvPr>
          <p:cNvSpPr/>
          <p:nvPr/>
        </p:nvSpPr>
        <p:spPr>
          <a:xfrm>
            <a:off x="689613" y="1955574"/>
            <a:ext cx="2772000" cy="720000"/>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solidFill>
                  <a:srgbClr val="FFF038"/>
                </a:solidFill>
                <a:latin typeface="TheSansB W5 Plain" panose="020B0502050302020203" pitchFamily="34" charset="77"/>
              </a:rPr>
              <a:t>Start: </a:t>
            </a:r>
            <a:r>
              <a:rPr lang="de-DE" sz="2000" dirty="0">
                <a:latin typeface="TheSansB W5 Plain" panose="020B0502050302020203" pitchFamily="34" charset="77"/>
              </a:rPr>
              <a:t>Auswahl </a:t>
            </a:r>
            <a:br>
              <a:rPr lang="de-DE" sz="2000" dirty="0">
                <a:latin typeface="TheSansB W5 Plain" panose="020B0502050302020203" pitchFamily="34" charset="77"/>
              </a:rPr>
            </a:br>
            <a:r>
              <a:rPr lang="de-DE" sz="2000" dirty="0">
                <a:latin typeface="TheSansB W5 Plain" panose="020B0502050302020203" pitchFamily="34" charset="77"/>
              </a:rPr>
              <a:t>der Teilnehmer</a:t>
            </a:r>
          </a:p>
        </p:txBody>
      </p:sp>
      <p:sp>
        <p:nvSpPr>
          <p:cNvPr id="5" name="Flussdiagramm: Prozess 4">
            <a:extLst>
              <a:ext uri="{FF2B5EF4-FFF2-40B4-BE49-F238E27FC236}">
                <a16:creationId xmlns:a16="http://schemas.microsoft.com/office/drawing/2014/main" id="{88917647-534D-4BA0-2CA7-D9B0A89089E1}"/>
              </a:ext>
            </a:extLst>
          </p:cNvPr>
          <p:cNvSpPr/>
          <p:nvPr/>
        </p:nvSpPr>
        <p:spPr>
          <a:xfrm>
            <a:off x="4389709" y="1955574"/>
            <a:ext cx="2772000" cy="720000"/>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latin typeface="TheSansB W5 Plain" panose="020B0502050302020203" pitchFamily="34" charset="77"/>
              </a:rPr>
              <a:t>Ist-Analyse in </a:t>
            </a:r>
            <a:br>
              <a:rPr lang="de-DE" sz="2000" dirty="0">
                <a:latin typeface="TheSansB W5 Plain" panose="020B0502050302020203" pitchFamily="34" charset="77"/>
              </a:rPr>
            </a:br>
            <a:r>
              <a:rPr lang="de-DE" sz="2000" dirty="0">
                <a:latin typeface="TheSansB W5 Plain" panose="020B0502050302020203" pitchFamily="34" charset="77"/>
              </a:rPr>
              <a:t>1:1 Terminen</a:t>
            </a:r>
          </a:p>
        </p:txBody>
      </p:sp>
      <p:sp>
        <p:nvSpPr>
          <p:cNvPr id="6" name="Flussdiagramm: Prozess 5">
            <a:extLst>
              <a:ext uri="{FF2B5EF4-FFF2-40B4-BE49-F238E27FC236}">
                <a16:creationId xmlns:a16="http://schemas.microsoft.com/office/drawing/2014/main" id="{FA0069F7-97DC-9CB4-0386-8FA4B173414E}"/>
              </a:ext>
            </a:extLst>
          </p:cNvPr>
          <p:cNvSpPr/>
          <p:nvPr/>
        </p:nvSpPr>
        <p:spPr>
          <a:xfrm>
            <a:off x="8118006" y="1955574"/>
            <a:ext cx="2772000" cy="720000"/>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latin typeface="TheSansB W5 Plain" panose="020B0502050302020203" pitchFamily="34" charset="77"/>
              </a:rPr>
              <a:t>Kick-Off</a:t>
            </a:r>
          </a:p>
        </p:txBody>
      </p:sp>
      <p:sp>
        <p:nvSpPr>
          <p:cNvPr id="7" name="Flussdiagramm: Prozess 6">
            <a:extLst>
              <a:ext uri="{FF2B5EF4-FFF2-40B4-BE49-F238E27FC236}">
                <a16:creationId xmlns:a16="http://schemas.microsoft.com/office/drawing/2014/main" id="{1198FD6A-80BE-1B55-B191-BE9B2499E4F2}"/>
              </a:ext>
            </a:extLst>
          </p:cNvPr>
          <p:cNvSpPr/>
          <p:nvPr/>
        </p:nvSpPr>
        <p:spPr>
          <a:xfrm>
            <a:off x="8118004" y="3315841"/>
            <a:ext cx="2772000" cy="720000"/>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latin typeface="TheSansB W5 Plain" panose="020B0502050302020203" pitchFamily="34" charset="77"/>
              </a:rPr>
              <a:t>Konzept-Workshop</a:t>
            </a:r>
          </a:p>
        </p:txBody>
      </p:sp>
      <p:sp>
        <p:nvSpPr>
          <p:cNvPr id="8" name="Flussdiagramm: Prozess 7">
            <a:extLst>
              <a:ext uri="{FF2B5EF4-FFF2-40B4-BE49-F238E27FC236}">
                <a16:creationId xmlns:a16="http://schemas.microsoft.com/office/drawing/2014/main" id="{4F00CC37-A44F-BC6C-B486-585D5FD37468}"/>
              </a:ext>
            </a:extLst>
          </p:cNvPr>
          <p:cNvSpPr/>
          <p:nvPr/>
        </p:nvSpPr>
        <p:spPr>
          <a:xfrm>
            <a:off x="4376262" y="3318205"/>
            <a:ext cx="2772000" cy="720000"/>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latin typeface="TheSansB W5 Plain" panose="020B0502050302020203" pitchFamily="34" charset="77"/>
              </a:rPr>
              <a:t>Zwei Beratungstage </a:t>
            </a:r>
            <a:br>
              <a:rPr lang="de-DE" sz="2000" dirty="0">
                <a:latin typeface="TheSansB W5 Plain" panose="020B0502050302020203" pitchFamily="34" charset="77"/>
              </a:rPr>
            </a:br>
            <a:r>
              <a:rPr lang="de-DE" sz="2000" dirty="0">
                <a:latin typeface="TheSansB W5 Plain" panose="020B0502050302020203" pitchFamily="34" charset="77"/>
              </a:rPr>
              <a:t>pro Betrieb</a:t>
            </a:r>
          </a:p>
        </p:txBody>
      </p:sp>
      <p:sp>
        <p:nvSpPr>
          <p:cNvPr id="9" name="Flussdiagramm: Prozess 8">
            <a:extLst>
              <a:ext uri="{FF2B5EF4-FFF2-40B4-BE49-F238E27FC236}">
                <a16:creationId xmlns:a16="http://schemas.microsoft.com/office/drawing/2014/main" id="{C917AE5B-D43A-AA84-C1EF-460F8B76FA50}"/>
              </a:ext>
            </a:extLst>
          </p:cNvPr>
          <p:cNvSpPr/>
          <p:nvPr/>
        </p:nvSpPr>
        <p:spPr>
          <a:xfrm>
            <a:off x="689610" y="3318205"/>
            <a:ext cx="2772000" cy="720000"/>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latin typeface="TheSansB W5 Plain" panose="020B0502050302020203" pitchFamily="34" charset="77"/>
              </a:rPr>
              <a:t>Umsetzungs-Workshop</a:t>
            </a:r>
          </a:p>
        </p:txBody>
      </p:sp>
      <p:sp>
        <p:nvSpPr>
          <p:cNvPr id="10" name="Flussdiagramm: Prozess 9">
            <a:extLst>
              <a:ext uri="{FF2B5EF4-FFF2-40B4-BE49-F238E27FC236}">
                <a16:creationId xmlns:a16="http://schemas.microsoft.com/office/drawing/2014/main" id="{6315B365-89E4-5374-73D5-C360B90347EF}"/>
              </a:ext>
            </a:extLst>
          </p:cNvPr>
          <p:cNvSpPr/>
          <p:nvPr/>
        </p:nvSpPr>
        <p:spPr>
          <a:xfrm>
            <a:off x="689613" y="4679439"/>
            <a:ext cx="2772000" cy="720000"/>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latin typeface="TheSansB W5 Plain" panose="020B0502050302020203" pitchFamily="34" charset="77"/>
              </a:rPr>
              <a:t>Drei Beratungstage </a:t>
            </a:r>
            <a:br>
              <a:rPr lang="de-DE" sz="2000" dirty="0">
                <a:latin typeface="TheSansB W5 Plain" panose="020B0502050302020203" pitchFamily="34" charset="77"/>
              </a:rPr>
            </a:br>
            <a:r>
              <a:rPr lang="de-DE" sz="2000" dirty="0">
                <a:latin typeface="TheSansB W5 Plain" panose="020B0502050302020203" pitchFamily="34" charset="77"/>
              </a:rPr>
              <a:t>pro Betrieb</a:t>
            </a:r>
          </a:p>
        </p:txBody>
      </p:sp>
      <p:sp>
        <p:nvSpPr>
          <p:cNvPr id="11" name="Flussdiagramm: Prozess 10">
            <a:extLst>
              <a:ext uri="{FF2B5EF4-FFF2-40B4-BE49-F238E27FC236}">
                <a16:creationId xmlns:a16="http://schemas.microsoft.com/office/drawing/2014/main" id="{771E4EC1-C585-BFC3-3EF6-EBC6F5AE6658}"/>
              </a:ext>
            </a:extLst>
          </p:cNvPr>
          <p:cNvSpPr/>
          <p:nvPr/>
        </p:nvSpPr>
        <p:spPr>
          <a:xfrm>
            <a:off x="8118005" y="4664549"/>
            <a:ext cx="2772000" cy="720000"/>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solidFill>
                  <a:srgbClr val="FFF038"/>
                </a:solidFill>
                <a:latin typeface="TheSansB W5 Plain" panose="020B0502050302020203" pitchFamily="34" charset="77"/>
              </a:rPr>
              <a:t>Abschluss:</a:t>
            </a:r>
            <a:br>
              <a:rPr lang="de-DE" sz="2000" dirty="0">
                <a:latin typeface="TheSansB W5 Plain" panose="020B0502050302020203" pitchFamily="34" charset="77"/>
              </a:rPr>
            </a:br>
            <a:r>
              <a:rPr lang="de-DE" sz="2000" dirty="0">
                <a:latin typeface="TheSansB W5 Plain" panose="020B0502050302020203" pitchFamily="34" charset="77"/>
              </a:rPr>
              <a:t>Transferdokument</a:t>
            </a:r>
          </a:p>
        </p:txBody>
      </p:sp>
      <p:sp>
        <p:nvSpPr>
          <p:cNvPr id="12" name="Flussdiagramm: Prozess 11">
            <a:extLst>
              <a:ext uri="{FF2B5EF4-FFF2-40B4-BE49-F238E27FC236}">
                <a16:creationId xmlns:a16="http://schemas.microsoft.com/office/drawing/2014/main" id="{1D05CCCA-17E8-A927-48AD-2B3DF8709C18}"/>
              </a:ext>
            </a:extLst>
          </p:cNvPr>
          <p:cNvSpPr/>
          <p:nvPr/>
        </p:nvSpPr>
        <p:spPr>
          <a:xfrm>
            <a:off x="4389710" y="4671981"/>
            <a:ext cx="2772000" cy="720000"/>
          </a:xfrm>
          <a:prstGeom prst="flowChartProcess">
            <a:avLst/>
          </a:prstGeom>
          <a:solidFill>
            <a:srgbClr val="134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latin typeface="TheSansB W5 Plain" panose="020B0502050302020203" pitchFamily="34" charset="77"/>
              </a:rPr>
              <a:t>Schlusskonferenz</a:t>
            </a:r>
          </a:p>
        </p:txBody>
      </p:sp>
      <p:pic>
        <p:nvPicPr>
          <p:cNvPr id="31" name="Grafik 30">
            <a:extLst>
              <a:ext uri="{FF2B5EF4-FFF2-40B4-BE49-F238E27FC236}">
                <a16:creationId xmlns:a16="http://schemas.microsoft.com/office/drawing/2014/main" id="{3BA4B0A5-CF5C-92C8-6E0F-B11EC7FD98E9}"/>
              </a:ext>
            </a:extLst>
          </p:cNvPr>
          <p:cNvPicPr>
            <a:picLocks noChangeAspect="1"/>
          </p:cNvPicPr>
          <p:nvPr/>
        </p:nvPicPr>
        <p:blipFill>
          <a:blip r:embed="rId2"/>
          <a:stretch>
            <a:fillRect/>
          </a:stretch>
        </p:blipFill>
        <p:spPr>
          <a:xfrm>
            <a:off x="3742987" y="2091515"/>
            <a:ext cx="392163" cy="517322"/>
          </a:xfrm>
          <a:prstGeom prst="rect">
            <a:avLst/>
          </a:prstGeom>
        </p:spPr>
      </p:pic>
      <p:pic>
        <p:nvPicPr>
          <p:cNvPr id="32" name="Grafik 31">
            <a:extLst>
              <a:ext uri="{FF2B5EF4-FFF2-40B4-BE49-F238E27FC236}">
                <a16:creationId xmlns:a16="http://schemas.microsoft.com/office/drawing/2014/main" id="{6BF96F80-B9D2-B50A-F6D1-320E8FEE49C7}"/>
              </a:ext>
            </a:extLst>
          </p:cNvPr>
          <p:cNvPicPr>
            <a:picLocks noChangeAspect="1"/>
          </p:cNvPicPr>
          <p:nvPr/>
        </p:nvPicPr>
        <p:blipFill>
          <a:blip r:embed="rId2"/>
          <a:stretch>
            <a:fillRect/>
          </a:stretch>
        </p:blipFill>
        <p:spPr>
          <a:xfrm>
            <a:off x="7455061" y="2086256"/>
            <a:ext cx="392163" cy="517322"/>
          </a:xfrm>
          <a:prstGeom prst="rect">
            <a:avLst/>
          </a:prstGeom>
        </p:spPr>
      </p:pic>
      <p:pic>
        <p:nvPicPr>
          <p:cNvPr id="33" name="Grafik 32">
            <a:extLst>
              <a:ext uri="{FF2B5EF4-FFF2-40B4-BE49-F238E27FC236}">
                <a16:creationId xmlns:a16="http://schemas.microsoft.com/office/drawing/2014/main" id="{6E9E5E26-1601-50F7-68C0-407CF95E8FFB}"/>
              </a:ext>
            </a:extLst>
          </p:cNvPr>
          <p:cNvPicPr>
            <a:picLocks noChangeAspect="1"/>
          </p:cNvPicPr>
          <p:nvPr/>
        </p:nvPicPr>
        <p:blipFill>
          <a:blip r:embed="rId3"/>
          <a:stretch>
            <a:fillRect/>
          </a:stretch>
        </p:blipFill>
        <p:spPr>
          <a:xfrm>
            <a:off x="7447521" y="3442252"/>
            <a:ext cx="392163" cy="508978"/>
          </a:xfrm>
          <a:prstGeom prst="rect">
            <a:avLst/>
          </a:prstGeom>
        </p:spPr>
      </p:pic>
      <p:pic>
        <p:nvPicPr>
          <p:cNvPr id="34" name="Grafik 33">
            <a:extLst>
              <a:ext uri="{FF2B5EF4-FFF2-40B4-BE49-F238E27FC236}">
                <a16:creationId xmlns:a16="http://schemas.microsoft.com/office/drawing/2014/main" id="{9B4E98BE-86F5-8C18-5BE3-51AA78B91D63}"/>
              </a:ext>
            </a:extLst>
          </p:cNvPr>
          <p:cNvPicPr>
            <a:picLocks noChangeAspect="1"/>
          </p:cNvPicPr>
          <p:nvPr/>
        </p:nvPicPr>
        <p:blipFill>
          <a:blip r:embed="rId3"/>
          <a:stretch>
            <a:fillRect/>
          </a:stretch>
        </p:blipFill>
        <p:spPr>
          <a:xfrm>
            <a:off x="3736623" y="3454989"/>
            <a:ext cx="392163" cy="508978"/>
          </a:xfrm>
          <a:prstGeom prst="rect">
            <a:avLst/>
          </a:prstGeom>
        </p:spPr>
      </p:pic>
      <p:pic>
        <p:nvPicPr>
          <p:cNvPr id="35" name="Grafik 34">
            <a:extLst>
              <a:ext uri="{FF2B5EF4-FFF2-40B4-BE49-F238E27FC236}">
                <a16:creationId xmlns:a16="http://schemas.microsoft.com/office/drawing/2014/main" id="{3021264A-15FC-CF98-5884-C3FF932963D1}"/>
              </a:ext>
            </a:extLst>
          </p:cNvPr>
          <p:cNvPicPr>
            <a:picLocks noChangeAspect="1"/>
          </p:cNvPicPr>
          <p:nvPr/>
        </p:nvPicPr>
        <p:blipFill>
          <a:blip r:embed="rId4"/>
          <a:stretch>
            <a:fillRect/>
          </a:stretch>
        </p:blipFill>
        <p:spPr>
          <a:xfrm>
            <a:off x="9256628" y="2786688"/>
            <a:ext cx="517322" cy="400507"/>
          </a:xfrm>
          <a:prstGeom prst="rect">
            <a:avLst/>
          </a:prstGeom>
        </p:spPr>
      </p:pic>
      <p:pic>
        <p:nvPicPr>
          <p:cNvPr id="36" name="Grafik 35">
            <a:extLst>
              <a:ext uri="{FF2B5EF4-FFF2-40B4-BE49-F238E27FC236}">
                <a16:creationId xmlns:a16="http://schemas.microsoft.com/office/drawing/2014/main" id="{92ECC7E6-33E5-A134-8E7B-349E1D481070}"/>
              </a:ext>
            </a:extLst>
          </p:cNvPr>
          <p:cNvPicPr>
            <a:picLocks noChangeAspect="1"/>
          </p:cNvPicPr>
          <p:nvPr/>
        </p:nvPicPr>
        <p:blipFill>
          <a:blip r:embed="rId4"/>
          <a:stretch>
            <a:fillRect/>
          </a:stretch>
        </p:blipFill>
        <p:spPr>
          <a:xfrm>
            <a:off x="1828234" y="4147365"/>
            <a:ext cx="517322" cy="400507"/>
          </a:xfrm>
          <a:prstGeom prst="rect">
            <a:avLst/>
          </a:prstGeom>
        </p:spPr>
      </p:pic>
      <p:pic>
        <p:nvPicPr>
          <p:cNvPr id="37" name="Grafik 36">
            <a:extLst>
              <a:ext uri="{FF2B5EF4-FFF2-40B4-BE49-F238E27FC236}">
                <a16:creationId xmlns:a16="http://schemas.microsoft.com/office/drawing/2014/main" id="{02699556-18C7-D96C-B120-A52EB4B4AFE5}"/>
              </a:ext>
            </a:extLst>
          </p:cNvPr>
          <p:cNvPicPr>
            <a:picLocks noChangeAspect="1"/>
          </p:cNvPicPr>
          <p:nvPr/>
        </p:nvPicPr>
        <p:blipFill>
          <a:blip r:embed="rId2"/>
          <a:stretch>
            <a:fillRect/>
          </a:stretch>
        </p:blipFill>
        <p:spPr>
          <a:xfrm>
            <a:off x="3740865" y="4821026"/>
            <a:ext cx="392163" cy="517322"/>
          </a:xfrm>
          <a:prstGeom prst="rect">
            <a:avLst/>
          </a:prstGeom>
        </p:spPr>
      </p:pic>
      <p:pic>
        <p:nvPicPr>
          <p:cNvPr id="38" name="Grafik 37">
            <a:extLst>
              <a:ext uri="{FF2B5EF4-FFF2-40B4-BE49-F238E27FC236}">
                <a16:creationId xmlns:a16="http://schemas.microsoft.com/office/drawing/2014/main" id="{F23AA4DF-26C0-22A0-F83B-800B147316FF}"/>
              </a:ext>
            </a:extLst>
          </p:cNvPr>
          <p:cNvPicPr>
            <a:picLocks noChangeAspect="1"/>
          </p:cNvPicPr>
          <p:nvPr/>
        </p:nvPicPr>
        <p:blipFill>
          <a:blip r:embed="rId2"/>
          <a:stretch>
            <a:fillRect/>
          </a:stretch>
        </p:blipFill>
        <p:spPr>
          <a:xfrm>
            <a:off x="7455358" y="4821026"/>
            <a:ext cx="392163" cy="517322"/>
          </a:xfrm>
          <a:prstGeom prst="rect">
            <a:avLst/>
          </a:prstGeom>
        </p:spPr>
      </p:pic>
      <p:pic>
        <p:nvPicPr>
          <p:cNvPr id="13" name="Grafik 12">
            <a:extLst>
              <a:ext uri="{FF2B5EF4-FFF2-40B4-BE49-F238E27FC236}">
                <a16:creationId xmlns:a16="http://schemas.microsoft.com/office/drawing/2014/main" id="{1F9C9511-6443-2E48-2E29-98457A698A0C}"/>
              </a:ext>
            </a:extLst>
          </p:cNvPr>
          <p:cNvPicPr>
            <a:picLocks noChangeAspect="1"/>
          </p:cNvPicPr>
          <p:nvPr/>
        </p:nvPicPr>
        <p:blipFill>
          <a:blip r:embed="rId5"/>
          <a:stretch>
            <a:fillRect/>
          </a:stretch>
        </p:blipFill>
        <p:spPr>
          <a:xfrm>
            <a:off x="10650483" y="5338348"/>
            <a:ext cx="1215738" cy="1156912"/>
          </a:xfrm>
          <a:prstGeom prst="rect">
            <a:avLst/>
          </a:prstGeom>
        </p:spPr>
      </p:pic>
    </p:spTree>
    <p:extLst>
      <p:ext uri="{BB962C8B-B14F-4D97-AF65-F5344CB8AC3E}">
        <p14:creationId xmlns:p14="http://schemas.microsoft.com/office/powerpoint/2010/main" val="269129489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W2025-Booklet_v2.pptx" id="{1BDA48DB-98D8-2749-96D3-E00D85A1ED64}" vid="{D8528B78-4859-7F4A-8C35-C6B5CBD60C3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HW2025-Booklet_v2</Template>
  <TotalTime>0</TotalTime>
  <Words>1537</Words>
  <Application>Microsoft Macintosh PowerPoint</Application>
  <PresentationFormat>Breitbild</PresentationFormat>
  <Paragraphs>276</Paragraphs>
  <Slides>32</Slides>
  <Notes>4</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32</vt:i4>
      </vt:variant>
    </vt:vector>
  </HeadingPairs>
  <TitlesOfParts>
    <vt:vector size="37" baseType="lpstr">
      <vt:lpstr>Aptos</vt:lpstr>
      <vt:lpstr>Arial</vt:lpstr>
      <vt:lpstr>TheSansB W5 Plain</vt:lpstr>
      <vt:lpstr>TheSansB W7 Bold</vt:lpstr>
      <vt:lpstr>Office</vt:lpstr>
      <vt:lpstr>Horizont Handwerk</vt:lpstr>
      <vt:lpstr>Der Antrieb</vt:lpstr>
      <vt:lpstr>Die Säulen </vt:lpstr>
      <vt:lpstr>HORIZONT HANDWERK</vt:lpstr>
      <vt:lpstr>Die Offensiven und deren Werkzeuge</vt:lpstr>
      <vt:lpstr>Erfahrungsaustausch-Gruppen (Erfa-Gruppen)</vt:lpstr>
      <vt:lpstr>ERFA-Gruppen: Von der Idee zur Umsetzung </vt:lpstr>
      <vt:lpstr>Werkstätten</vt:lpstr>
      <vt:lpstr>Werkstätten </vt:lpstr>
      <vt:lpstr>Intensivberatung</vt:lpstr>
      <vt:lpstr>Personalberatung</vt:lpstr>
      <vt:lpstr>Modellprojekte und Studien</vt:lpstr>
      <vt:lpstr>Frauen im Handwerk</vt:lpstr>
      <vt:lpstr>Die Ehrenamtsakademie für das Handwerk in Baden-Württemberg</vt:lpstr>
      <vt:lpstr>Erfolge – Praxisbeispiel Personalberatung</vt:lpstr>
      <vt:lpstr>Erfolge – Praxisbeispiel „Erfa-Gruppe“</vt:lpstr>
      <vt:lpstr>Erfolge – Praxisbeispiel „Klima-Ampel“</vt:lpstr>
      <vt:lpstr>Erfolge – Praxisbeispiel „Werkstatt“ Nachhaltigkeit</vt:lpstr>
      <vt:lpstr>Erfolge – Praxisbeispiel „Werkstatt“ Digitalisierung</vt:lpstr>
      <vt:lpstr>Erfolge – Praxisbeispiel „Werkstatt“ Digitalisierung</vt:lpstr>
      <vt:lpstr>Erfolge – Praxisbeispiel „Werkstatt“ Digitalisierung</vt:lpstr>
      <vt:lpstr>Erfolge – Praxisbeispiel „Modellprojekt“</vt:lpstr>
      <vt:lpstr>Erfolge – Praxisbeispiel „Studie“</vt:lpstr>
      <vt:lpstr>Evaluation Horizont Handwerk</vt:lpstr>
      <vt:lpstr>Horizont Handwerk stiftet Nutzen für Betriebe</vt:lpstr>
      <vt:lpstr>Kernbotschaften der Evaluation: </vt:lpstr>
      <vt:lpstr>Hohe Zufriedenheit mit der Personalberatung</vt:lpstr>
      <vt:lpstr>PowerPoint-Präsentation</vt:lpstr>
      <vt:lpstr>PowerPoint-Präsentation</vt:lpstr>
      <vt:lpstr>Teilnehmer würden Angebote erneut in Anspruch nehmen</vt:lpstr>
      <vt:lpstr>Handlungsempfehlungen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Booklet  Handwerk 2025</dc:title>
  <dc:creator>Franziska Lamprecht</dc:creator>
  <cp:lastModifiedBy>Natalie Julius</cp:lastModifiedBy>
  <cp:revision>60</cp:revision>
  <cp:lastPrinted>2023-12-14T09:52:42Z</cp:lastPrinted>
  <dcterms:created xsi:type="dcterms:W3CDTF">2022-08-05T07:20:54Z</dcterms:created>
  <dcterms:modified xsi:type="dcterms:W3CDTF">2025-04-30T12:54:20Z</dcterms:modified>
</cp:coreProperties>
</file>